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6"/>
  </p:notesMasterIdLst>
  <p:sldIdLst>
    <p:sldId id="349" r:id="rId2"/>
    <p:sldId id="256" r:id="rId3"/>
    <p:sldId id="257" r:id="rId4"/>
    <p:sldId id="350" r:id="rId5"/>
    <p:sldId id="351" r:id="rId6"/>
    <p:sldId id="311" r:id="rId7"/>
    <p:sldId id="319" r:id="rId8"/>
    <p:sldId id="259" r:id="rId9"/>
    <p:sldId id="260" r:id="rId10"/>
    <p:sldId id="315" r:id="rId11"/>
    <p:sldId id="261" r:id="rId12"/>
    <p:sldId id="262" r:id="rId13"/>
    <p:sldId id="314" r:id="rId14"/>
    <p:sldId id="265" r:id="rId15"/>
    <p:sldId id="266" r:id="rId16"/>
    <p:sldId id="267" r:id="rId17"/>
    <p:sldId id="268" r:id="rId18"/>
    <p:sldId id="273" r:id="rId19"/>
    <p:sldId id="274" r:id="rId20"/>
    <p:sldId id="275" r:id="rId21"/>
    <p:sldId id="276" r:id="rId22"/>
    <p:sldId id="279" r:id="rId23"/>
    <p:sldId id="280" r:id="rId24"/>
    <p:sldId id="337" r:id="rId25"/>
    <p:sldId id="299" r:id="rId26"/>
    <p:sldId id="338" r:id="rId27"/>
    <p:sldId id="340" r:id="rId28"/>
    <p:sldId id="326" r:id="rId29"/>
    <p:sldId id="327" r:id="rId30"/>
    <p:sldId id="343" r:id="rId31"/>
    <p:sldId id="328" r:id="rId32"/>
    <p:sldId id="329" r:id="rId33"/>
    <p:sldId id="344" r:id="rId34"/>
    <p:sldId id="352" r:id="rId35"/>
    <p:sldId id="353" r:id="rId36"/>
    <p:sldId id="354" r:id="rId37"/>
    <p:sldId id="355" r:id="rId38"/>
    <p:sldId id="356" r:id="rId39"/>
    <p:sldId id="358" r:id="rId40"/>
    <p:sldId id="360" r:id="rId41"/>
    <p:sldId id="361" r:id="rId42"/>
    <p:sldId id="362" r:id="rId43"/>
    <p:sldId id="363" r:id="rId44"/>
    <p:sldId id="364" r:id="rId45"/>
    <p:sldId id="365" r:id="rId46"/>
    <p:sldId id="366" r:id="rId47"/>
    <p:sldId id="367" r:id="rId48"/>
    <p:sldId id="347" r:id="rId49"/>
    <p:sldId id="369" r:id="rId50"/>
    <p:sldId id="298" r:id="rId51"/>
    <p:sldId id="303" r:id="rId52"/>
    <p:sldId id="334" r:id="rId53"/>
    <p:sldId id="359" r:id="rId54"/>
    <p:sldId id="368" r:id="rId5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102" d="100"/>
          <a:sy n="102" d="100"/>
        </p:scale>
        <p:origin x="27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6DA69-2049-407D-860D-60D0269DCAE2}" type="datetimeFigureOut">
              <a:rPr lang="cs-CZ" smtClean="0"/>
              <a:t>16. 3. 2020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E3376-B5A4-45AB-B418-F2829B87A8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02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E3376-B5A4-45AB-B418-F2829B87A87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256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E3376-B5A4-45AB-B418-F2829B87A877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3116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E3376-B5A4-45AB-B418-F2829B87A877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995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16. 3. 2020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16. 3. 2020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16. 3. 2020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16. 3. 2020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16. 3. 2020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16. 3. 2020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16. 3. 2020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Tiger_shark_teeth.jpg" TargetMode="External"/><Relationship Id="rId7" Type="http://schemas.openxmlformats.org/officeDocument/2006/relationships/hyperlink" Target="http://en.wikipedia.org/wiki/File:Hexanchus_griseus_(Bluntnose_sixgill_shark)_teeth.gif" TargetMode="External"/><Relationship Id="rId2" Type="http://schemas.openxmlformats.org/officeDocument/2006/relationships/hyperlink" Target="http://en.wikipedia.org/wiki/File:Caribbean_reef_shark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Hexanchus_griseus_distmap.png" TargetMode="External"/><Relationship Id="rId5" Type="http://schemas.openxmlformats.org/officeDocument/2006/relationships/hyperlink" Target="http://cs.wikipedia.org/wiki/Soubor:Hexanchus_griseus.jpg" TargetMode="External"/><Relationship Id="rId4" Type="http://schemas.openxmlformats.org/officeDocument/2006/relationships/hyperlink" Target="http://cs.wikipedia.org/wiki/Soubor:Chlamydoselachus_anguineus_1906.pnghttp:/cs.wikipedia.org/wiki/Soubor:Hexanchus_griseus.jpg" TargetMode="Externa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Rhincodon_typus.jpg" TargetMode="External"/><Relationship Id="rId3" Type="http://schemas.openxmlformats.org/officeDocument/2006/relationships/hyperlink" Target="http://cs.wikipedia.org/wiki/Soubor:Cypron-Range_Carcharodon_carcharias.svg" TargetMode="External"/><Relationship Id="rId7" Type="http://schemas.openxmlformats.org/officeDocument/2006/relationships/hyperlink" Target="http://cs.wikipedia.org/wiki/Soubor:Basking_Shark.jpg" TargetMode="External"/><Relationship Id="rId2" Type="http://schemas.openxmlformats.org/officeDocument/2006/relationships/hyperlink" Target="http://cs.wikipedia.org/wiki/Soubor:White_shark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Alopias_vulpinus_distmap.png" TargetMode="External"/><Relationship Id="rId5" Type="http://schemas.openxmlformats.org/officeDocument/2006/relationships/hyperlink" Target="http://cs.wikipedia.org/wiki/Soubor:Lamna_nasus_rangemap.png" TargetMode="External"/><Relationship Id="rId4" Type="http://schemas.openxmlformats.org/officeDocument/2006/relationships/hyperlink" Target="http://cs.wikipedia.org/wiki/Soubor:Lamna_nasus_noaa.jpg" TargetMode="Externa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Sawfish.jpg" TargetMode="External"/><Relationship Id="rId3" Type="http://schemas.openxmlformats.org/officeDocument/2006/relationships/hyperlink" Target="http://cs.wikipedia.org/wiki/Soubor:Scyliorhinus_canicula.jpg" TargetMode="External"/><Relationship Id="rId7" Type="http://schemas.openxmlformats.org/officeDocument/2006/relationships/hyperlink" Target="http://en.wikipedia.org/wiki/File:Pristiophorus_japonicus_distmap.png" TargetMode="External"/><Relationship Id="rId2" Type="http://schemas.openxmlformats.org/officeDocument/2006/relationships/hyperlink" Target="http://cs.wikipedia.org/wiki/Soubor:Thresher_shark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File:Pristiophorus_japonicus.jpg" TargetMode="External"/><Relationship Id="rId5" Type="http://schemas.openxmlformats.org/officeDocument/2006/relationships/hyperlink" Target="http://en.wikipedia.org/wiki/File:Hammerhead.jpg" TargetMode="External"/><Relationship Id="rId4" Type="http://schemas.openxmlformats.org/officeDocument/2006/relationships/hyperlink" Target="http://cs.wikipedia.org/wiki/Soubor:Sphyrna_zygaena_noaa.jpg" TargetMode="Externa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Manta_birostris-Thailand.jpg" TargetMode="External"/><Relationship Id="rId3" Type="http://schemas.openxmlformats.org/officeDocument/2006/relationships/hyperlink" Target="http://cs.wikipedia.org/wiki/Soubor:Sawfish-plate.jpg" TargetMode="External"/><Relationship Id="rId7" Type="http://schemas.openxmlformats.org/officeDocument/2006/relationships/hyperlink" Target="http://cs.wikipedia.org/wiki/Soubor:Stingray_underwater.jpg" TargetMode="External"/><Relationship Id="rId2" Type="http://schemas.openxmlformats.org/officeDocument/2006/relationships/hyperlink" Target="http://cs.wikipedia.org/wiki/Soubor:Sawfish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Torpedo_fuscomaculata2.jpg" TargetMode="External"/><Relationship Id="rId5" Type="http://schemas.openxmlformats.org/officeDocument/2006/relationships/hyperlink" Target="http://cs.wikipedia.org/wiki/Soubor:Torpedo_marmorata2.jpg" TargetMode="External"/><Relationship Id="rId4" Type="http://schemas.openxmlformats.org/officeDocument/2006/relationships/hyperlink" Target="http://cs.wikipedia.org/wiki/Soubor:Pristis_pectinata_-_Georgia_Aquarium_Jan_2006.jpg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Manta_birostris-Thailand4.jpg" TargetMode="External"/><Relationship Id="rId2" Type="http://schemas.openxmlformats.org/officeDocument/2006/relationships/hyperlink" Target="http://cs.wikipedia.org/wiki/Soubor:Manta_birostris-Thailand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File:Manta_birostris_fushivaru_thila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304599" cy="1143000"/>
          </a:xfrm>
          <a:effectLst/>
        </p:spPr>
        <p:txBody>
          <a:bodyPr/>
          <a:lstStyle/>
          <a:p>
            <a:pPr marL="0" indent="0" algn="l">
              <a:buNone/>
            </a:pPr>
            <a:r>
              <a:rPr lang="cs-CZ" sz="5400" dirty="0" smtClean="0">
                <a:latin typeface="Arial" pitchFamily="34" charset="0"/>
                <a:cs typeface="Arial" pitchFamily="34" charset="0"/>
              </a:rPr>
              <a:t>Zoologie obratlovců</a:t>
            </a:r>
            <a:r>
              <a:rPr lang="cs-CZ" sz="5400" dirty="0">
                <a:latin typeface="Arial" pitchFamily="34" charset="0"/>
                <a:cs typeface="Arial" pitchFamily="34" charset="0"/>
              </a:rPr>
              <a:t/>
            </a:r>
            <a:br>
              <a:rPr lang="cs-CZ" sz="5400" dirty="0">
                <a:latin typeface="Arial" pitchFamily="34" charset="0"/>
                <a:cs typeface="Arial" pitchFamily="34" charset="0"/>
              </a:rPr>
            </a:br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1700808"/>
            <a:ext cx="7245424" cy="460851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cs-CZ" sz="3200" b="1" dirty="0">
                <a:latin typeface="Arial" pitchFamily="34" charset="0"/>
                <a:cs typeface="Arial" pitchFamily="34" charset="0"/>
              </a:rPr>
            </a:br>
            <a:r>
              <a:rPr lang="cs-CZ" sz="3200" b="1" dirty="0">
                <a:latin typeface="Arial" pitchFamily="34" charset="0"/>
                <a:cs typeface="Arial" pitchFamily="34" charset="0"/>
              </a:rPr>
              <a:t>Autor: Mgr. Pavla Srpová</a:t>
            </a:r>
            <a:br>
              <a:rPr lang="cs-CZ" sz="3200" b="1" dirty="0">
                <a:latin typeface="Arial" pitchFamily="34" charset="0"/>
                <a:cs typeface="Arial" pitchFamily="34" charset="0"/>
              </a:rPr>
            </a:br>
            <a:r>
              <a:rPr lang="cs-CZ" sz="3200" b="1" dirty="0">
                <a:latin typeface="Arial" pitchFamily="34" charset="0"/>
                <a:cs typeface="Arial" pitchFamily="34" charset="0"/>
              </a:rPr>
              <a:t>Podkrušnohorské gymnázium Most,</a:t>
            </a:r>
            <a:br>
              <a:rPr lang="cs-CZ" sz="3200" b="1" dirty="0">
                <a:latin typeface="Arial" pitchFamily="34" charset="0"/>
                <a:cs typeface="Arial" pitchFamily="34" charset="0"/>
              </a:rPr>
            </a:br>
            <a:r>
              <a:rPr lang="cs-CZ" sz="3200" b="1" dirty="0">
                <a:latin typeface="Arial" pitchFamily="34" charset="0"/>
                <a:cs typeface="Arial" pitchFamily="34" charset="0"/>
              </a:rPr>
              <a:t>příspěvková organizace</a:t>
            </a:r>
            <a:br>
              <a:rPr lang="cs-CZ" sz="3200" b="1" dirty="0">
                <a:latin typeface="Arial" pitchFamily="34" charset="0"/>
                <a:cs typeface="Arial" pitchFamily="34" charset="0"/>
              </a:rPr>
            </a:b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6225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pload.wikimedia.org/wikipedia/commons/3/34/Hexanchus_griseus_dist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5"/>
            <a:ext cx="7524328" cy="348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67544" y="116632"/>
            <a:ext cx="8229600" cy="64807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Žralok šedý- </a:t>
            </a:r>
            <a:r>
              <a:rPr lang="cs-CZ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výskyt</a:t>
            </a:r>
            <a:endParaRPr lang="cs-CZ" sz="3200" b="1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http://upload.wikimedia.org/wikipedia/commons/a/aa/Hexanchus_griseus_%28Bluntnose_sixgill_shark%29_teet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7" y="4244707"/>
            <a:ext cx="4494864" cy="261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507231" y="4725144"/>
            <a:ext cx="3017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Žralok </a:t>
            </a:r>
            <a:r>
              <a:rPr lang="cs-CZ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šedý-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zuby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5883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1520" y="836712"/>
            <a:ext cx="8892480" cy="5760640"/>
          </a:xfrm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primitivní žralok </a:t>
            </a:r>
          </a:p>
          <a:p>
            <a:pPr marL="45720" indent="0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Délka: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2 m</a:t>
            </a:r>
          </a:p>
          <a:p>
            <a:pPr marL="45720" indent="0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Potrava: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hlavně hlavonožci, kostnaté ryby</a:t>
            </a:r>
          </a:p>
          <a:p>
            <a:pPr marL="45720" indent="0" fontAlgn="t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Popis:</a:t>
            </a:r>
          </a:p>
          <a:p>
            <a:pPr marL="365760" lvl="1" indent="0" fontAlgn="t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tmavě hnědé až hnědé, štíhlé, dlouhé tělo s prodlouženým ocasem (vypadá jako úhoř)</a:t>
            </a:r>
          </a:p>
          <a:p>
            <a:pPr marL="365760" lvl="1" indent="0" fontAlgn="t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6 párů velkých žaberních štěrbin (většina žraloků má pět), první pár se spojuje pod hrdlem</a:t>
            </a:r>
          </a:p>
          <a:p>
            <a:pPr marL="365760" lvl="1" indent="0" fontAlgn="t">
              <a:buNone/>
            </a:pPr>
            <a:r>
              <a:rPr lang="cs-CZ" u="sng" dirty="0" smtClean="0">
                <a:latin typeface="Arial" pitchFamily="34" charset="0"/>
                <a:cs typeface="Arial" pitchFamily="34" charset="0"/>
              </a:rPr>
              <a:t>žábry jsou obklopeny zřasenou kůží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připomíná límeček (proto límcový)</a:t>
            </a:r>
          </a:p>
          <a:p>
            <a:pPr marL="45720" indent="0" fontAlgn="t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Rozmnožování :</a:t>
            </a:r>
          </a:p>
          <a:p>
            <a:pPr fontAlgn="t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živorodý, v jednom vrhu rodí 8 až 12 mláďat o délce okolo 40 cm</a:t>
            </a:r>
          </a:p>
          <a:p>
            <a:pP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-  doba březosti nejspíše 1 – 2 roky</a:t>
            </a:r>
          </a:p>
          <a:p>
            <a:pP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- samci dosahují v dospělosti délky 95 cm a samice 135 cm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82893" y="145562"/>
            <a:ext cx="8961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Žralok límcový </a:t>
            </a:r>
            <a:r>
              <a:rPr lang="cs-CZ" sz="2800" b="1" i="1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800" b="1" i="1" dirty="0" err="1">
                <a:latin typeface="Arial" pitchFamily="34" charset="0"/>
                <a:cs typeface="Arial" pitchFamily="34" charset="0"/>
              </a:rPr>
              <a:t>Chlamydoselachus</a:t>
            </a:r>
            <a:r>
              <a:rPr lang="cs-CZ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i="1" dirty="0" err="1">
                <a:latin typeface="Arial" pitchFamily="34" charset="0"/>
                <a:cs typeface="Arial" pitchFamily="34" charset="0"/>
              </a:rPr>
              <a:t>anguineus</a:t>
            </a:r>
            <a:r>
              <a:rPr lang="cs-CZ" sz="2800" b="1" i="1" dirty="0">
                <a:latin typeface="Arial" pitchFamily="34" charset="0"/>
                <a:cs typeface="Arial" pitchFamily="34" charset="0"/>
              </a:rPr>
              <a:t>)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800px-Chlamydoselachus_anguineus_1906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1422550"/>
            <a:ext cx="7222263" cy="4197941"/>
          </a:xfrm>
        </p:spPr>
      </p:pic>
      <p:pic>
        <p:nvPicPr>
          <p:cNvPr id="8" name="Obrázek 7" descr="Frilled_shar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05529"/>
            <a:ext cx="4139952" cy="1521432"/>
          </a:xfrm>
          <a:prstGeom prst="rect">
            <a:avLst/>
          </a:prstGeom>
        </p:spPr>
      </p:pic>
      <p:pic>
        <p:nvPicPr>
          <p:cNvPr id="5" name="Picture 2" descr="http://upload.wikimedia.org/wikipedia/commons/thumb/6/61/Chlamydoselachus_anguineus_%28mouth_and_teeth%29_by_OpenCage.jpg/480px-Chlamydoselachus_anguineus_%28mouth_and_teeth%29_by_OpenC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2184"/>
            <a:ext cx="2915816" cy="29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upload.wikimedia.org/wikipedia/commons/thumb/2/2a/Frilled_shark_head2.jpg/636px-Frilled_shark_head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727" y="3942184"/>
            <a:ext cx="3863454" cy="291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upload.wikimedia.org/wikipedia/commons/thumb/b/be/Chlamydoselachus_anguineus_head.jpg/640px-Chlamydoselachus_anguineus_hea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377" y="-2016"/>
            <a:ext cx="3998624" cy="299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512" y="22385"/>
            <a:ext cx="3544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Žralok límcový </a:t>
            </a:r>
            <a:endParaRPr lang="cs-CZ" sz="3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990197" y="4446062"/>
            <a:ext cx="19207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 žábry jsou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 obklopeny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zřasenou 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kůží</a:t>
            </a:r>
            <a:endParaRPr lang="cs-CZ" sz="2000" dirty="0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4834196" y="5229200"/>
            <a:ext cx="2613412" cy="72008"/>
          </a:xfrm>
          <a:prstGeom prst="straightConnector1">
            <a:avLst/>
          </a:prstGeom>
          <a:ln w="28575">
            <a:solidFill>
              <a:schemeClr val="accent5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upload.wikimedia.org/wikipedia/commons/5/55/Chlamydoselachus_anguineus_dist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65875"/>
            <a:ext cx="8340080" cy="385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67544" y="31793"/>
            <a:ext cx="8229600" cy="63408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Žralok límcový </a:t>
            </a:r>
            <a:r>
              <a:rPr lang="cs-CZ" sz="3200" b="1" dirty="0" smtClean="0">
                <a:latin typeface="Calibri" pitchFamily="34" charset="0"/>
                <a:cs typeface="Calibri" pitchFamily="34" charset="0"/>
              </a:rPr>
              <a:t>- výskyt</a:t>
            </a:r>
            <a:endParaRPr lang="cs-CZ" sz="3200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4" descr="http://upload.wikimedia.org/wikipedia/commons/0/0e/Chlamydoselachus_anguineus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264" y="4506060"/>
            <a:ext cx="5760640" cy="232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2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620688"/>
            <a:ext cx="8856984" cy="590465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Výskyt: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žije hlavně při pobřeží Austrálie a USA</a:t>
            </a:r>
          </a:p>
          <a:p>
            <a:pPr marL="45720" indent="0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Délka: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až 13 m		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Hmotnost: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3400 kg</a:t>
            </a:r>
          </a:p>
          <a:p>
            <a:pPr marL="45720" indent="0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Potrava: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ryby, tuleni, lachtani, delfíni a mořští ptáci,</a:t>
            </a:r>
          </a:p>
          <a:p>
            <a:pP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jako jeden z mála nevyprovokován napadá člověka</a:t>
            </a:r>
          </a:p>
          <a:p>
            <a:pPr marL="45720" indent="0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Popis:  </a:t>
            </a:r>
          </a:p>
          <a:p>
            <a:pP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- rypec do špičky, trojúhelníkovité pilovitými zuby (až 7 cm)</a:t>
            </a:r>
          </a:p>
          <a:p>
            <a:pP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- vyskytuje se osamoceně či v párech a při výskytu hojné potravy i v malých skupinkách (i 10 jedinců) </a:t>
            </a:r>
          </a:p>
          <a:p>
            <a:pP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- může plout rychlostí až 50 km za hodinu, dokáže vyskočit  do výšky 2,5 metru </a:t>
            </a:r>
          </a:p>
          <a:p>
            <a:pP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- je přísně chráněný</a:t>
            </a:r>
          </a:p>
          <a:p>
            <a:pPr marL="45720" indent="0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Rozmnožování: </a:t>
            </a:r>
          </a:p>
          <a:p>
            <a:pP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vejcoživorodý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 jednom vrhu rodí 4 - 14 mláďat</a:t>
            </a:r>
          </a:p>
          <a:p>
            <a:pP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o délce až 1,3 m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9445"/>
            <a:ext cx="8884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Žralok bílý </a:t>
            </a:r>
            <a:r>
              <a:rPr lang="cs-CZ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cs-CZ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ž. lidožravý</a:t>
            </a:r>
            <a:r>
              <a:rPr lang="cs-CZ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cs-CZ" sz="2000" b="1" i="1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b="1" i="1" dirty="0" err="1">
                <a:latin typeface="Arial" pitchFamily="34" charset="0"/>
                <a:cs typeface="Arial" pitchFamily="34" charset="0"/>
              </a:rPr>
              <a:t>Carcharodon</a:t>
            </a:r>
            <a:r>
              <a:rPr lang="cs-CZ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i="1" dirty="0" err="1">
                <a:latin typeface="Arial" pitchFamily="34" charset="0"/>
                <a:cs typeface="Arial" pitchFamily="34" charset="0"/>
              </a:rPr>
              <a:t>carcharias</a:t>
            </a:r>
            <a:r>
              <a:rPr lang="cs-CZ" sz="2000" b="1" i="1" dirty="0">
                <a:latin typeface="Arial" pitchFamily="34" charset="0"/>
                <a:cs typeface="Arial" pitchFamily="34" charset="0"/>
              </a:rPr>
              <a:t>)</a:t>
            </a:r>
            <a:endParaRPr lang="cs-CZ" sz="2000" dirty="0"/>
          </a:p>
        </p:txBody>
      </p:sp>
      <p:pic>
        <p:nvPicPr>
          <p:cNvPr id="5" name="Picture 2" descr="http://upload.wikimedia.org/wikipedia/commons/thumb/0/07/Cypron-Range_Carcharodon_carcharias.svg/660px-Cypron-Range_Carcharodon_carcharia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837" y="4188265"/>
            <a:ext cx="517186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 descr="800px-White_shark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-19116"/>
            <a:ext cx="8377230" cy="5832648"/>
          </a:xfrm>
        </p:spPr>
      </p:pic>
      <p:pic>
        <p:nvPicPr>
          <p:cNvPr id="4" name="Picture 2" descr="http://upload.wikimedia.org/wikipedia/commons/thumb/0/0e/Carcharodon_carcharias.jpg/1024px-Carcharodon_carchari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6948"/>
            <a:ext cx="3854735" cy="289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512" y="256292"/>
            <a:ext cx="2233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Žralok bílý</a:t>
            </a:r>
            <a:endParaRPr lang="cs-CZ" sz="3200" dirty="0">
              <a:solidFill>
                <a:srgbClr val="FFFF00"/>
              </a:solidFill>
            </a:endParaRPr>
          </a:p>
        </p:txBody>
      </p:sp>
      <p:pic>
        <p:nvPicPr>
          <p:cNvPr id="6" name="Picture 2" descr="http://upload.wikimedia.org/wikipedia/commons/9/94/Carcharodon_carcharias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113" y="3197633"/>
            <a:ext cx="295351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07504" y="908720"/>
            <a:ext cx="8928992" cy="561662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Výskyt: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hojný v Atlantském oceánu</a:t>
            </a:r>
          </a:p>
          <a:p>
            <a:pPr marL="45720" indent="0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Délka: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max. 3,5 m	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Hmotnost :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obvykle okolo 150 kg, max. 200 kg</a:t>
            </a:r>
          </a:p>
          <a:p>
            <a:pPr marL="45720" indent="0" fontAlgn="t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Potrava: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ryby, nejčastěji sledi a podobné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hejnové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ryby,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sépie, </a:t>
            </a:r>
          </a:p>
          <a:p>
            <a:pPr marL="45720" indent="0" fontAlgn="t"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loví v malých skupinách, hejno ryb nažene do mělčích vod a tam loví kořist</a:t>
            </a:r>
          </a:p>
          <a:p>
            <a:pPr marL="45720" indent="0" fontAlgn="t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Popis:</a:t>
            </a:r>
          </a:p>
          <a:p>
            <a:pPr marL="365760" lvl="1" indent="0" fontAlgn="t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poměrně vysoké, mohutné tělo, hlava velmi malá, ústa krátká</a:t>
            </a:r>
          </a:p>
          <a:p>
            <a:pPr marL="365760" lvl="1" indent="0" fontAlgn="t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v obou čelistech jsou stejné zuby, tenké, špičaté</a:t>
            </a:r>
          </a:p>
          <a:p>
            <a:pPr marL="365760" lvl="1" indent="0" fontAlgn="t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5 dlouhých žaberních štěrbin</a:t>
            </a:r>
          </a:p>
          <a:p>
            <a:pPr marL="365760" lvl="1" indent="0" fontAlgn="t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2 hřbetní ploutve, ocasní ploutev půlměsíčitá</a:t>
            </a:r>
          </a:p>
          <a:p>
            <a:pPr marL="365760" lvl="1" indent="0" fontAlgn="t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částečná endotermie ... velká pohyblivost (60 km/h)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Rozmnožování:</a:t>
            </a:r>
          </a:p>
          <a:p>
            <a:pPr marL="365760" lvl="1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živorodý, jeden vrh většinou 1 – 2, občas i 3 mláďata dlouhá okolo 75 cm </a:t>
            </a:r>
          </a:p>
          <a:p>
            <a:pPr marL="365760" lvl="1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mladí žraloci pohlavně dospívají, když dorostou délky okolo 1,5 m</a:t>
            </a:r>
          </a:p>
          <a:p>
            <a:pPr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67544" y="116632"/>
            <a:ext cx="8229600" cy="64807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Žralok sleďový </a:t>
            </a:r>
            <a:r>
              <a:rPr lang="cs-CZ" sz="32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3200" i="1" dirty="0" err="1" smtClean="0">
                <a:latin typeface="Arial" pitchFamily="34" charset="0"/>
                <a:cs typeface="Arial" pitchFamily="34" charset="0"/>
              </a:rPr>
              <a:t>Lamna</a:t>
            </a:r>
            <a:r>
              <a:rPr lang="cs-CZ" sz="3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200" i="1" dirty="0" err="1" smtClean="0">
                <a:latin typeface="Arial" pitchFamily="34" charset="0"/>
                <a:cs typeface="Arial" pitchFamily="34" charset="0"/>
              </a:rPr>
              <a:t>nasus</a:t>
            </a:r>
            <a:r>
              <a:rPr lang="cs-CZ" sz="3200" i="1" dirty="0" smtClean="0">
                <a:latin typeface="Arial" pitchFamily="34" charset="0"/>
                <a:cs typeface="Arial" pitchFamily="34" charset="0"/>
              </a:rPr>
              <a:t>)</a:t>
            </a: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800px-Lamna_nasus_noaa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7557275" cy="3816424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67544" y="116632"/>
            <a:ext cx="8229600" cy="432048"/>
          </a:xfrm>
          <a:prstGeom prst="rect">
            <a:avLst/>
          </a:prstGeom>
        </p:spPr>
        <p:txBody>
          <a:bodyPr vert="horz" rtlCol="0" anchor="ctr">
            <a:normAutofit fontScale="8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Žralok sleďový</a:t>
            </a:r>
            <a:endParaRPr lang="cs-CZ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http://upload.wikimedia.org/wikipedia/commons/6/65/Lamna_nasus_range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950" y="4040890"/>
            <a:ext cx="6091050" cy="281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908720"/>
            <a:ext cx="8712968" cy="5328592"/>
          </a:xfrm>
        </p:spPr>
        <p:txBody>
          <a:bodyPr>
            <a:noAutofit/>
          </a:bodyPr>
          <a:lstStyle/>
          <a:p>
            <a:pPr marL="45720" indent="0" fontAlgn="t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Výskyt: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tropická a subtropická moře</a:t>
            </a:r>
          </a:p>
          <a:p>
            <a:pPr fontAlgn="t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Délka: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5 – 6 m, maximálně 7,5 m	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Hmotnost: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až 500 kg </a:t>
            </a:r>
          </a:p>
          <a:p>
            <a:pPr marL="45720" indent="0" fontAlgn="t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Potrava: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Nejčastěji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hejnové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ryby, makrely a sledě, dále také sépie a korýši</a:t>
            </a:r>
          </a:p>
          <a:p>
            <a:pPr marL="45720" indent="0" fontAlgn="t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Získávání potravy: 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používá 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dlouhou ocasní ploutev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-&gt; </a:t>
            </a:r>
          </a:p>
          <a:p>
            <a:pPr marL="45720" indent="0" fontAlgn="t">
              <a:buNone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nahání hejno ryb na jedno místo + jako kyj, kterým ryby omračuje</a:t>
            </a:r>
          </a:p>
          <a:p>
            <a:pPr marL="45720" indent="0" fontAlgn="t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Popis:</a:t>
            </a:r>
          </a:p>
          <a:p>
            <a:pPr marL="365760" lvl="1" indent="0" fontAlgn="t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štíhlé vřetenovité tělo s malou hlavou a krátkým tupým rypcem</a:t>
            </a:r>
          </a:p>
          <a:p>
            <a:pPr marL="365760" lvl="1" indent="0" fontAlgn="t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typickým rysem </a:t>
            </a:r>
            <a:r>
              <a:rPr lang="cs-CZ" u="sng" dirty="0" smtClean="0">
                <a:latin typeface="Arial" pitchFamily="34" charset="0"/>
                <a:cs typeface="Arial" pitchFamily="34" charset="0"/>
              </a:rPr>
              <a:t>velmi dlouhá ocasní ploutev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(dlouhá jako hlava a trup) </a:t>
            </a:r>
          </a:p>
          <a:p>
            <a:pPr marL="365760" lvl="1" indent="0" fontAlgn="t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prsní ploutve velmi dlouhé -&gt; dosahuje velkých rychlostí + může vyskakovat vysoko nad hladinu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Rozmnožování:</a:t>
            </a:r>
          </a:p>
          <a:p>
            <a:pPr marL="365760" lvl="1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je živorodý, obvykle má 2 – 4, maximálně 6 mláďat dlouhých 1,2 –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,5 m </a:t>
            </a:r>
          </a:p>
          <a:p>
            <a:pPr marL="365760" lvl="1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mladí jedinci pohlavně dospívají při délce 3 – 4 m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20275" y="0"/>
            <a:ext cx="5840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Žralok liščí </a:t>
            </a:r>
            <a:r>
              <a:rPr lang="cs-CZ" sz="2800" b="1" i="1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800" b="1" i="1" dirty="0" err="1">
                <a:latin typeface="Arial" pitchFamily="34" charset="0"/>
                <a:cs typeface="Arial" pitchFamily="34" charset="0"/>
              </a:rPr>
              <a:t>Alopias</a:t>
            </a:r>
            <a:r>
              <a:rPr lang="cs-CZ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i="1" dirty="0" err="1">
                <a:latin typeface="Arial" pitchFamily="34" charset="0"/>
                <a:cs typeface="Arial" pitchFamily="34" charset="0"/>
              </a:rPr>
              <a:t>vulpinus</a:t>
            </a:r>
            <a:r>
              <a:rPr lang="cs-CZ" sz="2800" b="1" i="1" dirty="0">
                <a:latin typeface="Arial" pitchFamily="34" charset="0"/>
                <a:cs typeface="Arial" pitchFamily="34" charset="0"/>
              </a:rPr>
              <a:t>)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-22528"/>
            <a:ext cx="8229600" cy="69269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cs-CZ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Žralok liščí</a:t>
            </a:r>
            <a:endParaRPr lang="cs-CZ" sz="32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Zástupný symbol pro obsah 6" descr="Thresher_shark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699324" cy="3258464"/>
          </a:xfrm>
        </p:spPr>
      </p:pic>
      <p:pic>
        <p:nvPicPr>
          <p:cNvPr id="5" name="Picture 2" descr="http://upload.wikimedia.org/wikipedia/commons/6/69/Pacifica_thresher_sh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64904"/>
            <a:ext cx="6876256" cy="297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pload.wikimedia.org/wikipedia/commons/f/fb/Alopias_vulpinus_distma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2377"/>
            <a:ext cx="498217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660232" y="1412776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Žralok liščí</a:t>
            </a:r>
            <a:endParaRPr lang="cs-CZ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60848"/>
            <a:ext cx="7772400" cy="2961674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cs-CZ" sz="6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Třída: PARYBY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cs-CZ" dirty="0" smtClean="0">
                <a:latin typeface="Calibri" pitchFamily="34" charset="0"/>
                <a:cs typeface="Calibri" pitchFamily="34" charset="0"/>
              </a:rPr>
            </a:br>
            <a:r>
              <a:rPr lang="cs-CZ" dirty="0" smtClean="0">
                <a:latin typeface="Calibri" pitchFamily="34" charset="0"/>
                <a:cs typeface="Calibri" pitchFamily="34" charset="0"/>
              </a:rPr>
              <a:t>					– systém</a:t>
            </a:r>
            <a:br>
              <a:rPr lang="cs-CZ" dirty="0" smtClean="0">
                <a:latin typeface="Calibri" pitchFamily="34" charset="0"/>
                <a:cs typeface="Calibri" pitchFamily="34" charset="0"/>
              </a:rPr>
            </a:br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endParaRPr lang="cs-CZ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0" y="980728"/>
            <a:ext cx="8964488" cy="5256584"/>
          </a:xfrm>
        </p:spPr>
        <p:txBody>
          <a:bodyPr>
            <a:noAutofit/>
          </a:bodyPr>
          <a:lstStyle/>
          <a:p>
            <a:pPr marL="45720" indent="0" fontAlgn="t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Výskyt: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Atlantik, Středozemní moře, v mělkých vodách v hloubce do 100 m, </a:t>
            </a:r>
          </a:p>
          <a:p>
            <a:pPr marL="45720" indent="0" fontAlgn="t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Délka: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většinou 60 – 75 cm, max. 1 m</a:t>
            </a:r>
          </a:p>
          <a:p>
            <a:pPr marL="45720" indent="0" fontAlgn="t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Potrava: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ryby, korýši a měkkýši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– noční lovec </a:t>
            </a:r>
          </a:p>
          <a:p>
            <a:pPr marL="45720" indent="0" fontAlgn="t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Popis:</a:t>
            </a:r>
          </a:p>
          <a:p>
            <a:pPr marL="365760" lvl="1" indent="0" fontAlgn="t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dlouhé velmi štíhlé tělo s krátkým zaobleným rypcem</a:t>
            </a:r>
          </a:p>
          <a:p>
            <a:pPr marL="365760" lvl="1" indent="0" fontAlgn="t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oválné oči bez víček, čichové jamky jsou na spodní straně hlavy a spojeny se rty</a:t>
            </a:r>
          </a:p>
          <a:p>
            <a:pPr marL="365760" lvl="1" indent="0" fontAlgn="t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žaberních štěrbin 5, poslední 2 leží nad prsními ploutvemi</a:t>
            </a:r>
          </a:p>
          <a:p>
            <a:pPr marL="365760" lvl="1" indent="0" fontAlgn="t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hřbet hnědý nebo červenohnědý, šedý nebo žlutošedý, </a:t>
            </a:r>
            <a:r>
              <a:rPr lang="cs-CZ" u="sng" dirty="0" smtClean="0">
                <a:latin typeface="Arial" pitchFamily="34" charset="0"/>
                <a:cs typeface="Arial" pitchFamily="34" charset="0"/>
              </a:rPr>
              <a:t>po celém těle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rozmístěny malé černé nebo tmavě hnědé </a:t>
            </a:r>
            <a:r>
              <a:rPr lang="cs-CZ" u="sng" dirty="0" smtClean="0">
                <a:latin typeface="Arial" pitchFamily="34" charset="0"/>
                <a:cs typeface="Arial" pitchFamily="34" charset="0"/>
              </a:rPr>
              <a:t>skvrny a tečky </a:t>
            </a:r>
          </a:p>
          <a:p>
            <a:pPr marL="45720" indent="0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Rozmnožování:</a:t>
            </a:r>
          </a:p>
          <a:p>
            <a:pPr marL="365760" lvl="1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- samička klade vejce v mělčinách mezi kameny nebo chaluhy</a:t>
            </a:r>
          </a:p>
          <a:p>
            <a:pPr marL="365760" lvl="1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- počet vajec 18 – 20, líhnutí trvá 5 – 11 měsíců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99592" y="228351"/>
            <a:ext cx="7877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Máčka skvrnitá </a:t>
            </a:r>
            <a:r>
              <a:rPr lang="cs-CZ" sz="2800" b="1" i="1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800" b="1" i="1" dirty="0" err="1">
                <a:latin typeface="Arial" pitchFamily="34" charset="0"/>
                <a:cs typeface="Arial" pitchFamily="34" charset="0"/>
              </a:rPr>
              <a:t>Scyliorhynus</a:t>
            </a:r>
            <a:r>
              <a:rPr lang="cs-CZ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i="1" dirty="0" err="1">
                <a:latin typeface="Arial" pitchFamily="34" charset="0"/>
                <a:cs typeface="Arial" pitchFamily="34" charset="0"/>
              </a:rPr>
              <a:t>caniculus</a:t>
            </a:r>
            <a:r>
              <a:rPr lang="cs-CZ" sz="2800" b="1" i="1" dirty="0">
                <a:latin typeface="Arial" pitchFamily="34" charset="0"/>
                <a:cs typeface="Arial" pitchFamily="34" charset="0"/>
              </a:rPr>
              <a:t>)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467544" y="116632"/>
            <a:ext cx="8229600" cy="57606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Máčka skvrnitá</a:t>
            </a:r>
            <a:endParaRPr lang="cs-CZ" sz="32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://upload.wikimedia.org/wikipedia/commons/thumb/b/b6/Kleingefleckter_Katzenhai.jpg/640px-Kleingefleckter_Katzenh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5722"/>
            <a:ext cx="5400600" cy="364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upload.wikimedia.org/wikipedia/commons/thumb/7/76/Scyliorhinus_canicula.001_-_Aquarium_Finisterrae.JPG/432px-Scyliorhinus_canicula.001_-_Aquarium_Finisterr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150" y="692696"/>
            <a:ext cx="2500850" cy="444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upload.wikimedia.org/wikipedia/commons/e/ec/Kleingefleckter_KatzenhaiMa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498" y="4221088"/>
            <a:ext cx="5701430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Zástupný symbol pro obsah 6" descr="800px-Scyliorhinus_canicula.jpg"/>
          <p:cNvPicPr>
            <a:picLocks noChangeAspect="1"/>
          </p:cNvPicPr>
          <p:nvPr/>
        </p:nvPicPr>
        <p:blipFill rotWithShape="1">
          <a:blip r:embed="rId5" cstate="print"/>
          <a:srcRect t="-22090" b="-22090"/>
          <a:stretch/>
        </p:blipFill>
        <p:spPr>
          <a:xfrm>
            <a:off x="0" y="-606534"/>
            <a:ext cx="5400600" cy="405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0" y="980728"/>
            <a:ext cx="9144000" cy="5400600"/>
          </a:xfrm>
        </p:spPr>
        <p:txBody>
          <a:bodyPr>
            <a:noAutofit/>
          </a:bodyPr>
          <a:lstStyle/>
          <a:p>
            <a:pPr marL="45720" indent="0" fontAlgn="t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Výskyt: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 v teplých vodách, v hloubkách do 20 m, někdy i ve 200 m; bývá u skalnatých útesů,  i na volném moři; v létě migruje ve velkých hejnech do chladnějších vod, v zimě se vrací</a:t>
            </a:r>
          </a:p>
          <a:p>
            <a:pPr marL="45720" indent="0" fontAlgn="t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Délka: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max. 5 m		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Hmotnost: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až 400 kg</a:t>
            </a:r>
          </a:p>
          <a:p>
            <a:pPr marL="45720" indent="0" fontAlgn="t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Potrava: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kostnaté ryby, menší žraloky, rejnoky, korýše a hlavonožce</a:t>
            </a:r>
          </a:p>
          <a:p>
            <a:pPr marL="45720" indent="0" fontAlgn="t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Popis:</a:t>
            </a:r>
          </a:p>
          <a:p>
            <a:pPr marL="365760" lvl="1" indent="0" fontAlgn="t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hlava připomíná kladivo, trojúhelníkovité ostré zuby </a:t>
            </a:r>
          </a:p>
          <a:p>
            <a:pPr marL="365760" lvl="1" indent="0" fontAlgn="t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loví se pro: maso, játra na vitamíny, ploutve na polévku, kůže - potrava pro ryby              řadí se mezi téměř ohrožené druhy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Rozmnožování:</a:t>
            </a:r>
          </a:p>
          <a:p>
            <a:pPr marL="365760" lvl="1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živorodý, v jednom vrhu rodí 20 – 40 mláďat o délce okolo 55 cm</a:t>
            </a:r>
          </a:p>
          <a:p>
            <a:pPr marL="365760" lvl="1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pohlavní dospělosti dosahují o délce 2,7 m (samice) a 2,1–2,5 m (samci)</a:t>
            </a:r>
          </a:p>
          <a:p>
            <a:pPr marL="365760" lvl="1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dožívá se zhruba 20 let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1115616" y="414908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1043608" y="148338"/>
            <a:ext cx="7023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Kladivoun obecný </a:t>
            </a:r>
            <a:r>
              <a:rPr lang="cs-CZ" sz="2800" b="1" i="1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800" b="1" i="1" dirty="0" err="1">
                <a:latin typeface="Arial" pitchFamily="34" charset="0"/>
                <a:cs typeface="Arial" pitchFamily="34" charset="0"/>
              </a:rPr>
              <a:t>Sphyrna</a:t>
            </a:r>
            <a:r>
              <a:rPr lang="cs-CZ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i="1" dirty="0" err="1">
                <a:latin typeface="Arial" pitchFamily="34" charset="0"/>
                <a:cs typeface="Arial" pitchFamily="34" charset="0"/>
              </a:rPr>
              <a:t>zygaena</a:t>
            </a:r>
            <a:r>
              <a:rPr lang="cs-CZ" sz="2800" b="1" i="1" dirty="0">
                <a:latin typeface="Arial" pitchFamily="34" charset="0"/>
                <a:cs typeface="Arial" pitchFamily="34" charset="0"/>
              </a:rPr>
              <a:t>)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Sphyrna_zygaena_noaa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140479" y="0"/>
            <a:ext cx="6003521" cy="3829543"/>
          </a:xfrm>
        </p:spPr>
      </p:pic>
      <p:sp>
        <p:nvSpPr>
          <p:cNvPr id="2" name="TextovéPole 1"/>
          <p:cNvSpPr txBox="1"/>
          <p:nvPr/>
        </p:nvSpPr>
        <p:spPr>
          <a:xfrm>
            <a:off x="107504" y="40268"/>
            <a:ext cx="21643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Kladivoun</a:t>
            </a:r>
          </a:p>
          <a:p>
            <a:r>
              <a:rPr lang="cs-CZ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obecný </a:t>
            </a:r>
            <a:endParaRPr lang="cs-CZ" sz="3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" y="2832851"/>
            <a:ext cx="5591545" cy="401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upload.wikimedia.org/wikipedia/commons/e/e3/Sphyrna_zygaena_dist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93" y="701988"/>
            <a:ext cx="8543024" cy="395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11560" y="3326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86435"/>
            <a:ext cx="74888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Kladivoun obecný </a:t>
            </a: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- výskyt</a:t>
            </a:r>
            <a:endParaRPr lang="cs-CZ" sz="3200" dirty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763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1052736"/>
            <a:ext cx="8517632" cy="5805264"/>
          </a:xfrm>
        </p:spPr>
        <p:txBody>
          <a:bodyPr>
            <a:noAutofit/>
          </a:bodyPr>
          <a:lstStyle/>
          <a:p>
            <a:pPr marL="45720" indent="0" fontAlgn="t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Výskyt: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v severozápadní části Tichého oceánu (Japonsko, Korea a severní Čína), v hloubkovém rozsahu 0 - 500 m </a:t>
            </a:r>
          </a:p>
          <a:p>
            <a:pPr marL="45720" indent="0" fontAlgn="t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Délka: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dosahuje až 1,5 m	</a:t>
            </a:r>
          </a:p>
          <a:p>
            <a:pPr marL="45720" indent="0" fontAlgn="t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Potrava: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malé rybky, bezobratlí žijící při dně</a:t>
            </a:r>
          </a:p>
          <a:p>
            <a:pPr marL="45720" indent="0" fontAlgn="t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Popis:</a:t>
            </a:r>
          </a:p>
          <a:p>
            <a:pPr marL="365760" lvl="1" indent="0" fontAlgn="t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tělo shora a zdola zploštělé, podobné rejnokům (hlavně pilounům)</a:t>
            </a:r>
          </a:p>
          <a:p>
            <a:pPr marL="365760" lvl="1" indent="0" fontAlgn="t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liší se žábrami umístěnými po stranách hlavy -&gt; řadí se ke žralokům</a:t>
            </a:r>
          </a:p>
          <a:p>
            <a:pPr marL="365760" lvl="1" indent="0" fontAlgn="t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na pilovitém rypci (rostrum) má jeden pár vousků, </a:t>
            </a:r>
          </a:p>
          <a:p>
            <a:pPr marL="365760" lvl="1" indent="0" fontAlgn="t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rostrum zabírá 26 - 29 % z celkové délky celého těla </a:t>
            </a:r>
          </a:p>
          <a:p>
            <a:pPr marL="365760" lvl="1" indent="0" fontAlgn="t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ostré zuby používá k porcování kořisti a k obraně 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Rozmnožování:</a:t>
            </a:r>
          </a:p>
          <a:p>
            <a:pPr marL="365760" lvl="1" indent="0">
              <a:buNone/>
            </a:pPr>
            <a:r>
              <a:rPr lang="cs-CZ" dirty="0" err="1" smtClean="0">
                <a:latin typeface="Arial" pitchFamily="34" charset="0"/>
                <a:cs typeface="Arial" pitchFamily="34" charset="0"/>
              </a:rPr>
              <a:t>vejcoživorodý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v jednom vrhu rodí 12 mláďat s velkými zuby,</a:t>
            </a:r>
          </a:p>
          <a:p>
            <a:pPr marL="365760" lvl="1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dokud jsou mláďata v těle matky - zuby přiložené k patru, aby samici nezranily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260648"/>
            <a:ext cx="8462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Pilonos</a:t>
            </a:r>
            <a:r>
              <a:rPr lang="cs-CZ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japonský </a:t>
            </a:r>
            <a:r>
              <a:rPr lang="cs-CZ" sz="2800" b="1" i="1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800" b="1" i="1" dirty="0" err="1">
                <a:latin typeface="Arial" pitchFamily="34" charset="0"/>
                <a:cs typeface="Arial" pitchFamily="34" charset="0"/>
              </a:rPr>
              <a:t>Pristiophorus</a:t>
            </a:r>
            <a:r>
              <a:rPr lang="cs-CZ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i="1" dirty="0" err="1">
                <a:latin typeface="Arial" pitchFamily="34" charset="0"/>
                <a:cs typeface="Arial" pitchFamily="34" charset="0"/>
              </a:rPr>
              <a:t>japonicus</a:t>
            </a:r>
            <a:r>
              <a:rPr lang="cs-CZ" sz="2800" b="1" i="1" dirty="0">
                <a:latin typeface="Arial" pitchFamily="34" charset="0"/>
                <a:cs typeface="Arial" pitchFamily="34" charset="0"/>
              </a:rPr>
              <a:t>)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457200" y="116632"/>
            <a:ext cx="8229600" cy="56207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Pilonos</a:t>
            </a:r>
            <a:r>
              <a:rPr lang="cs-CZ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japonský</a:t>
            </a:r>
            <a:endParaRPr lang="cs-CZ" sz="32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upload.wikimedia.org/wikipedia/commons/a/ac/Pristiophorus_japonicus_distma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88" r="16588"/>
          <a:stretch/>
        </p:blipFill>
        <p:spPr bwMode="auto">
          <a:xfrm>
            <a:off x="2794382" y="0"/>
            <a:ext cx="635110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pload.wikimedia.org/wikipedia/commons/9/98/Pristiophorus_japonic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6861"/>
            <a:ext cx="6228184" cy="467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77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upload.wikimedia.org/wikipedia/commons/thumb/5/55/Sketchbook_of_fishes_-_25._%28Longnose%29_Saw_shark_-_William_Buelow_Gould%2C_c1832.jpg/640px-Sketchbook_of_fishes_-_25._%28Longnose%29_Saw_shark_-_William_Buelow_Gould%2C_c18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5" y="908719"/>
            <a:ext cx="4133249" cy="219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9139" y="3119933"/>
            <a:ext cx="312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latin typeface="Calibri" pitchFamily="34" charset="0"/>
                <a:cs typeface="Calibri" pitchFamily="34" charset="0"/>
              </a:rPr>
              <a:t>Pristiophorus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cirratus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, Austrálie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9700" name="Picture 4" descr="http://upload.wikimedia.org/wikipedia/commons/thumb/f/fd/Pristiophorus_nudipinnis_McCoy.jpg/800px-Pristiophorus_nudipinnis_McCo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7168"/>
            <a:ext cx="7402125" cy="165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580112" y="5044141"/>
            <a:ext cx="3401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latin typeface="Calibri" pitchFamily="34" charset="0"/>
                <a:cs typeface="Calibri" pitchFamily="34" charset="0"/>
              </a:rPr>
              <a:t>Pristiophorus</a:t>
            </a:r>
            <a:r>
              <a:rPr lang="cs-CZ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dirty="0" err="1">
                <a:latin typeface="Calibri" pitchFamily="34" charset="0"/>
                <a:cs typeface="Calibri" pitchFamily="34" charset="0"/>
              </a:rPr>
              <a:t>nudipinnis</a:t>
            </a:r>
            <a:r>
              <a:rPr lang="cs-CZ" dirty="0">
                <a:latin typeface="Calibri" pitchFamily="34" charset="0"/>
                <a:cs typeface="Calibri" pitchFamily="34" charset="0"/>
              </a:rPr>
              <a:t>,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Austrálie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http://upload.wikimedia.org/wikipedia/commons/3/3d/Pristiophorus_nudipinn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194" y="951652"/>
            <a:ext cx="5052981" cy="209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143299" y="3119933"/>
            <a:ext cx="3401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Calibri" pitchFamily="34" charset="0"/>
                <a:cs typeface="Calibri" pitchFamily="34" charset="0"/>
              </a:rPr>
              <a:t>Pristiophorus</a:t>
            </a:r>
            <a:r>
              <a:rPr lang="cs-CZ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dirty="0" err="1">
                <a:latin typeface="Calibri" pitchFamily="34" charset="0"/>
                <a:cs typeface="Calibri" pitchFamily="34" charset="0"/>
              </a:rPr>
              <a:t>nudipinnis</a:t>
            </a:r>
            <a:r>
              <a:rPr lang="cs-CZ" dirty="0">
                <a:latin typeface="Calibri" pitchFamily="34" charset="0"/>
                <a:cs typeface="Calibri" pitchFamily="34" charset="0"/>
              </a:rPr>
              <a:t>, Austrálie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67544" y="214496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Pilonos</a:t>
            </a:r>
            <a:endParaRPr lang="cs-CZ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94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07504" y="980728"/>
            <a:ext cx="9036496" cy="5069160"/>
          </a:xfrm>
        </p:spPr>
        <p:txBody>
          <a:bodyPr>
            <a:noAutofit/>
          </a:bodyPr>
          <a:lstStyle/>
          <a:p>
            <a:pPr marL="45720" indent="0" fontAlgn="t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Výskyt: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vody mírného pásma, pobřeží, zátoky, fjordy</a:t>
            </a:r>
          </a:p>
          <a:p>
            <a:pPr marL="45720" lvl="1" indent="0" fontAlgn="t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Délka: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12 – 15 m	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Hmotnost: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až 5 tun		</a:t>
            </a:r>
            <a:r>
              <a:rPr 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přísně </a:t>
            </a:r>
            <a:r>
              <a:rPr lang="cs-C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chráněný</a:t>
            </a:r>
            <a:endParaRPr lang="cs-CZ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 fontAlgn="t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Potrava: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plankton</a:t>
            </a:r>
            <a:endParaRPr lang="cs-CZ" sz="2000" b="1" dirty="0" smtClean="0">
              <a:latin typeface="Arial" pitchFamily="34" charset="0"/>
              <a:cs typeface="Arial" pitchFamily="34" charset="0"/>
            </a:endParaRPr>
          </a:p>
          <a:p>
            <a:pPr marL="45720" indent="0" fontAlgn="t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Popis:</a:t>
            </a:r>
          </a:p>
          <a:p>
            <a:pPr marL="365760" lvl="1" indent="0" fontAlgn="t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druhý největší </a:t>
            </a:r>
            <a:r>
              <a:rPr lang="cs-CZ" dirty="0">
                <a:latin typeface="Arial" pitchFamily="34" charset="0"/>
                <a:cs typeface="Arial" pitchFamily="34" charset="0"/>
              </a:rPr>
              <a:t>žralok, žije samotářsky, ale i ve skupinách o 20 až 30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jedincích</a:t>
            </a:r>
          </a:p>
          <a:p>
            <a:pPr marL="365760" lvl="1" indent="0" fontAlgn="t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potravu zachycuje na žaberních filtrech, bývá u hladiny, kde nachází nejvíce potravy </a:t>
            </a:r>
          </a:p>
          <a:p>
            <a:pPr marL="365760" lvl="1" indent="0" fontAlgn="t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v zimě v hloubkách (až 1 km), kde mu zakrní filtrační ústrojí      nepřijímá potravu, vyživuje se tuky, které dříve nashromáždil, filtrační ústrojí se obnovuje koncem zimy </a:t>
            </a:r>
          </a:p>
          <a:p>
            <a:pPr marL="45720" indent="0" fontAlgn="t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Rozmnožování:</a:t>
            </a:r>
          </a:p>
          <a:p>
            <a:pPr marL="365760" lvl="1" indent="0">
              <a:buNone/>
            </a:pPr>
            <a:r>
              <a:rPr lang="cs-CZ" dirty="0" err="1" smtClean="0">
                <a:latin typeface="Arial" pitchFamily="34" charset="0"/>
                <a:cs typeface="Arial" pitchFamily="34" charset="0"/>
              </a:rPr>
              <a:t>vejcoživorodý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v jednom vrhu rodí 1 – 2 mláďata o délce 1,5 m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11560" y="260648"/>
            <a:ext cx="6776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Žralok velký </a:t>
            </a:r>
            <a:r>
              <a:rPr lang="cs-CZ" sz="2800" b="1" i="1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800" b="1" i="1" dirty="0" err="1">
                <a:latin typeface="Arial" pitchFamily="34" charset="0"/>
                <a:cs typeface="Arial" pitchFamily="34" charset="0"/>
              </a:rPr>
              <a:t>Cetorhinus</a:t>
            </a:r>
            <a:r>
              <a:rPr lang="cs-CZ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i="1" dirty="0" err="1">
                <a:latin typeface="Arial" pitchFamily="34" charset="0"/>
                <a:cs typeface="Arial" pitchFamily="34" charset="0"/>
              </a:rPr>
              <a:t>maximus</a:t>
            </a:r>
            <a:r>
              <a:rPr lang="cs-CZ" sz="2800" b="1" i="1" dirty="0">
                <a:latin typeface="Arial" pitchFamily="34" charset="0"/>
                <a:cs typeface="Arial" pitchFamily="34" charset="0"/>
              </a:rPr>
              <a:t>)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7308304" y="414908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77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790px-Basking_Shark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025326" y="0"/>
            <a:ext cx="7077644" cy="5375425"/>
          </a:xfr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251520" y="260648"/>
            <a:ext cx="1577998" cy="96684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Žralok </a:t>
            </a:r>
          </a:p>
          <a:p>
            <a:r>
              <a:rPr lang="cs-CZ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velký</a:t>
            </a:r>
            <a:endParaRPr lang="cs-CZ" sz="3200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http://upload.wikimedia.org/wikipedia/commons/thumb/0/0b/Cetorhinus_maximus_by_greg_skomal.JPG/973px-Cetorhinus_maximus_by_greg_skom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0387"/>
            <a:ext cx="4050652" cy="426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2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8229600" cy="481399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cs-CZ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Třída: Paryby (</a:t>
            </a:r>
            <a:r>
              <a:rPr lang="cs-CZ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Chondrichthyes</a:t>
            </a:r>
            <a:r>
              <a:rPr lang="cs-CZ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cs-CZ" sz="2400" dirty="0" smtClean="0">
                <a:latin typeface="Calibri" pitchFamily="34" charset="0"/>
                <a:cs typeface="Calibri" pitchFamily="34" charset="0"/>
              </a:rPr>
              <a:t>		</a:t>
            </a:r>
            <a:r>
              <a:rPr lang="cs-CZ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Podtřída: Příčnoústí (</a:t>
            </a:r>
            <a:r>
              <a:rPr lang="cs-CZ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Elasmobranchii</a:t>
            </a:r>
            <a:r>
              <a:rPr lang="cs-CZ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cs-CZ" sz="2400" dirty="0" smtClean="0">
                <a:latin typeface="Calibri" pitchFamily="34" charset="0"/>
                <a:cs typeface="Calibri" pitchFamily="34" charset="0"/>
              </a:rPr>
              <a:t>			</a:t>
            </a:r>
            <a:r>
              <a:rPr lang="cs-CZ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Nadřád: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Cladoselachii</a:t>
            </a:r>
            <a:r>
              <a:rPr lang="cs-CZ" sz="2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(vymřelí)</a:t>
            </a:r>
          </a:p>
          <a:p>
            <a:pPr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cs-CZ" sz="2800" b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Pleuracanthodii</a:t>
            </a:r>
            <a:r>
              <a:rPr lang="cs-CZ" sz="2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(vymřelí)</a:t>
            </a:r>
          </a:p>
          <a:p>
            <a:pPr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				</a:t>
            </a:r>
            <a:r>
              <a:rPr lang="cs-CZ" sz="28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   Žraloci a rejnoci (</a:t>
            </a:r>
            <a:r>
              <a:rPr lang="cs-CZ" sz="28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Selachii</a:t>
            </a:r>
            <a:r>
              <a:rPr lang="cs-CZ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cs-CZ" sz="2400" dirty="0" smtClean="0">
                <a:latin typeface="Calibri" pitchFamily="34" charset="0"/>
                <a:cs typeface="Calibri" pitchFamily="34" charset="0"/>
              </a:rPr>
              <a:t>		</a:t>
            </a:r>
            <a:r>
              <a:rPr lang="cs-CZ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Podtřída: Chiméry (</a:t>
            </a:r>
            <a:r>
              <a:rPr lang="cs-CZ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Holocephali</a:t>
            </a:r>
            <a:r>
              <a:rPr lang="cs-CZ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upload.wikimedia.org/wikipedia/commons/thumb/b/ba/Cypron-Range_Cetorhinus_maximus.svg/1000px-Cypron-Range_Cetorhinus_maximu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1"/>
            <a:ext cx="7272808" cy="374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457200" y="116632"/>
            <a:ext cx="8229600" cy="57606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Žralok velký - </a:t>
            </a:r>
            <a:r>
              <a:rPr lang="cs-CZ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výskyt</a:t>
            </a:r>
            <a:endParaRPr lang="cs-CZ" sz="3200" b="1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15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908720"/>
            <a:ext cx="8856984" cy="5688632"/>
          </a:xfrm>
        </p:spPr>
        <p:txBody>
          <a:bodyPr>
            <a:noAutofit/>
          </a:bodyPr>
          <a:lstStyle/>
          <a:p>
            <a:pPr marL="45720" indent="0" fontAlgn="t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Výskyt: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vody tropického a subtropického pásma, volné moře a oceány</a:t>
            </a:r>
          </a:p>
          <a:p>
            <a:pPr marL="45720" lvl="1" indent="0" fontAlgn="t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Délka: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až 20 m	- </a:t>
            </a:r>
            <a:r>
              <a:rPr lang="cs-CZ" u="sng" dirty="0">
                <a:latin typeface="Arial" pitchFamily="34" charset="0"/>
                <a:cs typeface="Arial" pitchFamily="34" charset="0"/>
              </a:rPr>
              <a:t>největší</a:t>
            </a:r>
            <a:r>
              <a:rPr lang="cs-CZ" dirty="0">
                <a:latin typeface="Arial" pitchFamily="34" charset="0"/>
                <a:cs typeface="Arial" pitchFamily="34" charset="0"/>
              </a:rPr>
              <a:t> recentní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paryba		</a:t>
            </a:r>
            <a:r>
              <a:rPr 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ohrožený </a:t>
            </a:r>
            <a:r>
              <a:rPr lang="cs-C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druh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marL="45720" indent="0" fontAlgn="t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Hmotnost: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až 34 tun	</a:t>
            </a:r>
            <a:endParaRPr lang="cs-CZ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 fontAlgn="t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Potrava: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plankton, malé rybky,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olihně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5720" indent="0" fontAlgn="t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Popis:</a:t>
            </a:r>
          </a:p>
          <a:p>
            <a:pPr marL="45720" lvl="1" indent="0" fontAlgn="t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samotář, ale při velkém výskytu planktonu může žít pospolu i 100 jedinců 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marL="45720" lvl="1" indent="0" fontAlgn="t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charakteristické zbarvení – světlé skvrny a pruhy na šedo-modro-hnědém pozadí</a:t>
            </a:r>
          </a:p>
          <a:p>
            <a:pPr marL="365760" lvl="1" indent="0" fontAlgn="t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jeho kůže může mít tloušťku až 10 centimetrů</a:t>
            </a:r>
          </a:p>
          <a:p>
            <a:pPr marL="365760" lvl="1" indent="0" fontAlgn="t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tlama na čelní straně hlavy, napříč až 2 metry</a:t>
            </a:r>
          </a:p>
          <a:p>
            <a:pPr marL="365760" lvl="1" indent="0" fontAlgn="t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často se drží poblíž hladiny, kde je nejvíce potravy </a:t>
            </a:r>
          </a:p>
          <a:p>
            <a:pPr marL="45720" indent="0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Rozmnožování:</a:t>
            </a:r>
          </a:p>
          <a:p>
            <a:pPr marL="365760" lvl="1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živorodý, v jednom vrhu rodí i 300 mláďat o délce okolo 0,5 m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1703" y="112089"/>
            <a:ext cx="7055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Žralok obrovský </a:t>
            </a:r>
            <a:r>
              <a:rPr lang="cs-CZ" sz="2800" b="1" i="1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800" b="1" i="1" dirty="0" err="1">
                <a:latin typeface="Arial" pitchFamily="34" charset="0"/>
                <a:cs typeface="Arial" pitchFamily="34" charset="0"/>
              </a:rPr>
              <a:t>Rhincodon</a:t>
            </a:r>
            <a:r>
              <a:rPr lang="cs-CZ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i="1" dirty="0" err="1">
                <a:latin typeface="Arial" pitchFamily="34" charset="0"/>
                <a:cs typeface="Arial" pitchFamily="34" charset="0"/>
              </a:rPr>
              <a:t>typus</a:t>
            </a:r>
            <a:r>
              <a:rPr lang="cs-CZ" sz="2800" b="1" i="1" dirty="0">
                <a:latin typeface="Arial" pitchFamily="34" charset="0"/>
                <a:cs typeface="Arial" pitchFamily="34" charset="0"/>
              </a:rPr>
              <a:t>)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98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Rhincodon_typus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21282" cy="5111967"/>
          </a:xfr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457200" y="116632"/>
            <a:ext cx="8229600" cy="57606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Žralok obrovský</a:t>
            </a:r>
            <a:endParaRPr lang="cs-CZ" sz="32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upload.wikimedia.org/wikipedia/commons/thumb/2/2e/Cypron-Range_Rhincodon_typus.svg/1000px-Cypron-Range_Rhincodon_typu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702" y="3950296"/>
            <a:ext cx="5668038" cy="2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95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upload.wikimedia.org/wikipedia/commons/thumb/f/f1/Whale_shark_Georgia_aquarium.jpg/1024px-Whale_shark_Georgia_aquar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636"/>
            <a:ext cx="9085213" cy="418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485623" y="116632"/>
            <a:ext cx="4110794" cy="57606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>
                <a:latin typeface="Arial" pitchFamily="34" charset="0"/>
                <a:cs typeface="Arial" pitchFamily="34" charset="0"/>
              </a:rPr>
              <a:t>Žralok obrovský</a:t>
            </a:r>
            <a:endParaRPr lang="cs-CZ" sz="3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upload.wikimedia.org/wikipedia/commons/1/11/Rhtyp_u0_white_b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9" y="3374623"/>
            <a:ext cx="9085212" cy="348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13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512" y="677891"/>
            <a:ext cx="845142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cs-CZ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Třída: Paryby (</a:t>
            </a:r>
            <a:r>
              <a:rPr lang="cs-CZ" sz="4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Chondrichthyes</a:t>
            </a:r>
            <a:r>
              <a:rPr lang="cs-CZ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200000"/>
              </a:lnSpc>
              <a:buNone/>
            </a:pPr>
            <a:r>
              <a:rPr lang="cs-CZ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Nadřád</a:t>
            </a:r>
            <a:r>
              <a:rPr lang="cs-CZ" sz="3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 Žraloci a rejnoci (</a:t>
            </a:r>
            <a:r>
              <a:rPr lang="cs-CZ" sz="32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Selachii</a:t>
            </a:r>
            <a:r>
              <a:rPr lang="cs-CZ" sz="3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200000"/>
              </a:lnSpc>
              <a:buNone/>
            </a:pPr>
            <a:r>
              <a:rPr lang="cs-CZ" sz="3200" dirty="0">
                <a:latin typeface="Arial" pitchFamily="34" charset="0"/>
                <a:cs typeface="Arial" pitchFamily="34" charset="0"/>
              </a:rPr>
              <a:t>		</a:t>
            </a:r>
            <a:r>
              <a:rPr lang="cs-CZ" sz="32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Řád: 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Žraloci (</a:t>
            </a:r>
            <a:r>
              <a:rPr lang="cs-CZ" sz="3200" b="1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Selachiformes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cs-CZ" sz="3200" dirty="0">
                <a:latin typeface="Arial" pitchFamily="34" charset="0"/>
                <a:cs typeface="Arial" pitchFamily="34" charset="0"/>
              </a:rPr>
              <a:t>		</a:t>
            </a:r>
            <a:r>
              <a:rPr lang="cs-CZ" sz="3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cs-CZ" sz="32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Rejnoci (</a:t>
            </a:r>
            <a:r>
              <a:rPr lang="cs-CZ" sz="3200" b="1" dirty="0" err="1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Batoidea</a:t>
            </a:r>
            <a:r>
              <a:rPr lang="cs-CZ" sz="32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33120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6512511" cy="1026368"/>
          </a:xfrm>
        </p:spPr>
        <p:txBody>
          <a:bodyPr/>
          <a:lstStyle/>
          <a:p>
            <a:pPr marL="0" indent="0" algn="l">
              <a:buNone/>
            </a:pPr>
            <a:r>
              <a:rPr lang="cs-CZ" dirty="0" smtClean="0">
                <a:solidFill>
                  <a:schemeClr val="accent5"/>
                </a:solidFill>
              </a:rPr>
              <a:t>Řád: Rejnoci</a:t>
            </a:r>
            <a:endParaRPr lang="cs-CZ" dirty="0">
              <a:solidFill>
                <a:schemeClr val="accent5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7148264" cy="5217760"/>
          </a:xfrm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cs-CZ" sz="3200" dirty="0">
                <a:latin typeface="Calibri" pitchFamily="34" charset="0"/>
                <a:cs typeface="Calibri" pitchFamily="34" charset="0"/>
              </a:rPr>
              <a:t>Charakteristika</a:t>
            </a:r>
          </a:p>
          <a:p>
            <a:pPr>
              <a:buNone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- silně dorzoventrálně zploštělé tělo</a:t>
            </a:r>
          </a:p>
          <a:p>
            <a:pPr>
              <a:buNone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- srostlé párové ploutve </a:t>
            </a:r>
          </a:p>
          <a:p>
            <a:pPr>
              <a:buNone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- „nozdry“ za očima na hřbetě</a:t>
            </a:r>
          </a:p>
          <a:p>
            <a:pPr>
              <a:buNone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- žábry na břišní straně těla</a:t>
            </a:r>
          </a:p>
          <a:p>
            <a:pPr>
              <a:buNone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- žijí při dně</a:t>
            </a:r>
          </a:p>
          <a:p>
            <a:pPr algn="ctr">
              <a:buNone/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cs-CZ" sz="2000" dirty="0">
              <a:latin typeface="Calibri" pitchFamily="34" charset="0"/>
              <a:cs typeface="Calibri" pitchFamily="34" charset="0"/>
            </a:endParaRPr>
          </a:p>
          <a:p>
            <a:endParaRPr lang="cs-CZ" dirty="0"/>
          </a:p>
        </p:txBody>
      </p:sp>
      <p:pic>
        <p:nvPicPr>
          <p:cNvPr id="4" name="Picture 6" descr="http://upload.wikimedia.org/wikipedia/commons/8/88/Bathyraja_abyssic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4691205" cy="346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40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827584" y="476672"/>
            <a:ext cx="7632848" cy="432048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cs-CZ" sz="3200" dirty="0">
                <a:latin typeface="Arial" pitchFamily="34" charset="0"/>
                <a:cs typeface="Arial" pitchFamily="34" charset="0"/>
              </a:rPr>
              <a:t>Vybraní 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zástupci:</a:t>
            </a:r>
            <a:endParaRPr lang="cs-CZ" sz="32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Piloun obecný</a:t>
            </a:r>
          </a:p>
          <a:p>
            <a:pPr algn="ctr">
              <a:buNone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Rejnok ostnatý</a:t>
            </a:r>
          </a:p>
          <a:p>
            <a:pPr algn="ctr">
              <a:buNone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Parejnok elektrický</a:t>
            </a:r>
          </a:p>
          <a:p>
            <a:pPr algn="ctr">
              <a:buNone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Trnucha obecná</a:t>
            </a:r>
          </a:p>
          <a:p>
            <a:pPr algn="ctr">
              <a:buNone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Manta atlantská</a:t>
            </a:r>
          </a:p>
          <a:p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142867"/>
            <a:ext cx="1664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Rejnoci</a:t>
            </a:r>
            <a:endParaRPr lang="cs-CZ" sz="32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64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0" y="731520"/>
            <a:ext cx="9036496" cy="6126480"/>
          </a:xfrm>
        </p:spPr>
        <p:txBody>
          <a:bodyPr>
            <a:noAutofit/>
          </a:bodyPr>
          <a:lstStyle/>
          <a:p>
            <a:pPr marL="45720" indent="0" fontAlgn="t">
              <a:buNone/>
            </a:pPr>
            <a:r>
              <a:rPr lang="cs-CZ" sz="2000" b="1" dirty="0">
                <a:latin typeface="Arial" pitchFamily="34" charset="0"/>
                <a:cs typeface="Arial" pitchFamily="34" charset="0"/>
              </a:rPr>
              <a:t>Výskyt: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Východ Atlantského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oceánu</a:t>
            </a:r>
          </a:p>
          <a:p>
            <a:pPr marL="45720" indent="0" fontAlgn="t"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             pobřežní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 vody,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ústí řek, laguny, může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 pronikat i do řek</a:t>
            </a:r>
          </a:p>
          <a:p>
            <a:pPr marL="45720" indent="0" fontAlgn="t">
              <a:buNone/>
            </a:pPr>
            <a:r>
              <a:rPr lang="cs-CZ" sz="2000" b="1" dirty="0">
                <a:latin typeface="Arial" pitchFamily="34" charset="0"/>
                <a:cs typeface="Arial" pitchFamily="34" charset="0"/>
              </a:rPr>
              <a:t>Délka: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max.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5 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Potrava</a:t>
            </a:r>
            <a:r>
              <a:rPr lang="cs-CZ" sz="2000" b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převážně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ryby		 </a:t>
            </a:r>
            <a:r>
              <a:rPr lang="cs-CZ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kriticky ohrožený </a:t>
            </a:r>
          </a:p>
          <a:p>
            <a:pPr marL="45720" indent="0" fontAlgn="t">
              <a:buNone/>
            </a:pPr>
            <a:r>
              <a:rPr lang="cs-CZ" sz="2000" b="1" dirty="0">
                <a:latin typeface="Arial" pitchFamily="34" charset="0"/>
                <a:cs typeface="Arial" pitchFamily="34" charset="0"/>
              </a:rPr>
              <a:t>Popis:</a:t>
            </a:r>
          </a:p>
          <a:p>
            <a:pPr marL="365760" lvl="1" indent="0" fontAlgn="t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podobá se žralokům, plave pomocí silných úderů ocasu do stran (jako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žraloci)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díky </a:t>
            </a:r>
            <a:r>
              <a:rPr lang="cs-CZ" dirty="0">
                <a:latin typeface="Arial" pitchFamily="34" charset="0"/>
                <a:cs typeface="Arial" pitchFamily="34" charset="0"/>
              </a:rPr>
              <a:t>žaberním štěrbinám na spodní straně těla patří k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rejnokům</a:t>
            </a:r>
          </a:p>
          <a:p>
            <a:pPr marL="365760" lvl="1" indent="0" fontAlgn="t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charakteristický rypec, jeho protažením vzniklo rostrum (dlouhý mečovitý útvar) -&gt; k usmrcení kořisti, k obraně </a:t>
            </a:r>
          </a:p>
          <a:p>
            <a:pPr marL="365760" lvl="1" indent="0" fontAlgn="t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šedohnědá </a:t>
            </a:r>
            <a:r>
              <a:rPr lang="cs-CZ" dirty="0">
                <a:latin typeface="Arial" pitchFamily="34" charset="0"/>
                <a:cs typeface="Arial" pitchFamily="34" charset="0"/>
              </a:rPr>
              <a:t>hřbetní strana, za očima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spirakula</a:t>
            </a:r>
            <a:r>
              <a:rPr lang="cs-CZ" dirty="0">
                <a:latin typeface="Arial" pitchFamily="34" charset="0"/>
                <a:cs typeface="Arial" pitchFamily="34" charset="0"/>
              </a:rPr>
              <a:t> (pomocné dýchací otvory)</a:t>
            </a:r>
          </a:p>
          <a:p>
            <a:pPr marL="365760" lvl="1" indent="0" fontAlgn="t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na žlutošedé až bělošedé břišní straně ústní otvor a pět párů žaberních štěrbin </a:t>
            </a:r>
          </a:p>
          <a:p>
            <a:pPr marL="365760" lvl="1" indent="0" fontAlgn="t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malé zuby, ve větším počtu řad spojené v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dlaždicovité</a:t>
            </a:r>
            <a:r>
              <a:rPr lang="cs-CZ" dirty="0">
                <a:latin typeface="Arial" pitchFamily="34" charset="0"/>
                <a:cs typeface="Arial" pitchFamily="34" charset="0"/>
              </a:rPr>
              <a:t> destičky </a:t>
            </a:r>
          </a:p>
          <a:p>
            <a:pPr marL="45720" indent="0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Rozmnožování:</a:t>
            </a:r>
          </a:p>
          <a:p>
            <a:pPr marL="365760" lvl="1" indent="0">
              <a:buNone/>
            </a:pPr>
            <a:r>
              <a:rPr lang="cs-CZ" dirty="0" err="1" smtClean="0">
                <a:latin typeface="Arial" pitchFamily="34" charset="0"/>
                <a:cs typeface="Arial" pitchFamily="34" charset="0"/>
              </a:rPr>
              <a:t>vejcoživorodý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v jednom vrhu rodí až 23 mláďat.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39343" y="22385"/>
            <a:ext cx="6335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Piloun obecný </a:t>
            </a:r>
            <a:r>
              <a:rPr lang="cs-CZ" sz="2800" b="1" i="1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800" b="1" i="1" dirty="0" err="1">
                <a:latin typeface="Arial" pitchFamily="34" charset="0"/>
                <a:cs typeface="Arial" pitchFamily="34" charset="0"/>
              </a:rPr>
              <a:t>Pristis</a:t>
            </a:r>
            <a:r>
              <a:rPr lang="cs-CZ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i="1" dirty="0" err="1">
                <a:latin typeface="Arial" pitchFamily="34" charset="0"/>
                <a:cs typeface="Arial" pitchFamily="34" charset="0"/>
              </a:rPr>
              <a:t>pectinatus</a:t>
            </a:r>
            <a:r>
              <a:rPr lang="cs-CZ" sz="2800" b="1" i="1" dirty="0">
                <a:latin typeface="Arial" pitchFamily="34" charset="0"/>
                <a:cs typeface="Arial" pitchFamily="34" charset="0"/>
              </a:rPr>
              <a:t>)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58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800px-Sawfish.jpg"/>
          <p:cNvPicPr>
            <a:picLocks noChangeAspect="1"/>
          </p:cNvPicPr>
          <p:nvPr/>
        </p:nvPicPr>
        <p:blipFill>
          <a:blip r:embed="rId2" cstate="print"/>
          <a:srcRect r="10170" b="-377"/>
          <a:stretch>
            <a:fillRect/>
          </a:stretch>
        </p:blipFill>
        <p:spPr>
          <a:xfrm>
            <a:off x="27531" y="0"/>
            <a:ext cx="4607136" cy="3861048"/>
          </a:xfrm>
          <a:prstGeom prst="rect">
            <a:avLst/>
          </a:prstGeom>
        </p:spPr>
      </p:pic>
      <p:pic>
        <p:nvPicPr>
          <p:cNvPr id="6" name="Picture 2" descr="http://upload.wikimedia.org/wikipedia/commons/thumb/0/09/Sawshark_seen_from_Underwater_Tunnel_Atlantis.jpg/1024px-Sawshark_seen_from_Underwater_Tunnel_Atlant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75885"/>
            <a:ext cx="4129664" cy="309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Zástupný symbol pro obsah 3" descr="800px-Pristis_pectinata_-_Georgia_Aquarium_Jan_2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4364730"/>
            <a:ext cx="6372200" cy="2493123"/>
          </a:xfrm>
          <a:prstGeom prst="rect">
            <a:avLst/>
          </a:prstGeom>
        </p:spPr>
      </p:pic>
      <p:pic>
        <p:nvPicPr>
          <p:cNvPr id="9" name="Picture 2" descr="http://upload.wikimedia.org/wikipedia/commons/thumb/6/65/Pristis_sp.jpg/576px-Pristis_s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49349" y="270079"/>
            <a:ext cx="3509701" cy="467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134511" y="9490"/>
            <a:ext cx="3339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Piloun obecný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94578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467544" y="116632"/>
            <a:ext cx="8229600" cy="57606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Piloun obecný</a:t>
            </a:r>
            <a:endParaRPr lang="cs-CZ" sz="32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Sawfish-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574" y="764704"/>
            <a:ext cx="6653087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1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512511" cy="792088"/>
          </a:xfrm>
        </p:spPr>
        <p:txBody>
          <a:bodyPr/>
          <a:lstStyle/>
          <a:p>
            <a:pPr marL="0" indent="0" algn="l">
              <a:buNone/>
            </a:pPr>
            <a:r>
              <a:rPr lang="cs-CZ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Paryby</a:t>
            </a:r>
            <a:r>
              <a:rPr lang="cs-CZ" sz="3600" dirty="0" smtClean="0">
                <a:latin typeface="Arial" pitchFamily="34" charset="0"/>
                <a:cs typeface="Arial" pitchFamily="34" charset="0"/>
              </a:rPr>
              <a:t> - charakteristika</a:t>
            </a:r>
            <a:endParaRPr lang="cs-CZ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9552" y="1124744"/>
            <a:ext cx="8064896" cy="5040560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92D050"/>
              </a:buClr>
              <a:buFont typeface="Arial" pitchFamily="34" charset="0"/>
              <a:buChar char="•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Mořské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, vzácně sladkovodní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92D050"/>
              </a:buClr>
              <a:buFont typeface="Arial" pitchFamily="34" charset="0"/>
              <a:buChar char="•"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Rybovité nebo shora zploštělé tělo</a:t>
            </a:r>
          </a:p>
          <a:p>
            <a:pPr marL="342900" indent="-342900">
              <a:buClr>
                <a:srgbClr val="92D050"/>
              </a:buClr>
              <a:buFont typeface="Arial" pitchFamily="34" charset="0"/>
              <a:buChar char="•"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Párové končetiny - prsní a břišní ploutve</a:t>
            </a:r>
          </a:p>
          <a:p>
            <a:pPr marL="342900" indent="-342900">
              <a:buClr>
                <a:srgbClr val="92D050"/>
              </a:buClr>
              <a:buFont typeface="Arial" pitchFamily="34" charset="0"/>
              <a:buChar char="•"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Nepárové končetiny - ocasní (</a:t>
            </a:r>
            <a:r>
              <a:rPr lang="cs-CZ" sz="2800" dirty="0" err="1">
                <a:latin typeface="Arial" pitchFamily="34" charset="0"/>
                <a:cs typeface="Arial" pitchFamily="34" charset="0"/>
              </a:rPr>
              <a:t>heterocerkní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), řitní a 1-2 hřbetní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ploutve</a:t>
            </a:r>
          </a:p>
          <a:p>
            <a:pPr marL="342900" indent="-342900">
              <a:buClr>
                <a:srgbClr val="92D050"/>
              </a:buClr>
              <a:buFont typeface="Arial" pitchFamily="34" charset="0"/>
              <a:buChar char="•"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Chorda prostoupena těly obratlů</a:t>
            </a:r>
          </a:p>
          <a:p>
            <a:pPr marL="342900" indent="-342900">
              <a:buClr>
                <a:srgbClr val="92D050"/>
              </a:buClr>
              <a:buFont typeface="Arial" pitchFamily="34" charset="0"/>
              <a:buChar char="•"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Dobře vyvinutý čichový a proudový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orgán</a:t>
            </a:r>
          </a:p>
          <a:p>
            <a:pPr marL="342900" indent="-342900">
              <a:buClr>
                <a:srgbClr val="92D050"/>
              </a:buClr>
              <a:buFont typeface="Arial" pitchFamily="34" charset="0"/>
              <a:buChar char="•"/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Chrupavčitá kostra (někdy vápenatí)</a:t>
            </a:r>
          </a:p>
          <a:p>
            <a:pPr marL="342900" indent="-342900">
              <a:buClr>
                <a:srgbClr val="92D050"/>
              </a:buClr>
              <a:buFont typeface="Arial" pitchFamily="34" charset="0"/>
              <a:buChar char="•"/>
            </a:pPr>
            <a:endParaRPr lang="cs-CZ" sz="2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92D050"/>
              </a:buClr>
              <a:buFont typeface="Arial" pitchFamily="34" charset="0"/>
              <a:buChar char="•"/>
            </a:pP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00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836712"/>
            <a:ext cx="8892480" cy="60212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Výskyt: 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v mořských vodách s měkkým písčitým až bahnitým dnem, nejčastěji v hloubkách 20 - 100 m</a:t>
            </a:r>
          </a:p>
          <a:p>
            <a:pPr marL="45720" indent="0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Potrava: 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krabi, krevety, malé ryby, škeble a jiní drobní živočichové</a:t>
            </a:r>
          </a:p>
          <a:p>
            <a:pPr marL="45720" indent="0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Popis: </a:t>
            </a:r>
          </a:p>
          <a:p>
            <a:pPr marL="365760" lvl="1" indent="0">
              <a:buNone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žaberní štěrbiny na spodní straně těla</a:t>
            </a:r>
          </a:p>
          <a:p>
            <a:pPr marL="365760" lvl="1" indent="0">
              <a:buNone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za každým okem 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spiraculum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- nasává dýchací vodu do žaber, když leží na dně</a:t>
            </a:r>
          </a:p>
          <a:p>
            <a:pPr marL="365760" lvl="1" indent="0">
              <a:buNone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zploštělé kosočtvercové tělo pokryto drsnými ostny</a:t>
            </a:r>
          </a:p>
          <a:p>
            <a:pPr marL="365760" lvl="1" indent="0">
              <a:buNone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krátká tlama a špičaté konce křídel (ze srostlých párových ploutví) </a:t>
            </a:r>
          </a:p>
          <a:p>
            <a:pPr marL="365760" lvl="1" indent="0">
              <a:buNone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ocas výrazně oddělen od ostatní části těla </a:t>
            </a:r>
          </a:p>
          <a:p>
            <a:pPr marL="45720" indent="0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Rozmnožování:</a:t>
            </a:r>
          </a:p>
          <a:p>
            <a:pPr marL="365760" lvl="1" indent="0">
              <a:buNone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na jaře (ve Středozemí se páří i v zimě), mladí se líhnou po 4 až 5 měsících </a:t>
            </a:r>
          </a:p>
          <a:p>
            <a:pPr marL="365760" lvl="1" indent="0">
              <a:buNone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vejce na koncích trnovitě prodloužené - k zásobování embrya vodou (dýchání)</a:t>
            </a:r>
          </a:p>
          <a:p>
            <a:pPr marL="365760" lvl="1" indent="0">
              <a:buNone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samice dorůstají max. do délky 120 cm a dosahují hmotnosti až 18 kg </a:t>
            </a:r>
          </a:p>
          <a:p>
            <a:pPr>
              <a:buNone/>
            </a:pPr>
            <a:endParaRPr lang="cs-CZ" sz="2000" dirty="0" smtClean="0">
              <a:latin typeface="Calibri" pitchFamily="34" charset="0"/>
            </a:endParaRPr>
          </a:p>
          <a:p>
            <a:pPr>
              <a:buNone/>
            </a:pPr>
            <a:endParaRPr lang="cs-CZ" sz="2000" dirty="0">
              <a:latin typeface="Calibri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15616" y="116632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Rejnok ostnatý </a:t>
            </a:r>
            <a:r>
              <a:rPr lang="cs-CZ" sz="2800" b="1" i="1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800" b="1" i="1" dirty="0" err="1">
                <a:latin typeface="Arial" pitchFamily="34" charset="0"/>
                <a:cs typeface="Arial" pitchFamily="34" charset="0"/>
              </a:rPr>
              <a:t>Raja</a:t>
            </a:r>
            <a:r>
              <a:rPr lang="cs-CZ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i="1" dirty="0" err="1">
                <a:latin typeface="Arial" pitchFamily="34" charset="0"/>
                <a:cs typeface="Arial" pitchFamily="34" charset="0"/>
              </a:rPr>
              <a:t>clavata</a:t>
            </a:r>
            <a:r>
              <a:rPr lang="cs-CZ" sz="2800" b="1" i="1" dirty="0">
                <a:latin typeface="Arial" pitchFamily="34" charset="0"/>
                <a:cs typeface="Arial" pitchFamily="34" charset="0"/>
              </a:rPr>
              <a:t>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36528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thumb/3/36/Raja_clavata_%28juv%29.jpg/800px-Raja_clavata_%28juv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" y="868038"/>
            <a:ext cx="4778802" cy="358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67544" y="44624"/>
            <a:ext cx="8229600" cy="63408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Rejnok ostnatý </a:t>
            </a:r>
            <a:endParaRPr lang="cs-CZ" sz="32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://upload.wikimedia.org/wikipedia/commons/thumb/c/c5/Atlantoraja_platana.jpg/640px-Atlantoraja_plata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581" y="44624"/>
            <a:ext cx="3937395" cy="288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pload.wikimedia.org/wikipedia/commons/thumb/3/31/Amblyraja_badia.jpg/640px-Amblyraja_bad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4351"/>
            <a:ext cx="3449981" cy="256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upload.wikimedia.org/wikipedia/commons/thumb/e/e3/Raja_brachyura.jpg/640px-Raja_brachyur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451" y="2929997"/>
            <a:ext cx="4059048" cy="304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449981" y="5157192"/>
            <a:ext cx="11850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Calibri" pitchFamily="34" charset="0"/>
                <a:cs typeface="Calibri" pitchFamily="34" charset="0"/>
              </a:rPr>
              <a:t>Amblyraja</a:t>
            </a:r>
            <a:r>
              <a:rPr lang="cs-CZ" dirty="0">
                <a:latin typeface="Calibri" pitchFamily="34" charset="0"/>
                <a:cs typeface="Calibri" pitchFamily="34" charset="0"/>
              </a:rPr>
              <a:t> </a:t>
            </a: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dirty="0" err="1" smtClean="0">
                <a:latin typeface="Calibri" pitchFamily="34" charset="0"/>
                <a:cs typeface="Calibri" pitchFamily="34" charset="0"/>
              </a:rPr>
              <a:t>badia</a:t>
            </a:r>
            <a:endParaRPr lang="cs-CZ" dirty="0">
              <a:latin typeface="Calibri" pitchFamily="34" charset="0"/>
              <a:cs typeface="Calibri" pitchFamily="34" charset="0"/>
            </a:endParaRP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204581" y="361665"/>
            <a:ext cx="12725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Calibri" pitchFamily="34" charset="0"/>
                <a:cs typeface="Calibri" pitchFamily="34" charset="0"/>
              </a:rPr>
              <a:t>Atlantoraja</a:t>
            </a:r>
            <a:r>
              <a:rPr lang="cs-CZ" dirty="0">
                <a:latin typeface="Calibri" pitchFamily="34" charset="0"/>
                <a:cs typeface="Calibri" pitchFamily="34" charset="0"/>
              </a:rPr>
              <a:t> </a:t>
            </a: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dirty="0" err="1" smtClean="0">
                <a:latin typeface="Calibri" pitchFamily="34" charset="0"/>
                <a:cs typeface="Calibri" pitchFamily="34" charset="0"/>
              </a:rPr>
              <a:t>platana</a:t>
            </a:r>
            <a:endParaRPr lang="cs-CZ" dirty="0">
              <a:latin typeface="Calibri" pitchFamily="34" charset="0"/>
              <a:cs typeface="Calibri" pitchFamily="34" charset="0"/>
            </a:endParaRPr>
          </a:p>
          <a:p>
            <a:endParaRPr lang="cs-CZ" dirty="0"/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2555776" y="678706"/>
            <a:ext cx="288032" cy="116611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5204581" y="5974283"/>
            <a:ext cx="1573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Calibri" pitchFamily="34" charset="0"/>
                <a:cs typeface="Calibri" pitchFamily="34" charset="0"/>
              </a:rPr>
              <a:t>Raja</a:t>
            </a:r>
            <a:r>
              <a:rPr lang="cs-CZ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dirty="0" err="1">
                <a:latin typeface="Calibri" pitchFamily="34" charset="0"/>
                <a:cs typeface="Calibri" pitchFamily="34" charset="0"/>
              </a:rPr>
              <a:t>brachyura</a:t>
            </a:r>
            <a:endParaRPr lang="cs-CZ" dirty="0">
              <a:latin typeface="Calibri" pitchFamily="34" charset="0"/>
              <a:cs typeface="Calibri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928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63239" y="762963"/>
            <a:ext cx="8229600" cy="51471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Výskyt: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žijí při dně, většinou v hlubinách teplých moří</a:t>
            </a:r>
          </a:p>
          <a:p>
            <a:pPr marL="45720" indent="0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Potrava: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korýši, měkkýši, malé ryby</a:t>
            </a:r>
          </a:p>
          <a:p>
            <a:pPr marL="45720" lvl="1" indent="0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Získávání potravy: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pomocí elektrických výbojů o napětí 300 V omračuje kořist,</a:t>
            </a:r>
            <a:r>
              <a:rPr lang="cs-CZ" dirty="0">
                <a:latin typeface="Arial" pitchFamily="34" charset="0"/>
                <a:cs typeface="Arial" pitchFamily="34" charset="0"/>
              </a:rPr>
              <a:t> vybaveni mohutnými elektrickými orgány (vznikly z příčně pruhované svaloviny) – skoro celá přední část těla po stranách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těla,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používá i k sebeobraně</a:t>
            </a:r>
          </a:p>
          <a:p>
            <a:pPr>
              <a:buNone/>
            </a:pPr>
            <a:endParaRPr lang="cs-CZ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552" y="116632"/>
            <a:ext cx="3838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Parejnok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800" b="1" dirty="0" err="1">
                <a:latin typeface="Arial" pitchFamily="34" charset="0"/>
                <a:cs typeface="Arial" pitchFamily="34" charset="0"/>
              </a:rPr>
              <a:t>Torpedo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)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upload.wikimedia.org/wikipedia/commons/thumb/1/13/Torpedo_fuscomaculata2.jpg/1024px-Torpedo_fuscomaculat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8960"/>
            <a:ext cx="4859006" cy="364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744387" y="3284984"/>
            <a:ext cx="3220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Parejnok</a:t>
            </a:r>
          </a:p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>
                <a:latin typeface="Arial" pitchFamily="34" charset="0"/>
                <a:cs typeface="Arial" pitchFamily="34" charset="0"/>
              </a:rPr>
              <a:t>temnoskvrnný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13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thumb/1/10/Torpedo_marmorata2.jpg/800px-Torpedo_marmorat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3814"/>
            <a:ext cx="6235850" cy="467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164649" y="1065066"/>
            <a:ext cx="3077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Parejnok elektrický 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Torpedo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marmorata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95536" y="116632"/>
            <a:ext cx="8229600" cy="57606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Parejnok</a:t>
            </a:r>
            <a:endParaRPr lang="cs-CZ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30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819309"/>
            <a:ext cx="8964488" cy="51845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Výskyt: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při evropských březích včetně Černého moře</a:t>
            </a:r>
          </a:p>
          <a:p>
            <a:pPr marL="45720" indent="0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Délka: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až 2,5 m</a:t>
            </a:r>
          </a:p>
          <a:p>
            <a:pPr marL="45720" indent="0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Potrava: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plankton, drobné ryby</a:t>
            </a:r>
          </a:p>
          <a:p>
            <a:pPr marL="45720" indent="0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Získávání potravy: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loví v obrovském množství při hladině i nade dnem, 			       filtrují podobně jako největší žraloci</a:t>
            </a:r>
          </a:p>
          <a:p>
            <a:pPr marL="45720" indent="0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Popis:</a:t>
            </a:r>
          </a:p>
          <a:p>
            <a:pPr marL="365760" lvl="1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bez hřbetní a ocasní ploutve</a:t>
            </a:r>
          </a:p>
          <a:p>
            <a:pPr marL="365760" lvl="1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na hřbetě u kořene ocasu</a:t>
            </a:r>
          </a:p>
          <a:p>
            <a:pPr marL="365760" lvl="1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trn opatřený při bázi jedovou</a:t>
            </a:r>
          </a:p>
          <a:p>
            <a:pPr marL="365760" lvl="1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žlázou</a:t>
            </a:r>
          </a:p>
          <a:p>
            <a:pPr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62142"/>
            <a:ext cx="7334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Trnucha obecná </a:t>
            </a:r>
            <a:r>
              <a:rPr lang="cs-CZ" sz="2800" b="1" i="1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800" b="1" i="1" dirty="0" err="1">
                <a:latin typeface="Arial" pitchFamily="34" charset="0"/>
                <a:cs typeface="Arial" pitchFamily="34" charset="0"/>
              </a:rPr>
              <a:t>Dasyatis</a:t>
            </a:r>
            <a:r>
              <a:rPr lang="cs-CZ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i="1" dirty="0" err="1">
                <a:latin typeface="Arial" pitchFamily="34" charset="0"/>
                <a:cs typeface="Arial" pitchFamily="34" charset="0"/>
              </a:rPr>
              <a:t>pastinaca</a:t>
            </a:r>
            <a:r>
              <a:rPr lang="cs-CZ" sz="2800" b="1" i="1" dirty="0">
                <a:latin typeface="Arial" pitchFamily="34" charset="0"/>
                <a:cs typeface="Arial" pitchFamily="34" charset="0"/>
              </a:rPr>
              <a:t>)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upload.wikimedia.org/wikipedia/commons/4/4c/Dasyatis_pastinaca_black_sea_stin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668" y="2780928"/>
            <a:ext cx="4879331" cy="325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pload.wikimedia.org/wikipedia/commons/thumb/9/9f/Cypron-Range_Dasyatis_pastinaca.svg/1000px-Cypron-Range_Dasyatis_pastinac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99886"/>
            <a:ext cx="4720075" cy="243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07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upload.wikimedia.org/wikipedia/commons/thumb/6/69/Suesswasserstachelroche.jpg/1024px-Suesswasserstachelroc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759" y="0"/>
            <a:ext cx="520769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467544" y="44624"/>
            <a:ext cx="8229600" cy="64807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Trnucha obecná</a:t>
            </a:r>
            <a:endParaRPr lang="cs-CZ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Zástupný symbol pro obsah 6" descr="Stingray_underwater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483845" y="3168352"/>
            <a:ext cx="5703804" cy="3689648"/>
          </a:xfrm>
          <a:prstGeom prst="rect">
            <a:avLst/>
          </a:prstGeom>
        </p:spPr>
      </p:pic>
      <p:pic>
        <p:nvPicPr>
          <p:cNvPr id="5" name="Picture 2" descr="http://upload.wikimedia.org/wikipedia/commons/4/46/Black_sea_fauna_stingray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5674"/>
            <a:ext cx="440483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58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836712"/>
            <a:ext cx="9144000" cy="53285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fontAlgn="t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Výskyt: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v teplých pobřežních vodách tropického či mírného pásma, pronikají i do mělkých zátok a ústí řek</a:t>
            </a:r>
          </a:p>
          <a:p>
            <a:pPr marL="45720" indent="0" fontAlgn="t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Délka: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až 5 m, rozpětí ploutví až 7m	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Hmotnost: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3000 kg</a:t>
            </a:r>
          </a:p>
          <a:p>
            <a:pPr marL="45720" lvl="1" indent="0" fontAlgn="t">
              <a:buNone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Potrava: </a:t>
            </a:r>
            <a:r>
              <a:rPr lang="cs-CZ" dirty="0">
                <a:latin typeface="Arial" pitchFamily="34" charset="0"/>
                <a:cs typeface="Arial" pitchFamily="34" charset="0"/>
              </a:rPr>
              <a:t>p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lankton a malé rybky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>
                <a:latin typeface="Arial" pitchFamily="34" charset="0"/>
                <a:cs typeface="Arial" pitchFamily="34" charset="0"/>
              </a:rPr>
              <a:t>voda protéká přes žaberní filtry, uchytí se kořist a tu manta postupně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polyká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marL="45720" indent="0" fontAlgn="t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Popis:	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největší rejnok</a:t>
            </a:r>
          </a:p>
          <a:p>
            <a:pPr marL="365760" lvl="1" indent="0" fontAlgn="t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načernalý hřbet, bílé břicho s šedými okraji disku a ocas bez trnu </a:t>
            </a:r>
          </a:p>
          <a:p>
            <a:pPr marL="365760" lvl="1" indent="0" fontAlgn="t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velká hlava s nezvykle čelně posazenými ústy (jako např. žralok obrovský), </a:t>
            </a:r>
          </a:p>
          <a:p>
            <a:pPr marL="365760" lvl="1" indent="0" fontAlgn="t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laloky na obou stranách hlavy - nahánění vody s potravou do úst</a:t>
            </a:r>
          </a:p>
          <a:p>
            <a:pPr marL="365760" lvl="1" indent="0" fontAlgn="t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klidný, pomalý a pro lidi neškodný</a:t>
            </a:r>
          </a:p>
          <a:p>
            <a:pPr marL="365760" lvl="1" indent="0" fontAlgn="t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Žije převážně samotářsky, někdy i v neorganizovaných hejnech. 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Rozmnožování: 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vejcoživorodá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51201"/>
            <a:ext cx="6593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Manta atlantská </a:t>
            </a:r>
            <a:r>
              <a:rPr lang="cs-CZ" sz="2800" b="1" i="1" dirty="0">
                <a:latin typeface="Arial" pitchFamily="34" charset="0"/>
                <a:cs typeface="Arial" pitchFamily="34" charset="0"/>
              </a:rPr>
              <a:t>(Manta </a:t>
            </a:r>
            <a:r>
              <a:rPr lang="cs-CZ" sz="2800" b="1" i="1" dirty="0" err="1">
                <a:latin typeface="Arial" pitchFamily="34" charset="0"/>
                <a:cs typeface="Arial" pitchFamily="34" charset="0"/>
              </a:rPr>
              <a:t>birostris</a:t>
            </a:r>
            <a:r>
              <a:rPr lang="cs-CZ" sz="2800" b="1" i="1" dirty="0">
                <a:latin typeface="Arial" pitchFamily="34" charset="0"/>
                <a:cs typeface="Arial" pitchFamily="34" charset="0"/>
              </a:rPr>
              <a:t>)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2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467544" y="18107"/>
            <a:ext cx="8229600" cy="64807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Manta atlantská</a:t>
            </a:r>
            <a:endParaRPr lang="cs-CZ" sz="3200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http://upload.wikimedia.org/wikipedia/commons/d/df/Manta_birostris-Thailand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679" y="18106"/>
            <a:ext cx="4295322" cy="322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ástupný symbol pro obsah 7" descr="Manta_birostris-Thailand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0" y="666179"/>
            <a:ext cx="4992554" cy="3744416"/>
          </a:xfrm>
          <a:prstGeom prst="rect">
            <a:avLst/>
          </a:prstGeom>
        </p:spPr>
      </p:pic>
      <p:pic>
        <p:nvPicPr>
          <p:cNvPr id="7" name="Picture 2" descr="http://upload.wikimedia.org/wikipedia/commons/thumb/f/fc/Manta_birostris_fushivaru_thila.jpg/1024px-Manta_birostris_fushivaru_thil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153" y="3239598"/>
            <a:ext cx="4824536" cy="36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65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53430" y="13327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332656"/>
            <a:ext cx="3892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u="sng" dirty="0" smtClean="0">
                <a:solidFill>
                  <a:srgbClr val="CC66FF"/>
                </a:solidFill>
                <a:latin typeface="Arial" pitchFamily="34" charset="0"/>
                <a:cs typeface="Arial" pitchFamily="34" charset="0"/>
              </a:rPr>
              <a:t>Ověření znalostí - žraloci</a:t>
            </a:r>
            <a:r>
              <a:rPr lang="cs-CZ" sz="2400" u="sng" dirty="0" smtClean="0">
                <a:solidFill>
                  <a:srgbClr val="CC66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cs-CZ" sz="2400" u="sng" dirty="0">
              <a:solidFill>
                <a:srgbClr val="CC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1572" y="978292"/>
            <a:ext cx="6779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Největší recentní parybou je …………………………………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23928" y="836446"/>
            <a:ext cx="2375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žralok obrovský</a:t>
            </a:r>
            <a:endParaRPr lang="cs-CZ" sz="20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95536" y="1569039"/>
            <a:ext cx="8215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Většina druhů žraloků se vyskytuje v  …………………………… mořích.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007387" y="1404772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tropických</a:t>
            </a:r>
            <a:endParaRPr lang="cs-CZ" sz="20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89193" y="2132856"/>
            <a:ext cx="6479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Mezi vejcorodé žraloky patří  ……………………………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342141" y="1969149"/>
            <a:ext cx="2146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máčka skvrnitá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cs-CZ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981904" y="6165304"/>
            <a:ext cx="2108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Konec ověřování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374988" y="2757515"/>
            <a:ext cx="8589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Jako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jeden z mála nevyprovokován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napadá člověka…………………….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02240" y="3465401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Potravou žraloka velkého je 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…………………………………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556540" y="2585399"/>
            <a:ext cx="1436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ž</a:t>
            </a:r>
            <a:r>
              <a:rPr lang="cs-CZ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ralok </a:t>
            </a:r>
            <a:r>
              <a:rPr lang="cs-CZ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bílý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4322435" y="3265346"/>
            <a:ext cx="1253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plankton</a:t>
            </a:r>
            <a:endParaRPr lang="cs-CZ" sz="20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74987" y="4186535"/>
            <a:ext cx="87151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cs-CZ" sz="2000" dirty="0" smtClean="0">
                <a:latin typeface="Arial" pitchFamily="34" charset="0"/>
                <a:cs typeface="Arial" pitchFamily="34" charset="0"/>
              </a:rPr>
              <a:t>Rozšířená hlava připomínající kladivo, oči po stranách………..…………….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571038" y="3986480"/>
            <a:ext cx="21932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žralok 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kladivoun</a:t>
            </a:r>
            <a:endParaRPr lang="cs-CZ" sz="20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22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3" grpId="0"/>
      <p:bldP spid="4" grpId="0"/>
      <p:bldP spid="11" grpId="0"/>
      <p:bldP spid="12" grpId="0"/>
      <p:bldP spid="14" grpId="0"/>
      <p:bldP spid="15" grpId="0"/>
      <p:bldP spid="1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83768" y="129048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260648"/>
            <a:ext cx="3943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u="sng" dirty="0" smtClean="0">
                <a:solidFill>
                  <a:srgbClr val="CC66FF"/>
                </a:solidFill>
                <a:latin typeface="Arial" pitchFamily="34" charset="0"/>
                <a:cs typeface="Arial" pitchFamily="34" charset="0"/>
              </a:rPr>
              <a:t>Ověření znalostí - rejnoci:</a:t>
            </a:r>
            <a:endParaRPr lang="cs-CZ" sz="2400" b="1" u="sng" dirty="0">
              <a:solidFill>
                <a:srgbClr val="CC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5863" y="890379"/>
            <a:ext cx="8486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Pomocný dýchací otvor rejnoků se nazývá …………………………………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851883" y="705713"/>
            <a:ext cx="155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spiraculum</a:t>
            </a:r>
            <a:endParaRPr lang="cs-CZ" sz="20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5862" y="1650868"/>
            <a:ext cx="8950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Elektrické orgány parejnoků se vyvinuly z  ………………………………………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.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870197" y="1412800"/>
            <a:ext cx="4331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boční příčně pruhované svaloviny</a:t>
            </a:r>
            <a:endParaRPr lang="cs-CZ" sz="20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-2" y="2418472"/>
            <a:ext cx="9046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Piloun patří mezi rejnoky, protože ………………..………………………………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.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834785" y="2206270"/>
            <a:ext cx="5367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má žaberní štěrbiny na spodní straně těla </a:t>
            </a:r>
            <a:endParaRPr lang="cs-CZ" sz="20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981904" y="6165304"/>
            <a:ext cx="2108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Konec ověřování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95862" y="3140968"/>
            <a:ext cx="8486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Pomocí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elektrických výbojů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omračuje kořist :………………………………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508104" y="2956302"/>
            <a:ext cx="2849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parejnok elektrický</a:t>
            </a:r>
            <a:endParaRPr lang="cs-CZ" sz="20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95861" y="3901457"/>
            <a:ext cx="8486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Největší rejnok, rozpětí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ploutví až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7m:  ………………………………………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870196" y="3663389"/>
            <a:ext cx="2121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anta atlantská</a:t>
            </a:r>
            <a:endParaRPr lang="cs-CZ" sz="20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-324544" y="4669061"/>
            <a:ext cx="9352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1" indent="0"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Bez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hřbetní a ocasní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ploutve, na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hřbetě u kořene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ocasu trn:  ………………….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.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880663" y="4469006"/>
            <a:ext cx="2228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cs-CZ" sz="2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rnucha obecná </a:t>
            </a:r>
            <a:endParaRPr lang="cs-CZ" sz="20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56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3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3289" y="116632"/>
            <a:ext cx="6512511" cy="936104"/>
          </a:xfrm>
        </p:spPr>
        <p:txBody>
          <a:bodyPr/>
          <a:lstStyle/>
          <a:p>
            <a:pPr marL="0" indent="0" algn="l">
              <a:buNone/>
            </a:pPr>
            <a:r>
              <a:rPr lang="cs-CZ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Paryby</a:t>
            </a:r>
            <a:r>
              <a:rPr lang="cs-CZ" sz="3600" dirty="0">
                <a:latin typeface="Arial" pitchFamily="34" charset="0"/>
                <a:cs typeface="Arial" pitchFamily="34" charset="0"/>
              </a:rPr>
              <a:t> - charakteristika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3568" y="1124744"/>
            <a:ext cx="8136904" cy="5328592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92D050"/>
              </a:buClr>
              <a:buFont typeface="Arial" pitchFamily="34" charset="0"/>
              <a:buChar char="•"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Plakoidní šupiny, na čelistech se mění v zuby</a:t>
            </a:r>
          </a:p>
          <a:p>
            <a:pPr marL="342900" indent="-342900">
              <a:buClr>
                <a:srgbClr val="92D050"/>
              </a:buClr>
              <a:buFont typeface="Arial" pitchFamily="34" charset="0"/>
              <a:buChar char="•"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Ústa ve tvaru příčné štěrbiny pod rostrem</a:t>
            </a:r>
          </a:p>
          <a:p>
            <a:pPr marL="342900" indent="-342900">
              <a:buClr>
                <a:srgbClr val="92D050"/>
              </a:buClr>
              <a:buFont typeface="Arial" pitchFamily="34" charset="0"/>
              <a:buChar char="•"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Dýchání pouze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žábrami (5 žaberních štěrbin)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rgbClr val="92D050"/>
              </a:buClr>
              <a:buFont typeface="Arial" pitchFamily="34" charset="0"/>
              <a:buChar char="•"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Vnitřní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oplození (samci - párové kopulační orgány z břišních ploutví)</a:t>
            </a:r>
          </a:p>
          <a:p>
            <a:pPr marL="342900" indent="-342900">
              <a:buClr>
                <a:srgbClr val="92D050"/>
              </a:buClr>
              <a:buFont typeface="Arial" pitchFamily="34" charset="0"/>
              <a:buChar char="•"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Velká játra - hydrostatický orgán</a:t>
            </a:r>
          </a:p>
          <a:p>
            <a:pPr marL="342900" indent="-342900">
              <a:buClr>
                <a:srgbClr val="92D050"/>
              </a:buClr>
              <a:buFont typeface="Arial" pitchFamily="34" charset="0"/>
              <a:buChar char="•"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V krvi velké množství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močoviny</a:t>
            </a:r>
          </a:p>
          <a:p>
            <a:pPr marL="0" indent="0">
              <a:buClr>
                <a:srgbClr val="92D050"/>
              </a:buClr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    (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100 x více než u ryb)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;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92D050"/>
              </a:buClr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    vyrovnává se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tak 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92D050"/>
              </a:buClr>
              <a:buNone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  osmotický tlak</a:t>
            </a:r>
          </a:p>
          <a:p>
            <a:pPr marL="0" indent="0">
              <a:buClr>
                <a:srgbClr val="92D050"/>
              </a:buClr>
              <a:buNone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mořské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vody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://upload.wikimedia.org/wikipedia/commons/thumb/3/3f/Tiger_shark_teeth.jpg/640px-Tiger_shark_tee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4077072"/>
            <a:ext cx="3678295" cy="275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6876256" y="1412776"/>
            <a:ext cx="936104" cy="388843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25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79512" y="980728"/>
            <a:ext cx="8856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cs-CZ" dirty="0">
                <a:latin typeface="Arial" pitchFamily="34" charset="0"/>
                <a:cs typeface="Arial" pitchFamily="34" charset="0"/>
                <a:hlinkClick r:id="rId2"/>
              </a:rPr>
              <a:t>http://en.wikipedia.org/wiki/File:Caribbean_reef_shark.jpg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AutoNum type="arabicParenR"/>
            </a:pPr>
            <a:r>
              <a:rPr lang="cs-CZ" dirty="0">
                <a:latin typeface="Arial" pitchFamily="34" charset="0"/>
                <a:cs typeface="Arial" pitchFamily="34" charset="0"/>
                <a:hlinkClick r:id="rId3"/>
              </a:rPr>
              <a:t>http://en.wikipedia.org/wiki/File:Tiger_shark_teeth.jpg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AutoNum type="arabicParenR"/>
            </a:pPr>
            <a:r>
              <a:rPr lang="cs-CZ" dirty="0" smtClean="0">
                <a:latin typeface="Arial" pitchFamily="34" charset="0"/>
                <a:cs typeface="Arial" pitchFamily="34" charset="0"/>
                <a:hlinkClick r:id="rId4"/>
              </a:rPr>
              <a:t>http</a:t>
            </a:r>
            <a:r>
              <a:rPr lang="cs-CZ" dirty="0">
                <a:latin typeface="Arial" pitchFamily="34" charset="0"/>
                <a:cs typeface="Arial" pitchFamily="34" charset="0"/>
                <a:hlinkClick r:id="rId4"/>
              </a:rPr>
              <a:t>://cs.wikipedia.org/wiki/Soubor:Chlamydoselachus_anguineus_1906.png</a:t>
            </a:r>
          </a:p>
          <a:p>
            <a:pPr marL="342900" indent="-342900">
              <a:buFontTx/>
              <a:buAutoNum type="arabicParenR"/>
            </a:pPr>
            <a:r>
              <a:rPr lang="cs-CZ" dirty="0">
                <a:latin typeface="Arial" pitchFamily="34" charset="0"/>
                <a:cs typeface="Arial" pitchFamily="34" charset="0"/>
                <a:hlinkClick r:id="rId4"/>
              </a:rPr>
              <a:t>http://en.wikipedia.org/wiki/File:Chlamydoselachus_anguineus_distmap.png</a:t>
            </a:r>
          </a:p>
          <a:p>
            <a:pPr marL="342900" indent="-342900">
              <a:buFontTx/>
              <a:buAutoNum type="arabicParenR"/>
            </a:pPr>
            <a:r>
              <a:rPr lang="cs-CZ" dirty="0">
                <a:latin typeface="Arial" pitchFamily="34" charset="0"/>
                <a:cs typeface="Arial" pitchFamily="34" charset="0"/>
                <a:hlinkClick r:id="rId4"/>
              </a:rPr>
              <a:t>http://en.wikipedia.org/wiki/File:Chlamydoselachus_anguineus_head.jpg</a:t>
            </a:r>
          </a:p>
          <a:p>
            <a:pPr marL="342900" indent="-342900">
              <a:buFontTx/>
              <a:buAutoNum type="arabicParenR"/>
            </a:pPr>
            <a:r>
              <a:rPr lang="cs-CZ" dirty="0">
                <a:latin typeface="Arial" pitchFamily="34" charset="0"/>
                <a:cs typeface="Arial" pitchFamily="34" charset="0"/>
                <a:hlinkClick r:id="rId4"/>
              </a:rPr>
              <a:t>http://en.wikipedia.org/wiki/File:Chlamydoselachus_anguineus2.jpg</a:t>
            </a:r>
          </a:p>
          <a:p>
            <a:pPr marL="342900" indent="-342900">
              <a:buFontTx/>
              <a:buAutoNum type="arabicParenR"/>
            </a:pPr>
            <a:r>
              <a:rPr lang="cs-CZ" dirty="0">
                <a:latin typeface="Arial" pitchFamily="34" charset="0"/>
                <a:cs typeface="Arial" pitchFamily="34" charset="0"/>
                <a:hlinkClick r:id="rId4"/>
              </a:rPr>
              <a:t>http://en.wikipedia.org/wiki/File:Chlamydoselachus_anguineus_%28mouth_and_teeth%29_by_OpenCage.jpg</a:t>
            </a:r>
          </a:p>
          <a:p>
            <a:pPr marL="342900" indent="-342900">
              <a:buFontTx/>
              <a:buAutoNum type="arabicParenR"/>
            </a:pPr>
            <a:r>
              <a:rPr lang="cs-CZ" dirty="0">
                <a:latin typeface="Arial" pitchFamily="34" charset="0"/>
                <a:cs typeface="Arial" pitchFamily="34" charset="0"/>
                <a:hlinkClick r:id="rId4"/>
              </a:rPr>
              <a:t>http://en.wikipedia.org/wiki/File:Frilled_shark_head2.jpg</a:t>
            </a:r>
          </a:p>
          <a:p>
            <a:pPr marL="342900" indent="-342900">
              <a:buFontTx/>
              <a:buAutoNum type="arabicParenR"/>
            </a:pPr>
            <a:r>
              <a:rPr lang="cs-CZ" dirty="0">
                <a:latin typeface="Arial" pitchFamily="34" charset="0"/>
                <a:cs typeface="Arial" pitchFamily="34" charset="0"/>
                <a:hlinkClick r:id="rId5"/>
              </a:rPr>
              <a:t>http://cs.wikipedia.org/wiki/Soubor:Hexanchus_griseus.jpg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AutoNum type="arabicParenR"/>
            </a:pPr>
            <a:r>
              <a:rPr lang="cs-CZ" dirty="0">
                <a:latin typeface="Arial" pitchFamily="34" charset="0"/>
                <a:cs typeface="Arial" pitchFamily="34" charset="0"/>
                <a:hlinkClick r:id="rId6"/>
              </a:rPr>
              <a:t>http://en.wikipedia.org/wiki/File:Hexanchus_griseus_distmap.png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AutoNum type="arabicParenR"/>
            </a:pPr>
            <a:r>
              <a:rPr lang="cs-CZ" dirty="0">
                <a:latin typeface="Arial" pitchFamily="34" charset="0"/>
                <a:cs typeface="Arial" pitchFamily="34" charset="0"/>
                <a:hlinkClick r:id="rId7"/>
              </a:rPr>
              <a:t>http://en.wikipedia.org/wiki/File:Hexanchus_griseus_%28Bluntnose_sixgill_shark%29_teeth.gif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05726" y="260648"/>
            <a:ext cx="2222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alibri" pitchFamily="34" charset="0"/>
                <a:cs typeface="Calibri" pitchFamily="34" charset="0"/>
              </a:rPr>
              <a:t>Citace zdrojů:</a:t>
            </a:r>
            <a:endParaRPr lang="cs-CZ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12870" y="692696"/>
            <a:ext cx="87129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 startAt="12"/>
            </a:pPr>
            <a:r>
              <a:rPr lang="cs-CZ" dirty="0" smtClean="0"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cs-CZ" dirty="0">
                <a:latin typeface="Arial" pitchFamily="34" charset="0"/>
                <a:cs typeface="Arial" pitchFamily="34" charset="0"/>
                <a:hlinkClick r:id="rId2"/>
              </a:rPr>
              <a:t>://cs.wikipedia.org/wiki/Soubor:White_shark.jpg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arenR" startAt="12"/>
            </a:pPr>
            <a:r>
              <a:rPr lang="cs-CZ" dirty="0" smtClean="0">
                <a:latin typeface="Arial" pitchFamily="34" charset="0"/>
                <a:cs typeface="Arial" pitchFamily="34" charset="0"/>
                <a:hlinkClick r:id="rId3"/>
              </a:rPr>
              <a:t>http</a:t>
            </a:r>
            <a:r>
              <a:rPr lang="cs-CZ" dirty="0">
                <a:latin typeface="Arial" pitchFamily="34" charset="0"/>
                <a:cs typeface="Arial" pitchFamily="34" charset="0"/>
                <a:hlinkClick r:id="rId3"/>
              </a:rPr>
              <a:t>://cs.wikipedia.org/wiki/Soubor:Cypron-Range_Carcharodon_carcharias.svg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arenR" startAt="12"/>
            </a:pPr>
            <a:r>
              <a:rPr lang="cs-CZ" dirty="0" smtClean="0">
                <a:latin typeface="Arial" pitchFamily="34" charset="0"/>
                <a:cs typeface="Arial" pitchFamily="34" charset="0"/>
                <a:hlinkClick r:id="rId4"/>
              </a:rPr>
              <a:t>http</a:t>
            </a:r>
            <a:r>
              <a:rPr lang="cs-CZ" dirty="0">
                <a:latin typeface="Arial" pitchFamily="34" charset="0"/>
                <a:cs typeface="Arial" pitchFamily="34" charset="0"/>
                <a:hlinkClick r:id="rId4"/>
              </a:rPr>
              <a:t>://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4"/>
              </a:rPr>
              <a:t>en.wikipedia.org/wiki/File:Carcharodon_carcharias.jpg</a:t>
            </a:r>
          </a:p>
          <a:p>
            <a:pPr marL="342900" indent="-342900">
              <a:buFont typeface="+mj-lt"/>
              <a:buAutoNum type="arabicParenR" startAt="12"/>
            </a:pPr>
            <a:r>
              <a:rPr lang="cs-CZ" dirty="0" smtClean="0">
                <a:latin typeface="Arial" pitchFamily="34" charset="0"/>
                <a:cs typeface="Arial" pitchFamily="34" charset="0"/>
                <a:hlinkClick r:id="rId4"/>
              </a:rPr>
              <a:t>http</a:t>
            </a:r>
            <a:r>
              <a:rPr lang="cs-CZ" dirty="0">
                <a:latin typeface="Arial" pitchFamily="34" charset="0"/>
                <a:cs typeface="Arial" pitchFamily="34" charset="0"/>
                <a:hlinkClick r:id="rId4"/>
              </a:rPr>
              <a:t>://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4"/>
              </a:rPr>
              <a:t>en.wikipedia.org/wiki/File:Carcharodon_carcharias_01.jpg</a:t>
            </a:r>
          </a:p>
          <a:p>
            <a:pPr marL="342900" indent="-342900">
              <a:buFont typeface="+mj-lt"/>
              <a:buAutoNum type="arabicParenR" startAt="12"/>
            </a:pPr>
            <a:r>
              <a:rPr lang="cs-CZ" dirty="0" smtClean="0">
                <a:latin typeface="Arial" pitchFamily="34" charset="0"/>
                <a:cs typeface="Arial" pitchFamily="34" charset="0"/>
                <a:hlinkClick r:id="rId4"/>
              </a:rPr>
              <a:t>http</a:t>
            </a:r>
            <a:r>
              <a:rPr lang="cs-CZ" dirty="0">
                <a:latin typeface="Arial" pitchFamily="34" charset="0"/>
                <a:cs typeface="Arial" pitchFamily="34" charset="0"/>
                <a:hlinkClick r:id="rId4"/>
              </a:rPr>
              <a:t>://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4"/>
              </a:rPr>
              <a:t>cs.wikipedia.org/wiki/Soubor:Lamna_nasus_noaa.jpg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arenR" startAt="12"/>
            </a:pPr>
            <a:r>
              <a:rPr lang="cs-CZ" dirty="0" smtClean="0">
                <a:latin typeface="Arial" pitchFamily="34" charset="0"/>
                <a:cs typeface="Arial" pitchFamily="34" charset="0"/>
                <a:hlinkClick r:id="rId5"/>
              </a:rPr>
              <a:t>http</a:t>
            </a:r>
            <a:r>
              <a:rPr lang="cs-CZ" dirty="0">
                <a:latin typeface="Arial" pitchFamily="34" charset="0"/>
                <a:cs typeface="Arial" pitchFamily="34" charset="0"/>
                <a:hlinkClick r:id="rId5"/>
              </a:rPr>
              <a:t>://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5"/>
              </a:rPr>
              <a:t>cs.wikipedia.org/wiki/Soubor:Lamna_nasus_rangemap.png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arenR" startAt="12"/>
            </a:pPr>
            <a:r>
              <a:rPr lang="cs-CZ" dirty="0" smtClean="0">
                <a:latin typeface="Arial" pitchFamily="34" charset="0"/>
                <a:cs typeface="Arial" pitchFamily="34" charset="0"/>
                <a:hlinkClick r:id="rId6"/>
              </a:rPr>
              <a:t>http</a:t>
            </a:r>
            <a:r>
              <a:rPr lang="cs-CZ" dirty="0">
                <a:latin typeface="Arial" pitchFamily="34" charset="0"/>
                <a:cs typeface="Arial" pitchFamily="34" charset="0"/>
                <a:hlinkClick r:id="rId6"/>
              </a:rPr>
              <a:t>://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6"/>
              </a:rPr>
              <a:t>cs.wikipedia.org/wiki/Soubor:Alopias_vulpinus_distmap.png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arenR" startAt="12"/>
            </a:pPr>
            <a:r>
              <a:rPr lang="cs-CZ" dirty="0" smtClean="0">
                <a:latin typeface="Arial" pitchFamily="34" charset="0"/>
                <a:cs typeface="Arial" pitchFamily="34" charset="0"/>
                <a:hlinkClick r:id="rId7"/>
              </a:rPr>
              <a:t>http</a:t>
            </a:r>
            <a:r>
              <a:rPr lang="cs-CZ" dirty="0">
                <a:latin typeface="Arial" pitchFamily="34" charset="0"/>
                <a:cs typeface="Arial" pitchFamily="34" charset="0"/>
                <a:hlinkClick r:id="rId7"/>
              </a:rPr>
              <a:t>://cs.wikipedia.org/wiki/Soubor:Basking_Shark.jpg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arenR" startAt="12"/>
            </a:pPr>
            <a:r>
              <a:rPr lang="cs-CZ" dirty="0" smtClean="0">
                <a:latin typeface="Arial" pitchFamily="34" charset="0"/>
                <a:cs typeface="Arial" pitchFamily="34" charset="0"/>
                <a:hlinkClick r:id="rId8"/>
              </a:rPr>
              <a:t>http</a:t>
            </a:r>
            <a:r>
              <a:rPr lang="cs-CZ" dirty="0">
                <a:latin typeface="Arial" pitchFamily="34" charset="0"/>
                <a:cs typeface="Arial" pitchFamily="34" charset="0"/>
                <a:hlinkClick r:id="rId8"/>
              </a:rPr>
              <a:t>://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8"/>
              </a:rPr>
              <a:t>en.wikipedia.org/wiki/File:Pacifica_thresher_shark.jpg</a:t>
            </a:r>
          </a:p>
          <a:p>
            <a:pPr marL="342900" indent="-342900">
              <a:buFont typeface="+mj-lt"/>
              <a:buAutoNum type="arabicParenR" startAt="12"/>
            </a:pPr>
            <a:r>
              <a:rPr lang="cs-CZ" dirty="0" smtClean="0">
                <a:latin typeface="Arial" pitchFamily="34" charset="0"/>
                <a:cs typeface="Arial" pitchFamily="34" charset="0"/>
                <a:hlinkClick r:id="rId8"/>
              </a:rPr>
              <a:t>http</a:t>
            </a:r>
            <a:r>
              <a:rPr lang="cs-CZ" dirty="0">
                <a:latin typeface="Arial" pitchFamily="34" charset="0"/>
                <a:cs typeface="Arial" pitchFamily="34" charset="0"/>
                <a:hlinkClick r:id="rId8"/>
              </a:rPr>
              <a:t>://cs.wikipedia.org/wiki/Soubor:Scyliorhinus_canicula.001_-_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8"/>
              </a:rPr>
              <a:t>Aquarium_Finisterrae.JPG</a:t>
            </a:r>
          </a:p>
          <a:p>
            <a:pPr marL="342900" indent="-342900">
              <a:buFont typeface="+mj-lt"/>
              <a:buAutoNum type="arabicParenR" startAt="12"/>
            </a:pPr>
            <a:r>
              <a:rPr lang="cs-CZ" dirty="0" smtClean="0">
                <a:latin typeface="Arial" pitchFamily="34" charset="0"/>
                <a:cs typeface="Arial" pitchFamily="34" charset="0"/>
                <a:hlinkClick r:id="rId8"/>
              </a:rPr>
              <a:t>http</a:t>
            </a:r>
            <a:r>
              <a:rPr lang="cs-CZ" dirty="0">
                <a:latin typeface="Arial" pitchFamily="34" charset="0"/>
                <a:cs typeface="Arial" pitchFamily="34" charset="0"/>
                <a:hlinkClick r:id="rId8"/>
              </a:rPr>
              <a:t>://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8"/>
              </a:rPr>
              <a:t>cs.wikipedia.org/wiki/Soubor:Kleingefleckter_Katzenhai.jpg</a:t>
            </a:r>
          </a:p>
          <a:p>
            <a:pPr marL="342900" indent="-342900">
              <a:buFont typeface="+mj-lt"/>
              <a:buAutoNum type="arabicParenR" startAt="12"/>
            </a:pPr>
            <a:r>
              <a:rPr lang="cs-CZ" dirty="0" smtClean="0">
                <a:latin typeface="Arial" pitchFamily="34" charset="0"/>
                <a:cs typeface="Arial" pitchFamily="34" charset="0"/>
                <a:hlinkClick r:id="rId8"/>
              </a:rPr>
              <a:t>http</a:t>
            </a:r>
            <a:r>
              <a:rPr lang="cs-CZ" dirty="0">
                <a:latin typeface="Arial" pitchFamily="34" charset="0"/>
                <a:cs typeface="Arial" pitchFamily="34" charset="0"/>
                <a:hlinkClick r:id="rId8"/>
              </a:rPr>
              <a:t>://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8"/>
              </a:rPr>
              <a:t>cs.wikipedia.org/wiki/Soubor:Kleingefleckter_KatzenhaiMap.png</a:t>
            </a:r>
          </a:p>
          <a:p>
            <a:pPr marL="342900" indent="-342900">
              <a:buFont typeface="+mj-lt"/>
              <a:buAutoNum type="arabicParenR" startAt="12"/>
            </a:pPr>
            <a:r>
              <a:rPr lang="cs-CZ" dirty="0" smtClean="0">
                <a:latin typeface="Arial" pitchFamily="34" charset="0"/>
                <a:cs typeface="Arial" pitchFamily="34" charset="0"/>
                <a:hlinkClick r:id="rId8"/>
              </a:rPr>
              <a:t>http</a:t>
            </a:r>
            <a:r>
              <a:rPr lang="cs-CZ" dirty="0">
                <a:latin typeface="Arial" pitchFamily="34" charset="0"/>
                <a:cs typeface="Arial" pitchFamily="34" charset="0"/>
                <a:hlinkClick r:id="rId8"/>
              </a:rPr>
              <a:t>://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8"/>
              </a:rPr>
              <a:t>cs.wikipedia.org/wiki/Soubor:Sphyrna_zygaena_distmap.png</a:t>
            </a:r>
          </a:p>
          <a:p>
            <a:pPr marL="342900" indent="-342900">
              <a:buFont typeface="+mj-lt"/>
              <a:buAutoNum type="arabicParenR" startAt="12"/>
            </a:pPr>
            <a:r>
              <a:rPr lang="cs-CZ" dirty="0" smtClean="0">
                <a:latin typeface="Arial" pitchFamily="34" charset="0"/>
                <a:cs typeface="Arial" pitchFamily="34" charset="0"/>
                <a:hlinkClick r:id="rId8"/>
              </a:rPr>
              <a:t>http</a:t>
            </a:r>
            <a:r>
              <a:rPr lang="cs-CZ" dirty="0">
                <a:latin typeface="Arial" pitchFamily="34" charset="0"/>
                <a:cs typeface="Arial" pitchFamily="34" charset="0"/>
                <a:hlinkClick r:id="rId8"/>
              </a:rPr>
              <a:t>://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8"/>
              </a:rPr>
              <a:t>cs.wikipedia.org/wiki/Soubor:Rhincodon_typus.jpg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96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6174" y="391259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 startAt="26"/>
            </a:pPr>
            <a:r>
              <a:rPr lang="cs-CZ" dirty="0" smtClean="0"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cs-CZ" dirty="0">
                <a:latin typeface="Arial" pitchFamily="34" charset="0"/>
                <a:cs typeface="Arial" pitchFamily="34" charset="0"/>
                <a:hlinkClick r:id="rId2"/>
              </a:rPr>
              <a:t>://cs.wikipedia.org/wiki/Soubor:Thresher_shark.jpg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arenR" startAt="26"/>
            </a:pPr>
            <a:r>
              <a:rPr lang="cs-CZ" dirty="0" smtClean="0">
                <a:latin typeface="Arial" pitchFamily="34" charset="0"/>
                <a:cs typeface="Arial" pitchFamily="34" charset="0"/>
                <a:hlinkClick r:id="rId3"/>
              </a:rPr>
              <a:t>http</a:t>
            </a:r>
            <a:r>
              <a:rPr lang="cs-CZ" dirty="0">
                <a:latin typeface="Arial" pitchFamily="34" charset="0"/>
                <a:cs typeface="Arial" pitchFamily="34" charset="0"/>
                <a:hlinkClick r:id="rId3"/>
              </a:rPr>
              <a:t>://cs.wikipedia.org/wiki/Soubor:Scyliorhinus_canicula.jpg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arenR" startAt="26"/>
            </a:pPr>
            <a:r>
              <a:rPr lang="cs-CZ" dirty="0" smtClean="0">
                <a:latin typeface="Arial" pitchFamily="34" charset="0"/>
                <a:cs typeface="Arial" pitchFamily="34" charset="0"/>
                <a:hlinkClick r:id="rId4"/>
              </a:rPr>
              <a:t>http</a:t>
            </a:r>
            <a:r>
              <a:rPr lang="cs-CZ" dirty="0">
                <a:latin typeface="Arial" pitchFamily="34" charset="0"/>
                <a:cs typeface="Arial" pitchFamily="34" charset="0"/>
                <a:hlinkClick r:id="rId4"/>
              </a:rPr>
              <a:t>://cs.wikipedia.org/wiki/Soubor:Sphyrna_zygaena_noaa.jpg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arenR" startAt="26"/>
            </a:pPr>
            <a:r>
              <a:rPr lang="cs-CZ" dirty="0" smtClean="0">
                <a:latin typeface="Arial" pitchFamily="34" charset="0"/>
                <a:cs typeface="Arial" pitchFamily="34" charset="0"/>
                <a:hlinkClick r:id="rId5"/>
              </a:rPr>
              <a:t>http</a:t>
            </a:r>
            <a:r>
              <a:rPr lang="cs-CZ" dirty="0">
                <a:latin typeface="Arial" pitchFamily="34" charset="0"/>
                <a:cs typeface="Arial" pitchFamily="34" charset="0"/>
                <a:hlinkClick r:id="rId5"/>
              </a:rPr>
              <a:t>://en.wikipedia.org/wiki/File:Hammerhead.jpg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arenR" startAt="26"/>
            </a:pPr>
            <a:r>
              <a:rPr lang="cs-CZ" dirty="0" smtClean="0">
                <a:latin typeface="Arial" pitchFamily="34" charset="0"/>
                <a:cs typeface="Arial" pitchFamily="34" charset="0"/>
                <a:hlinkClick r:id="rId6"/>
              </a:rPr>
              <a:t>http</a:t>
            </a:r>
            <a:r>
              <a:rPr lang="cs-CZ" dirty="0">
                <a:latin typeface="Arial" pitchFamily="34" charset="0"/>
                <a:cs typeface="Arial" pitchFamily="34" charset="0"/>
                <a:hlinkClick r:id="rId6"/>
              </a:rPr>
              <a:t>://en.wikipedia.org/wiki/File:Pristiophorus_japonicus.jpg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arenR" startAt="26"/>
            </a:pPr>
            <a:r>
              <a:rPr lang="cs-CZ" dirty="0" smtClean="0">
                <a:latin typeface="Arial" pitchFamily="34" charset="0"/>
                <a:cs typeface="Arial" pitchFamily="34" charset="0"/>
                <a:hlinkClick r:id="rId7"/>
              </a:rPr>
              <a:t>http</a:t>
            </a:r>
            <a:r>
              <a:rPr lang="cs-CZ" dirty="0">
                <a:latin typeface="Arial" pitchFamily="34" charset="0"/>
                <a:cs typeface="Arial" pitchFamily="34" charset="0"/>
                <a:hlinkClick r:id="rId7"/>
              </a:rPr>
              <a:t>://en.wikipedia.org/wiki/File:Pristiophorus_japonicus_distmap.png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arenR" startAt="26"/>
            </a:pPr>
            <a:r>
              <a:rPr lang="cs-CZ" dirty="0" smtClean="0">
                <a:latin typeface="Arial" pitchFamily="34" charset="0"/>
                <a:cs typeface="Arial" pitchFamily="34" charset="0"/>
                <a:hlinkClick r:id="rId8"/>
              </a:rPr>
              <a:t>http</a:t>
            </a:r>
            <a:r>
              <a:rPr lang="cs-CZ" dirty="0">
                <a:latin typeface="Arial" pitchFamily="34" charset="0"/>
                <a:cs typeface="Arial" pitchFamily="34" charset="0"/>
                <a:hlinkClick r:id="rId8"/>
              </a:rPr>
              <a:t>://en.wikipedia.org/wiki/File:Sketchbook_of_fishes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8"/>
              </a:rPr>
              <a:t>_-_25</a:t>
            </a:r>
            <a:r>
              <a:rPr lang="cs-CZ" dirty="0">
                <a:latin typeface="Arial" pitchFamily="34" charset="0"/>
                <a:cs typeface="Arial" pitchFamily="34" charset="0"/>
                <a:hlinkClick r:id="rId8"/>
              </a:rPr>
              <a:t>._%28Longnose%29_Saw_shark_-_William_Buelow_Gould,_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8"/>
              </a:rPr>
              <a:t>c1832.jpg</a:t>
            </a:r>
          </a:p>
          <a:p>
            <a:pPr marL="457200" indent="-457200">
              <a:buFont typeface="+mj-lt"/>
              <a:buAutoNum type="arabicParenR" startAt="26"/>
            </a:pPr>
            <a:r>
              <a:rPr lang="cs-CZ" dirty="0" smtClean="0">
                <a:latin typeface="Arial" pitchFamily="34" charset="0"/>
                <a:cs typeface="Arial" pitchFamily="34" charset="0"/>
                <a:hlinkClick r:id="rId8"/>
              </a:rPr>
              <a:t>http</a:t>
            </a:r>
            <a:r>
              <a:rPr lang="cs-CZ" dirty="0">
                <a:latin typeface="Arial" pitchFamily="34" charset="0"/>
                <a:cs typeface="Arial" pitchFamily="34" charset="0"/>
                <a:hlinkClick r:id="rId8"/>
              </a:rPr>
              <a:t>://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8"/>
              </a:rPr>
              <a:t>en.wikipedia.org/wiki/File:Pristiophorus_nudipinnis_McCoy.jpg</a:t>
            </a:r>
          </a:p>
          <a:p>
            <a:pPr marL="457200" indent="-457200">
              <a:buFont typeface="+mj-lt"/>
              <a:buAutoNum type="arabicParenR" startAt="26"/>
            </a:pPr>
            <a:r>
              <a:rPr lang="cs-CZ" dirty="0" smtClean="0">
                <a:latin typeface="Arial" pitchFamily="34" charset="0"/>
                <a:cs typeface="Arial" pitchFamily="34" charset="0"/>
                <a:hlinkClick r:id="rId8"/>
              </a:rPr>
              <a:t>http</a:t>
            </a:r>
            <a:r>
              <a:rPr lang="cs-CZ" dirty="0">
                <a:latin typeface="Arial" pitchFamily="34" charset="0"/>
                <a:cs typeface="Arial" pitchFamily="34" charset="0"/>
                <a:hlinkClick r:id="rId8"/>
              </a:rPr>
              <a:t>://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8"/>
              </a:rPr>
              <a:t>en.wikipedia.org/wiki/File:Pristiophorus_nudipinnis.jpg</a:t>
            </a:r>
          </a:p>
          <a:p>
            <a:pPr marL="457200" indent="-457200">
              <a:buFont typeface="+mj-lt"/>
              <a:buAutoNum type="arabicParenR" startAt="26"/>
            </a:pPr>
            <a:r>
              <a:rPr lang="cs-CZ" dirty="0" smtClean="0">
                <a:latin typeface="Arial" pitchFamily="34" charset="0"/>
                <a:cs typeface="Arial" pitchFamily="34" charset="0"/>
                <a:hlinkClick r:id="rId8"/>
              </a:rPr>
              <a:t>http</a:t>
            </a:r>
            <a:r>
              <a:rPr lang="cs-CZ" dirty="0">
                <a:latin typeface="Arial" pitchFamily="34" charset="0"/>
                <a:cs typeface="Arial" pitchFamily="34" charset="0"/>
                <a:hlinkClick r:id="rId8"/>
              </a:rPr>
              <a:t>://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8"/>
              </a:rPr>
              <a:t>en.wikipedia.org/wiki/File:Cetorhinus_maximus_by_greg_skomal.JPG</a:t>
            </a:r>
          </a:p>
          <a:p>
            <a:pPr marL="457200" indent="-457200">
              <a:buFont typeface="+mj-lt"/>
              <a:buAutoNum type="arabicParenR" startAt="26"/>
            </a:pPr>
            <a:r>
              <a:rPr lang="cs-CZ" dirty="0" smtClean="0">
                <a:latin typeface="Arial" pitchFamily="34" charset="0"/>
                <a:cs typeface="Arial" pitchFamily="34" charset="0"/>
                <a:hlinkClick r:id="rId8"/>
              </a:rPr>
              <a:t>http</a:t>
            </a:r>
            <a:r>
              <a:rPr lang="cs-CZ" dirty="0">
                <a:latin typeface="Arial" pitchFamily="34" charset="0"/>
                <a:cs typeface="Arial" pitchFamily="34" charset="0"/>
                <a:hlinkClick r:id="rId8"/>
              </a:rPr>
              <a:t>://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8"/>
              </a:rPr>
              <a:t>en.wikipedia.org/wiki/File:Cypron-Range_Cetorhinus_maximus.svg</a:t>
            </a:r>
          </a:p>
          <a:p>
            <a:pPr marL="457200" indent="-457200">
              <a:buFont typeface="+mj-lt"/>
              <a:buAutoNum type="arabicParenR" startAt="26"/>
            </a:pPr>
            <a:r>
              <a:rPr lang="cs-CZ" dirty="0" smtClean="0">
                <a:latin typeface="Arial" pitchFamily="34" charset="0"/>
                <a:cs typeface="Arial" pitchFamily="34" charset="0"/>
                <a:hlinkClick r:id="rId8"/>
              </a:rPr>
              <a:t>http</a:t>
            </a:r>
            <a:r>
              <a:rPr lang="cs-CZ" dirty="0">
                <a:latin typeface="Arial" pitchFamily="34" charset="0"/>
                <a:cs typeface="Arial" pitchFamily="34" charset="0"/>
                <a:hlinkClick r:id="rId8"/>
              </a:rPr>
              <a:t>://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8"/>
              </a:rPr>
              <a:t>en.wikipedia.org/wiki/File:Whale_shark_Georgia_aquarium.jpg</a:t>
            </a:r>
          </a:p>
          <a:p>
            <a:pPr marL="457200" indent="-457200">
              <a:buFont typeface="+mj-lt"/>
              <a:buAutoNum type="arabicParenR" startAt="26"/>
            </a:pPr>
            <a:r>
              <a:rPr lang="cs-CZ" dirty="0" smtClean="0">
                <a:latin typeface="Arial" pitchFamily="34" charset="0"/>
                <a:cs typeface="Arial" pitchFamily="34" charset="0"/>
                <a:hlinkClick r:id="rId8"/>
              </a:rPr>
              <a:t>http</a:t>
            </a:r>
            <a:r>
              <a:rPr lang="cs-CZ" dirty="0">
                <a:latin typeface="Arial" pitchFamily="34" charset="0"/>
                <a:cs typeface="Arial" pitchFamily="34" charset="0"/>
                <a:hlinkClick r:id="rId8"/>
              </a:rPr>
              <a:t>://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8"/>
              </a:rPr>
              <a:t>en.wikipedia.org/wiki/File:Whale_shark_Georgia_aquarium.jpg</a:t>
            </a:r>
          </a:p>
          <a:p>
            <a:pPr marL="457200" indent="-457200">
              <a:buFont typeface="+mj-lt"/>
              <a:buAutoNum type="arabicParenR" startAt="26"/>
            </a:pPr>
            <a:r>
              <a:rPr lang="cs-CZ" dirty="0" smtClean="0">
                <a:latin typeface="Arial" pitchFamily="34" charset="0"/>
                <a:cs typeface="Arial" pitchFamily="34" charset="0"/>
                <a:hlinkClick r:id="rId8"/>
              </a:rPr>
              <a:t>http</a:t>
            </a:r>
            <a:r>
              <a:rPr lang="cs-CZ" dirty="0">
                <a:latin typeface="Arial" pitchFamily="34" charset="0"/>
                <a:cs typeface="Arial" pitchFamily="34" charset="0"/>
                <a:hlinkClick r:id="rId8"/>
              </a:rPr>
              <a:t>://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8"/>
              </a:rPr>
              <a:t>en.wikipedia.org/wiki/File:Rhtyp_u0_white_bg.gif</a:t>
            </a:r>
          </a:p>
          <a:p>
            <a:pPr marL="457200" indent="-457200">
              <a:buFont typeface="+mj-lt"/>
              <a:buAutoNum type="arabicParenR" startAt="26"/>
            </a:pPr>
            <a:r>
              <a:rPr lang="cs-CZ" dirty="0" smtClean="0">
                <a:latin typeface="Arial" pitchFamily="34" charset="0"/>
                <a:cs typeface="Arial" pitchFamily="34" charset="0"/>
                <a:hlinkClick r:id="rId8"/>
              </a:rPr>
              <a:t>http</a:t>
            </a:r>
            <a:r>
              <a:rPr lang="cs-CZ" dirty="0">
                <a:latin typeface="Arial" pitchFamily="34" charset="0"/>
                <a:cs typeface="Arial" pitchFamily="34" charset="0"/>
                <a:hlinkClick r:id="rId8"/>
              </a:rPr>
              <a:t>://</a:t>
            </a:r>
            <a:r>
              <a:rPr lang="cs-CZ" dirty="0" smtClean="0">
                <a:latin typeface="Arial" pitchFamily="34" charset="0"/>
                <a:cs typeface="Arial" pitchFamily="34" charset="0"/>
                <a:hlinkClick r:id="rId8"/>
              </a:rPr>
              <a:t>en.wikipedia.org/wiki/File:Cypron-Range_Rhincodon_typus.svg</a:t>
            </a:r>
          </a:p>
          <a:p>
            <a:pPr marL="457200" indent="-457200">
              <a:buFont typeface="+mj-lt"/>
              <a:buAutoNum type="arabicParenR" startAt="26"/>
            </a:pPr>
            <a:endParaRPr lang="cs-CZ" dirty="0">
              <a:latin typeface="Arial" pitchFamily="34" charset="0"/>
              <a:cs typeface="Arial" pitchFamily="34" charset="0"/>
              <a:hlinkClick r:id="rId8"/>
            </a:endParaRPr>
          </a:p>
          <a:p>
            <a:pPr marL="342900" indent="-342900">
              <a:buFont typeface="+mj-lt"/>
              <a:buAutoNum type="arabicParenR" startAt="26"/>
            </a:pPr>
            <a:endParaRPr lang="cs-CZ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85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55576" y="404664"/>
            <a:ext cx="7704856" cy="5976664"/>
          </a:xfrm>
        </p:spPr>
        <p:txBody>
          <a:bodyPr>
            <a:noAutofit/>
          </a:bodyPr>
          <a:lstStyle/>
          <a:p>
            <a:pPr marL="457200" indent="-457200">
              <a:buClrTx/>
              <a:buSzPct val="100000"/>
              <a:buFont typeface="+mj-lt"/>
              <a:buAutoNum type="arabicParenR" startAt="41"/>
            </a:pPr>
            <a:r>
              <a:rPr lang="cs-CZ" sz="1800" dirty="0">
                <a:latin typeface="Arial" pitchFamily="34" charset="0"/>
                <a:cs typeface="Arial" pitchFamily="34" charset="0"/>
                <a:hlinkClick r:id="rId2"/>
              </a:rPr>
              <a:t>http://cs.wikipedia.org/wiki/Soubor:Sawfish.jpg</a:t>
            </a:r>
            <a:endParaRPr lang="cs-CZ" sz="1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ClrTx/>
              <a:buSzPct val="100000"/>
              <a:buFont typeface="+mj-lt"/>
              <a:buAutoNum type="arabicParenR" startAt="41"/>
            </a:pPr>
            <a:r>
              <a:rPr lang="cs-CZ" sz="1800" dirty="0">
                <a:latin typeface="Arial" pitchFamily="34" charset="0"/>
                <a:cs typeface="Arial" pitchFamily="34" charset="0"/>
                <a:hlinkClick r:id="rId3"/>
              </a:rPr>
              <a:t>http://cs.wikipedia.org/wiki/Soubor:Sawfish-plate.jpg</a:t>
            </a:r>
            <a:endParaRPr lang="cs-CZ" sz="1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ClrTx/>
              <a:buSzPct val="100000"/>
              <a:buFont typeface="+mj-lt"/>
              <a:buAutoNum type="arabicParenR" startAt="41"/>
            </a:pPr>
            <a:r>
              <a:rPr lang="cs-CZ" sz="1800" dirty="0">
                <a:latin typeface="Arial" pitchFamily="34" charset="0"/>
                <a:cs typeface="Arial" pitchFamily="34" charset="0"/>
                <a:hlinkClick r:id="rId4"/>
              </a:rPr>
              <a:t>http://cs.wikipedia.org/wiki/Soubor:Pristis_pectinata_-_Georgia_Aquarium_Jan_2006.jpg</a:t>
            </a:r>
            <a:endParaRPr lang="cs-CZ" sz="1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ClrTx/>
              <a:buSzPct val="100000"/>
              <a:buFont typeface="+mj-lt"/>
              <a:buAutoNum type="arabicParenR" startAt="41"/>
            </a:pPr>
            <a:r>
              <a:rPr lang="cs-CZ" sz="1800" dirty="0">
                <a:latin typeface="Arial" pitchFamily="34" charset="0"/>
                <a:cs typeface="Arial" pitchFamily="34" charset="0"/>
                <a:hlinkClick r:id="rId5"/>
              </a:rPr>
              <a:t>http://cs.wikipedia.org/wiki/Soubor:Sawshark_seen_from_Underwater_Tunnel_Atlantis.jpg</a:t>
            </a:r>
          </a:p>
          <a:p>
            <a:pPr marL="457200" indent="-457200">
              <a:buClrTx/>
              <a:buSzPct val="100000"/>
              <a:buFont typeface="+mj-lt"/>
              <a:buAutoNum type="arabicParenR" startAt="41"/>
            </a:pPr>
            <a:r>
              <a:rPr lang="cs-CZ" sz="1800" dirty="0">
                <a:latin typeface="Arial" pitchFamily="34" charset="0"/>
                <a:cs typeface="Arial" pitchFamily="34" charset="0"/>
                <a:hlinkClick r:id="rId5"/>
              </a:rPr>
              <a:t>http://en.wikipedia.org/wiki/File:Pristis_sp.jpg</a:t>
            </a:r>
          </a:p>
          <a:p>
            <a:pPr marL="457200" indent="-457200">
              <a:buClrTx/>
              <a:buSzPct val="100000"/>
              <a:buFont typeface="+mj-lt"/>
              <a:buAutoNum type="arabicParenR" startAt="41"/>
            </a:pPr>
            <a:r>
              <a:rPr lang="cs-CZ" sz="1800" dirty="0">
                <a:latin typeface="Arial" pitchFamily="34" charset="0"/>
                <a:cs typeface="Arial" pitchFamily="34" charset="0"/>
                <a:hlinkClick r:id="rId5"/>
              </a:rPr>
              <a:t>http://cs.wikipedia.org/wiki/Soubor:Torpedo_marmorata2.jpg</a:t>
            </a:r>
            <a:endParaRPr lang="cs-CZ" sz="1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ClrTx/>
              <a:buSzPct val="100000"/>
              <a:buFont typeface="+mj-lt"/>
              <a:buAutoNum type="arabicParenR" startAt="41"/>
            </a:pPr>
            <a:r>
              <a:rPr lang="cs-CZ" sz="1800" dirty="0">
                <a:latin typeface="Arial" pitchFamily="34" charset="0"/>
                <a:cs typeface="Arial" pitchFamily="34" charset="0"/>
                <a:hlinkClick r:id="rId6"/>
              </a:rPr>
              <a:t>http://cs.wikipedia.org/wiki/Soubor:Torpedo_fuscomaculata2.jpg</a:t>
            </a:r>
            <a:endParaRPr lang="cs-CZ" sz="1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ClrTx/>
              <a:buSzPct val="100000"/>
              <a:buFont typeface="+mj-lt"/>
              <a:buAutoNum type="arabicParenR" startAt="41"/>
            </a:pPr>
            <a:r>
              <a:rPr lang="cs-CZ" sz="1800" dirty="0">
                <a:latin typeface="Arial" pitchFamily="34" charset="0"/>
                <a:cs typeface="Arial" pitchFamily="34" charset="0"/>
                <a:hlinkClick r:id="rId7"/>
              </a:rPr>
              <a:t>http://en.wikipedia.org/wiki/File:Raja_clavata_%28juv%29.jpg</a:t>
            </a:r>
          </a:p>
          <a:p>
            <a:pPr marL="457200" indent="-457200">
              <a:buClrTx/>
              <a:buSzPct val="100000"/>
              <a:buFont typeface="+mj-lt"/>
              <a:buAutoNum type="arabicParenR" startAt="41"/>
            </a:pPr>
            <a:r>
              <a:rPr lang="cs-CZ" sz="1800" dirty="0">
                <a:latin typeface="Arial" pitchFamily="34" charset="0"/>
                <a:cs typeface="Arial" pitchFamily="34" charset="0"/>
                <a:hlinkClick r:id="rId7"/>
              </a:rPr>
              <a:t>http://en.wikipedia.org/wiki/File:Amblyraja_badia.jpg</a:t>
            </a:r>
          </a:p>
          <a:p>
            <a:pPr marL="457200" indent="-457200">
              <a:buClrTx/>
              <a:buSzPct val="100000"/>
              <a:buFont typeface="+mj-lt"/>
              <a:buAutoNum type="arabicParenR" startAt="41"/>
            </a:pPr>
            <a:r>
              <a:rPr lang="cs-CZ" sz="1800" dirty="0">
                <a:latin typeface="Arial" pitchFamily="34" charset="0"/>
                <a:cs typeface="Arial" pitchFamily="34" charset="0"/>
                <a:hlinkClick r:id="rId7"/>
              </a:rPr>
              <a:t>http://en.wikipedia.org/wiki/File:Atlantoraja_platana.jpg</a:t>
            </a:r>
          </a:p>
          <a:p>
            <a:pPr marL="457200" indent="-457200">
              <a:buClrTx/>
              <a:buSzPct val="100000"/>
              <a:buFont typeface="+mj-lt"/>
              <a:buAutoNum type="arabicParenR" startAt="41"/>
            </a:pPr>
            <a:r>
              <a:rPr lang="cs-CZ" sz="1800" dirty="0">
                <a:latin typeface="Arial" pitchFamily="34" charset="0"/>
                <a:cs typeface="Arial" pitchFamily="34" charset="0"/>
                <a:hlinkClick r:id="rId7"/>
              </a:rPr>
              <a:t>http://en.wikipedia.org/wiki/File:Bathyraja_abyssicola.jpg</a:t>
            </a:r>
          </a:p>
          <a:p>
            <a:pPr marL="457200" indent="-457200">
              <a:buClrTx/>
              <a:buSzPct val="100000"/>
              <a:buFont typeface="+mj-lt"/>
              <a:buAutoNum type="arabicParenR" startAt="41"/>
            </a:pPr>
            <a:r>
              <a:rPr lang="cs-CZ" sz="1800" dirty="0">
                <a:latin typeface="Arial" pitchFamily="34" charset="0"/>
                <a:cs typeface="Arial" pitchFamily="34" charset="0"/>
                <a:hlinkClick r:id="rId7"/>
              </a:rPr>
              <a:t>http://en.wikipedia.org/wiki/File:Raja_brachyura.jpg</a:t>
            </a:r>
          </a:p>
          <a:p>
            <a:pPr marL="457200" indent="-457200">
              <a:buClrTx/>
              <a:buSzPct val="100000"/>
              <a:buFont typeface="+mj-lt"/>
              <a:buAutoNum type="arabicParenR" startAt="41"/>
            </a:pPr>
            <a:r>
              <a:rPr lang="cs-CZ" sz="1800" dirty="0">
                <a:latin typeface="Arial" pitchFamily="34" charset="0"/>
                <a:cs typeface="Arial" pitchFamily="34" charset="0"/>
                <a:hlinkClick r:id="rId7"/>
              </a:rPr>
              <a:t>http://cs.wikipedia.org/wiki/Soubor:Stingray_underwater.jpg</a:t>
            </a:r>
            <a:endParaRPr lang="cs-CZ" sz="1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ClrTx/>
              <a:buSzPct val="100000"/>
              <a:buFont typeface="+mj-lt"/>
              <a:buAutoNum type="arabicParenR" startAt="41"/>
            </a:pPr>
            <a:r>
              <a:rPr lang="cs-CZ" sz="1800" dirty="0">
                <a:latin typeface="Arial" pitchFamily="34" charset="0"/>
                <a:cs typeface="Arial" pitchFamily="34" charset="0"/>
                <a:hlinkClick r:id="rId8"/>
              </a:rPr>
              <a:t>http://en.wikipedia.org/wiki/File:Black_sea_fauna_stingray_01.jpg</a:t>
            </a:r>
          </a:p>
          <a:p>
            <a:pPr marL="457200" indent="-457200">
              <a:buClrTx/>
              <a:buSzPct val="100000"/>
              <a:buFont typeface="+mj-lt"/>
              <a:buAutoNum type="arabicParenR" startAt="41"/>
            </a:pPr>
            <a:r>
              <a:rPr lang="cs-CZ" sz="1800" dirty="0">
                <a:latin typeface="Arial" pitchFamily="34" charset="0"/>
                <a:cs typeface="Arial" pitchFamily="34" charset="0"/>
                <a:hlinkClick r:id="rId8"/>
              </a:rPr>
              <a:t>http://en.wikipedia.org/wiki/File:Suesswasserstachelroche.jpg</a:t>
            </a:r>
          </a:p>
          <a:p>
            <a:pPr marL="502920" indent="-457200">
              <a:buClrTx/>
              <a:buSzPct val="100000"/>
              <a:buFont typeface="+mj-lt"/>
              <a:buAutoNum type="arabicParenR" startAt="41"/>
            </a:pP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4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496944" cy="564980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arenR" startAt="16"/>
            </a:pPr>
            <a:r>
              <a:rPr lang="cs-CZ" sz="1800" dirty="0">
                <a:latin typeface="Arial" pitchFamily="34" charset="0"/>
                <a:cs typeface="Arial" pitchFamily="34" charset="0"/>
                <a:hlinkClick r:id="rId2"/>
              </a:rPr>
              <a:t>http://en.wikipedia.org/wiki/File:Dasyatis_pastinaca_black_sea_stinger.jpg</a:t>
            </a:r>
          </a:p>
          <a:p>
            <a:pPr marL="342900" indent="-342900">
              <a:buFont typeface="+mj-lt"/>
              <a:buAutoNum type="arabicParenR" startAt="16"/>
            </a:pPr>
            <a:r>
              <a:rPr lang="cs-CZ" sz="1800" dirty="0">
                <a:latin typeface="Arial" pitchFamily="34" charset="0"/>
                <a:cs typeface="Arial" pitchFamily="34" charset="0"/>
                <a:hlinkClick r:id="rId2"/>
              </a:rPr>
              <a:t>http://en.wikipedia.org/wiki/File:Cypron-Range_Dasyatis_pastinaca.svg</a:t>
            </a:r>
          </a:p>
          <a:p>
            <a:pPr marL="342900" indent="-342900">
              <a:buFont typeface="+mj-lt"/>
              <a:buAutoNum type="arabicParenR" startAt="16"/>
            </a:pPr>
            <a:r>
              <a:rPr lang="cs-CZ" sz="1800" dirty="0">
                <a:latin typeface="Arial" pitchFamily="34" charset="0"/>
                <a:cs typeface="Arial" pitchFamily="34" charset="0"/>
                <a:hlinkClick r:id="rId2"/>
              </a:rPr>
              <a:t>http://cs.wikipedia.org/wiki/Soubor:Manta_birostris-Thailand.jpg</a:t>
            </a:r>
            <a:endParaRPr lang="cs-CZ" sz="1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arenR" startAt="16"/>
            </a:pPr>
            <a:r>
              <a:rPr lang="cs-CZ" sz="1800" dirty="0">
                <a:latin typeface="Arial" pitchFamily="34" charset="0"/>
                <a:cs typeface="Arial" pitchFamily="34" charset="0"/>
                <a:hlinkClick r:id="rId3"/>
              </a:rPr>
              <a:t>http://en.wikipedia.org/wiki/File:Manta_birostris-Thailand4.jpg</a:t>
            </a:r>
            <a:endParaRPr lang="cs-CZ" sz="1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arenR" startAt="16"/>
            </a:pPr>
            <a:r>
              <a:rPr lang="cs-CZ" sz="1800" dirty="0">
                <a:latin typeface="Arial" pitchFamily="34" charset="0"/>
                <a:cs typeface="Arial" pitchFamily="34" charset="0"/>
                <a:hlinkClick r:id="rId4"/>
              </a:rPr>
              <a:t>http://en.wikipedia.org/wiki/File:Manta_birostris_fushivaru_thila.jpg</a:t>
            </a:r>
            <a:endParaRPr lang="cs-CZ" sz="18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arenR" startAt="16"/>
            </a:pPr>
            <a:endParaRPr lang="cs-CZ" sz="1800" dirty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2778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229600" cy="503001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cs-CZ" sz="3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Nadřád: Žraloci a rejnoci (</a:t>
            </a:r>
            <a:r>
              <a:rPr lang="cs-CZ" sz="3600" b="1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Selachii</a:t>
            </a:r>
            <a:r>
              <a:rPr lang="cs-CZ" sz="3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200000"/>
              </a:lnSpc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cs-CZ" sz="32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Řád: </a:t>
            </a:r>
            <a:r>
              <a:rPr lang="cs-CZ" sz="32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Žraloci (</a:t>
            </a:r>
            <a:r>
              <a:rPr lang="cs-CZ" sz="3200" b="1" dirty="0" err="1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Selachiformes</a:t>
            </a:r>
            <a:r>
              <a:rPr lang="cs-CZ" sz="32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3200" b="1" dirty="0" smtClean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cs-CZ" sz="3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cs-CZ" sz="3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cs-CZ" sz="32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Rejnoci </a:t>
            </a:r>
            <a:r>
              <a:rPr lang="cs-CZ" sz="32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sz="3200" b="1" dirty="0" err="1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Batoidea</a:t>
            </a:r>
            <a:r>
              <a:rPr lang="cs-CZ" sz="32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3200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16138" y="188640"/>
            <a:ext cx="4968551" cy="79208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http://upload.wikimedia.org/wikipedia/commons/thumb/5/59/Caribbean_reef_shark.jpg/640px-Caribbean_reef_sh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01008"/>
            <a:ext cx="473556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1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764704"/>
            <a:ext cx="8229600" cy="511256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  <a:buNone/>
            </a:pPr>
            <a:r>
              <a:rPr lang="cs-CZ" sz="3600" dirty="0" smtClean="0">
                <a:latin typeface="Arial" pitchFamily="34" charset="0"/>
                <a:cs typeface="Arial" pitchFamily="34" charset="0"/>
              </a:rPr>
              <a:t>Vybraní zástupci:</a:t>
            </a:r>
          </a:p>
          <a:p>
            <a:pPr algn="ctr">
              <a:buNone/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Žralok šedý</a:t>
            </a:r>
          </a:p>
          <a:p>
            <a:pPr algn="ctr">
              <a:buNone/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Žralok límcový</a:t>
            </a:r>
          </a:p>
          <a:p>
            <a:pPr algn="ctr">
              <a:buNone/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Žralok bílý</a:t>
            </a:r>
          </a:p>
          <a:p>
            <a:pPr algn="ctr">
              <a:buNone/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Žralok sleďový</a:t>
            </a:r>
          </a:p>
          <a:p>
            <a:pPr algn="ctr">
              <a:buNone/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Žralok liščí</a:t>
            </a:r>
          </a:p>
          <a:p>
            <a:pPr algn="ctr">
              <a:buNone/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Máčka skvrnitá</a:t>
            </a:r>
          </a:p>
          <a:p>
            <a:pPr algn="ctr">
              <a:buNone/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Kladivoun obecný</a:t>
            </a:r>
          </a:p>
          <a:p>
            <a:pPr algn="ctr">
              <a:buNone/>
            </a:pPr>
            <a:r>
              <a:rPr lang="cs-CZ" sz="2600" dirty="0" err="1" smtClean="0">
                <a:latin typeface="Arial" pitchFamily="34" charset="0"/>
                <a:cs typeface="Arial" pitchFamily="34" charset="0"/>
              </a:rPr>
              <a:t>Pilonos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 japonský</a:t>
            </a:r>
          </a:p>
          <a:p>
            <a:pPr algn="ctr">
              <a:buNone/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Žralok velký</a:t>
            </a:r>
          </a:p>
          <a:p>
            <a:pPr algn="ctr">
              <a:buNone/>
            </a:pPr>
            <a:r>
              <a:rPr lang="cs-CZ" sz="2600" dirty="0" smtClean="0">
                <a:latin typeface="Arial" pitchFamily="34" charset="0"/>
                <a:cs typeface="Arial" pitchFamily="34" charset="0"/>
              </a:rPr>
              <a:t>Žralok obrovský</a:t>
            </a:r>
          </a:p>
          <a:p>
            <a:pPr algn="ctr">
              <a:buNone/>
            </a:pPr>
            <a:endParaRPr lang="cs-CZ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cs-CZ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16138" y="188640"/>
            <a:ext cx="4968551" cy="79208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Řád: ŽRALOCI</a:t>
            </a:r>
            <a:endParaRPr lang="cs-CZ" dirty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01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1520" y="908720"/>
            <a:ext cx="8892480" cy="5145435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Délka: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5 – 8 m	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Hmotnost: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až 590 kg</a:t>
            </a:r>
          </a:p>
          <a:p>
            <a:pPr marL="45720" indent="0" fontAlgn="t">
              <a:buNone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Potrava: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ryby, občas i korýši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45720" indent="0" fontAlgn="t">
              <a:buNone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Popis:</a:t>
            </a:r>
          </a:p>
          <a:p>
            <a:pPr marL="365760" lvl="1" indent="0" fontAlgn="t"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6 žaberních štěrbin (první největší, směrem dozadu se zmenšují)</a:t>
            </a:r>
          </a:p>
          <a:p>
            <a:pPr marL="365760" lvl="1" indent="0" fontAlgn="t"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zuby trojúhelníkovité v horní čelisti, ve spodní pilovité</a:t>
            </a:r>
          </a:p>
          <a:p>
            <a:pPr marL="365760" lvl="1" indent="0" fontAlgn="t"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zadní část břišních ploutví u samců přeměněna v kopulační orgán </a:t>
            </a:r>
          </a:p>
          <a:p>
            <a:pPr marL="365760" lvl="1" indent="0" fontAlgn="t"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zbarvení: nejčastěji šedé, nebo hnědé, břišní strana světlejší </a:t>
            </a:r>
          </a:p>
          <a:p>
            <a:pPr marL="365760" lvl="1" indent="0" fontAlgn="t">
              <a:buNone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postranní čára znatelná jako světlý pruh v horní části těla</a:t>
            </a:r>
          </a:p>
          <a:p>
            <a:pPr marL="45720" indent="0" fontAlgn="t">
              <a:buNone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Rozmnožování:</a:t>
            </a:r>
          </a:p>
          <a:p>
            <a:pPr marL="45720" indent="0" fontAlgn="t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živorodý, samice má velký počet mláďat, max. 100, jsou dlouhá 40 – 60 cm, mladí žraloci pohlavně dospívají při délce okolo 2 m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5" y="116632"/>
            <a:ext cx="6417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Žralok šedý </a:t>
            </a:r>
            <a:r>
              <a:rPr lang="cs-CZ" sz="2800" b="1" i="1" dirty="0">
                <a:latin typeface="Arial" pitchFamily="34" charset="0"/>
                <a:cs typeface="Arial" pitchFamily="34" charset="0"/>
              </a:rPr>
              <a:t>(</a:t>
            </a:r>
            <a:r>
              <a:rPr lang="cs-CZ" sz="2800" b="1" i="1" dirty="0" err="1">
                <a:latin typeface="Arial" pitchFamily="34" charset="0"/>
                <a:cs typeface="Arial" pitchFamily="34" charset="0"/>
              </a:rPr>
              <a:t>Hexanchus</a:t>
            </a:r>
            <a:r>
              <a:rPr lang="cs-CZ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i="1" dirty="0" err="1">
                <a:latin typeface="Arial" pitchFamily="34" charset="0"/>
                <a:cs typeface="Arial" pitchFamily="34" charset="0"/>
              </a:rPr>
              <a:t>griseus</a:t>
            </a:r>
            <a:r>
              <a:rPr lang="cs-CZ" sz="2800" b="1" i="1" dirty="0">
                <a:latin typeface="Arial" pitchFamily="34" charset="0"/>
                <a:cs typeface="Arial" pitchFamily="34" charset="0"/>
              </a:rPr>
              <a:t>)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Hexanchus_griseus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223110" y="643314"/>
            <a:ext cx="6718468" cy="5153508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67544" y="116632"/>
            <a:ext cx="8229600" cy="504056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Žralok šedý</a:t>
            </a:r>
            <a:endParaRPr lang="cs-CZ" sz="32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1785</TotalTime>
  <Words>1075</Words>
  <Application>Microsoft Office PowerPoint</Application>
  <PresentationFormat>Předvádění na obrazovce (4:3)</PresentationFormat>
  <Paragraphs>370</Paragraphs>
  <Slides>54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9" baseType="lpstr">
      <vt:lpstr>Arial</vt:lpstr>
      <vt:lpstr>Calibri</vt:lpstr>
      <vt:lpstr>Georgia</vt:lpstr>
      <vt:lpstr>Trebuchet MS</vt:lpstr>
      <vt:lpstr>Aerodynamika</vt:lpstr>
      <vt:lpstr>Zoologie obratlovců  </vt:lpstr>
      <vt:lpstr>Třída: PARYBY       – systém  </vt:lpstr>
      <vt:lpstr>Prezentace aplikace PowerPoint</vt:lpstr>
      <vt:lpstr>Paryby - charakteristika</vt:lpstr>
      <vt:lpstr>Paryby - charakteristika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Žralok liščí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Řád: Rejnoci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Paryby (Chondrichthyes)</dc:title>
  <dc:creator>Admin</dc:creator>
  <cp:lastModifiedBy>Admin</cp:lastModifiedBy>
  <cp:revision>201</cp:revision>
  <dcterms:modified xsi:type="dcterms:W3CDTF">2020-03-16T08:20:35Z</dcterms:modified>
</cp:coreProperties>
</file>