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33"/>
  </p:notesMasterIdLst>
  <p:sldIdLst>
    <p:sldId id="347" r:id="rId2"/>
    <p:sldId id="256" r:id="rId3"/>
    <p:sldId id="257" r:id="rId4"/>
    <p:sldId id="258" r:id="rId5"/>
    <p:sldId id="313" r:id="rId6"/>
    <p:sldId id="317" r:id="rId7"/>
    <p:sldId id="318" r:id="rId8"/>
    <p:sldId id="319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34" r:id="rId18"/>
    <p:sldId id="335" r:id="rId19"/>
    <p:sldId id="336" r:id="rId20"/>
    <p:sldId id="333" r:id="rId21"/>
    <p:sldId id="338" r:id="rId22"/>
    <p:sldId id="339" r:id="rId23"/>
    <p:sldId id="340" r:id="rId24"/>
    <p:sldId id="342" r:id="rId25"/>
    <p:sldId id="343" r:id="rId26"/>
    <p:sldId id="344" r:id="rId27"/>
    <p:sldId id="345" r:id="rId28"/>
    <p:sldId id="346" r:id="rId29"/>
    <p:sldId id="303" r:id="rId30"/>
    <p:sldId id="332" r:id="rId31"/>
    <p:sldId id="341" r:id="rId3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0FCC"/>
    <a:srgbClr val="FC88E6"/>
    <a:srgbClr val="006600"/>
    <a:srgbClr val="2374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4" autoAdjust="0"/>
    <p:restoredTop sz="94703" autoAdjust="0"/>
  </p:normalViewPr>
  <p:slideViewPr>
    <p:cSldViewPr>
      <p:cViewPr varScale="1">
        <p:scale>
          <a:sx n="102" d="100"/>
          <a:sy n="102" d="100"/>
        </p:scale>
        <p:origin x="25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56337-6781-4471-BC1F-B7F1D54C175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2CAFE-AFDF-42DE-A650-92A5E1991D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8220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A2CAFE-AFDF-42DE-A650-92A5E1991D21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6448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A2CAFE-AFDF-42DE-A650-92A5E1991D21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1956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A2CAFE-AFDF-42DE-A650-92A5E1991D21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6644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A2CAFE-AFDF-42DE-A650-92A5E1991D21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7116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A2CAFE-AFDF-42DE-A650-92A5E1991D21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831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E57C-0002-44DB-A5F0-E1FE724ABEE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96FAD-69E1-4C84-9ECD-C8FA0D11C78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067E7-80BF-42F2-BCF8-AEB5ABA6171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505A456-AE48-4105-92A9-754BFCF3D26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4545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3F0A-B249-441C-848A-FEFD634C2CEA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3092-C007-4E25-B37A-4734FA43981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18DA8-836E-4CA5-BE02-D54A1FCFE97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9476A-4348-4AB7-BE16-F37C234C327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9232F-DE03-451D-B8BF-083EF3A1518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3C7BD-9417-4732-84DC-191203DA121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01D4-56F1-42BB-9B4B-0325CCF414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B2B60-1E61-49DD-914F-E4B6399807E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7289761-45CA-4FB1-9B8C-3084A17658F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Polypterus_endlicheri_endlicheri.jpg" TargetMode="External"/><Relationship Id="rId13" Type="http://schemas.openxmlformats.org/officeDocument/2006/relationships/hyperlink" Target="http://en.wikipedia.org/wiki/File:Acipenser_gueldenstaedtii_head.jpg" TargetMode="External"/><Relationship Id="rId3" Type="http://schemas.openxmlformats.org/officeDocument/2006/relationships/hyperlink" Target="http://en.wikipedia.org/wiki/File:Polypterus_ornatipinnis.png" TargetMode="External"/><Relationship Id="rId7" Type="http://schemas.openxmlformats.org/officeDocument/2006/relationships/hyperlink" Target="http://en.wikipedia.org/wiki/File:Ornate_bichir,_Boston_Aquarium.JPG" TargetMode="External"/><Relationship Id="rId12" Type="http://schemas.openxmlformats.org/officeDocument/2006/relationships/hyperlink" Target="http://en.wikipedia.org/wiki/File:Acipenser_stellatus.jpg" TargetMode="External"/><Relationship Id="rId2" Type="http://schemas.openxmlformats.org/officeDocument/2006/relationships/hyperlink" Target="http://en.wikipedia.org/wiki/File:Nile_bichir.png" TargetMode="External"/><Relationship Id="rId16" Type="http://schemas.openxmlformats.org/officeDocument/2006/relationships/hyperlink" Target="http://en.wikipedia.org/wiki/File:Shipzaur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Polypterus_weeksii_4.jpg" TargetMode="External"/><Relationship Id="rId11" Type="http://schemas.openxmlformats.org/officeDocument/2006/relationships/hyperlink" Target="http://en.wikipedia.org/wiki/File:Acipenser_dabryanus.jpg" TargetMode="External"/><Relationship Id="rId5" Type="http://schemas.openxmlformats.org/officeDocument/2006/relationships/hyperlink" Target="http://en.wikipedia.org/wiki/File:Erpetoichthys_calabaricus.jpg" TargetMode="External"/><Relationship Id="rId15" Type="http://schemas.openxmlformats.org/officeDocument/2006/relationships/hyperlink" Target="http://en.wikipedia.org/wiki/File:Acipenser_nudiventris_head.jpg" TargetMode="External"/><Relationship Id="rId10" Type="http://schemas.openxmlformats.org/officeDocument/2006/relationships/hyperlink" Target="http://en.wikipedia.org/wiki/File:Sturgeon2.jpg" TargetMode="External"/><Relationship Id="rId4" Type="http://schemas.openxmlformats.org/officeDocument/2006/relationships/hyperlink" Target="http://en.wikipedia.org/wiki/File:Akwa19_reedfish.jpg" TargetMode="External"/><Relationship Id="rId9" Type="http://schemas.openxmlformats.org/officeDocument/2006/relationships/hyperlink" Target="http://en.wikipedia.org/wiki/File:PSM_V61_D548_Polypterus_congicus_with_external_gills_from_the_congo_river.png" TargetMode="External"/><Relationship Id="rId14" Type="http://schemas.openxmlformats.org/officeDocument/2006/relationships/hyperlink" Target="http://en.wikipedia.org/wiki/File:Waxdick_(Acipenser_gueldenstaedtii_)_-_crop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Soubor:Acipenser_ruthenus_Prague_Vltava_1.jpg" TargetMode="External"/><Relationship Id="rId13" Type="http://schemas.openxmlformats.org/officeDocument/2006/relationships/hyperlink" Target="http://en.wikipedia.org/wiki/File:Caviar_and_spoon.jpg" TargetMode="External"/><Relationship Id="rId3" Type="http://schemas.openxmlformats.org/officeDocument/2006/relationships/hyperlink" Target="http://en.wikipedia.org/wiki/File:Acipenser_sturio.jpg" TargetMode="External"/><Relationship Id="rId7" Type="http://schemas.openxmlformats.org/officeDocument/2006/relationships/hyperlink" Target="http://cs.wikipedia.org/wiki/Soubor:Sturgeon.jpg" TargetMode="External"/><Relationship Id="rId12" Type="http://schemas.openxmlformats.org/officeDocument/2006/relationships/hyperlink" Target="http://en.wikipedia.org/wiki/File:Caviar_tins_(Russian_and_Iranian)_(cropped).jpg" TargetMode="External"/><Relationship Id="rId2" Type="http://schemas.openxmlformats.org/officeDocument/2006/relationships/hyperlink" Target="http://en.wikipedia.org/wiki/File:Acipenser_sturio_head.jpg" TargetMode="External"/><Relationship Id="rId16" Type="http://schemas.openxmlformats.org/officeDocument/2006/relationships/hyperlink" Target="http://en.wikipedia.org/wiki/File:Cyclurus_kehreri_001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07-07-31_Boat&amp;Sturgeon.jpg" TargetMode="External"/><Relationship Id="rId11" Type="http://schemas.openxmlformats.org/officeDocument/2006/relationships/hyperlink" Target="http://en.wikipedia.org/wiki/File:Kaluga.jpg" TargetMode="External"/><Relationship Id="rId5" Type="http://schemas.openxmlformats.org/officeDocument/2006/relationships/hyperlink" Target="http://en.wikipedia.org/wiki/File:Acipenser_oxyrhynchus_desotoi_on_side.jpg" TargetMode="External"/><Relationship Id="rId15" Type="http://schemas.openxmlformats.org/officeDocument/2006/relationships/hyperlink" Target="http://en.wikipedia.org/wiki/File:Amia_calva_4.jpg" TargetMode="External"/><Relationship Id="rId10" Type="http://schemas.openxmlformats.org/officeDocument/2006/relationships/hyperlink" Target="http://en.wikipedia.org/wiki/File:Huso_huso1.jpg" TargetMode="External"/><Relationship Id="rId4" Type="http://schemas.openxmlformats.org/officeDocument/2006/relationships/hyperlink" Target="http://en.wikipedia.org/wiki/File:Acipenser_sturio3.jpg" TargetMode="External"/><Relationship Id="rId9" Type="http://schemas.openxmlformats.org/officeDocument/2006/relationships/hyperlink" Target="http://cs.wikipedia.org/wiki/Soubor:Beluga_sturgeon.png" TargetMode="External"/><Relationship Id="rId14" Type="http://schemas.openxmlformats.org/officeDocument/2006/relationships/hyperlink" Target="http://cs.wikipedia.org/wiki/Soubor:Amia_calva1.j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Calamopleurus_cylindricus.JPG" TargetMode="External"/><Relationship Id="rId2" Type="http://schemas.openxmlformats.org/officeDocument/2006/relationships/hyperlink" Target="http://en.wikipedia.org/wiki/File:Calamopleurus_e_Rhacolepis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Atractosteus_strausi.jpg" TargetMode="External"/><Relationship Id="rId5" Type="http://schemas.openxmlformats.org/officeDocument/2006/relationships/hyperlink" Target="http://en.wikipedia.org/wiki/File:Lepisosteus_oculatus.jpg" TargetMode="External"/><Relationship Id="rId4" Type="http://schemas.openxmlformats.org/officeDocument/2006/relationships/hyperlink" Target="http://en.wikipedia.org/wiki/File:Atractosteus_spatula_(Alligatorhecht)).JP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9" y="1628800"/>
            <a:ext cx="7622232" cy="4392488"/>
          </a:xfrm>
        </p:spPr>
        <p:txBody>
          <a:bodyPr/>
          <a:lstStyle/>
          <a:p>
            <a:pPr marL="0" indent="0" algn="l">
              <a:buNone/>
            </a:pPr>
            <a:r>
              <a:rPr lang="cs-CZ" sz="3200" dirty="0"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cs-CZ" sz="3200" dirty="0">
                <a:effectLst/>
                <a:latin typeface="Arial" pitchFamily="34" charset="0"/>
                <a:cs typeface="Arial" pitchFamily="34" charset="0"/>
              </a:rPr>
            </a:br>
            <a:r>
              <a:rPr lang="cs-CZ" sz="3200" dirty="0">
                <a:effectLst/>
                <a:latin typeface="Arial" pitchFamily="34" charset="0"/>
                <a:cs typeface="Arial" pitchFamily="34" charset="0"/>
              </a:rPr>
              <a:t>Autor: Mgr. Pavla Srpová</a:t>
            </a:r>
            <a:br>
              <a:rPr lang="cs-CZ" sz="3200" dirty="0">
                <a:effectLst/>
                <a:latin typeface="Arial" pitchFamily="34" charset="0"/>
                <a:cs typeface="Arial" pitchFamily="34" charset="0"/>
              </a:rPr>
            </a:br>
            <a:r>
              <a:rPr lang="cs-CZ" sz="3200" dirty="0">
                <a:effectLst/>
                <a:latin typeface="Arial" pitchFamily="34" charset="0"/>
                <a:cs typeface="Arial" pitchFamily="34" charset="0"/>
              </a:rPr>
              <a:t>Podkrušnohorské gymnázium Most,</a:t>
            </a:r>
            <a:br>
              <a:rPr lang="cs-CZ" sz="3200" dirty="0">
                <a:effectLst/>
                <a:latin typeface="Arial" pitchFamily="34" charset="0"/>
                <a:cs typeface="Arial" pitchFamily="34" charset="0"/>
              </a:rPr>
            </a:br>
            <a:r>
              <a:rPr lang="cs-CZ" sz="3200" dirty="0">
                <a:effectLst/>
                <a:latin typeface="Arial" pitchFamily="34" charset="0"/>
                <a:cs typeface="Arial" pitchFamily="34" charset="0"/>
              </a:rPr>
              <a:t>příspěvková organizace</a:t>
            </a:r>
            <a:br>
              <a:rPr lang="cs-CZ" sz="3200" dirty="0">
                <a:effectLst/>
                <a:latin typeface="Arial" pitchFamily="34" charset="0"/>
                <a:cs typeface="Arial" pitchFamily="34" charset="0"/>
              </a:rPr>
            </a:br>
            <a:endParaRPr lang="cs-CZ" sz="3200" dirty="0">
              <a:effectLst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143000" y="476672"/>
            <a:ext cx="6400800" cy="96928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cs-CZ" sz="4400" b="1" dirty="0">
                <a:latin typeface="Arial" pitchFamily="34" charset="0"/>
                <a:cs typeface="Arial" pitchFamily="34" charset="0"/>
              </a:rPr>
              <a:t>Zoologie obratlovců</a:t>
            </a:r>
          </a:p>
          <a:p>
            <a:pPr marL="45720" indent="0" algn="ctr">
              <a:buNone/>
            </a:pP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2052401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79512" y="548680"/>
            <a:ext cx="896448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Třída: </a:t>
            </a:r>
            <a:r>
              <a:rPr lang="cs-CZ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Ryby (</a:t>
            </a:r>
            <a:r>
              <a:rPr lang="cs-CZ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Pisces</a:t>
            </a:r>
            <a:r>
              <a:rPr lang="cs-CZ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cs-CZ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Podtřída: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Dvojdyšní 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Dipnoi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	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	- 6 druhů</a:t>
            </a:r>
            <a:endParaRPr lang="cs-CZ" sz="24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	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Lalokoploutví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Crossopterygii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 druh</a:t>
            </a:r>
            <a:endParaRPr lang="cs-CZ" sz="24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Paprskoploutví</a:t>
            </a:r>
            <a:r>
              <a:rPr lang="cs-CZ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24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Actinopterygii</a:t>
            </a:r>
            <a:r>
              <a:rPr lang="cs-CZ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24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000 druhů</a:t>
            </a:r>
          </a:p>
          <a:p>
            <a:pPr>
              <a:lnSpc>
                <a:spcPct val="150000"/>
              </a:lnSpc>
            </a:pP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cs-CZ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</a:t>
            </a:r>
            <a:r>
              <a:rPr lang="cs-CZ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Násadcoploutví</a:t>
            </a:r>
            <a:r>
              <a:rPr lang="cs-CZ" sz="24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2400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Brachiopterygii</a:t>
            </a:r>
            <a:r>
              <a:rPr lang="cs-CZ" sz="24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 </a:t>
            </a:r>
            <a:r>
              <a:rPr lang="cs-CZ" sz="2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Chrupavčití (</a:t>
            </a:r>
            <a:r>
              <a:rPr lang="cs-CZ" sz="2400" b="1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Chondrostei</a:t>
            </a:r>
            <a:r>
              <a:rPr lang="cs-CZ" sz="2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Mnohokostnatí</a:t>
            </a:r>
            <a:r>
              <a:rPr lang="cs-CZ" sz="24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2400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Holostei</a:t>
            </a:r>
            <a:r>
              <a:rPr lang="cs-CZ" sz="24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 Kostnatí (</a:t>
            </a:r>
            <a:r>
              <a:rPr lang="cs-CZ" sz="24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Teleostei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endParaRPr lang="cs-CZ" sz="24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49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11560" y="187157"/>
            <a:ext cx="6990084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Nadřád: Chrupavčití </a:t>
            </a:r>
            <a:r>
              <a:rPr lang="cs-CZ" sz="3200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3200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Chondrostei</a:t>
            </a:r>
            <a:r>
              <a:rPr lang="cs-CZ" sz="32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79512" y="909905"/>
            <a:ext cx="8568952" cy="432048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Font typeface="Wingdings 3"/>
              <a:buNone/>
            </a:pPr>
            <a:r>
              <a:rPr lang="cs-CZ" sz="3200" u="sng" dirty="0" smtClean="0">
                <a:latin typeface="Arial" pitchFamily="34" charset="0"/>
                <a:cs typeface="Arial" pitchFamily="34" charset="0"/>
              </a:rPr>
              <a:t>Charakteristika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vřetenovitě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protáhlé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tělo, velikost 1 až 9 metrů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chrupavčitá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kostra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přetrvává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chorda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dorsalis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hřbetní kostěné štítky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a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ganoidní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šupiny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heterocerkní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ocasní ploutev</a:t>
            </a:r>
          </a:p>
          <a:p>
            <a:pPr marL="109728" indent="0">
              <a:lnSpc>
                <a:spcPct val="80000"/>
              </a:lnSpc>
              <a:buFont typeface="Wingdings 3"/>
              <a:buNone/>
            </a:pPr>
            <a:endParaRPr lang="cs-CZ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988" y="4780788"/>
            <a:ext cx="5904656" cy="2048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837863" y="6309320"/>
            <a:ext cx="2351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Acipenser</a:t>
            </a:r>
            <a:r>
              <a:rPr lang="cs-CZ" dirty="0"/>
              <a:t> </a:t>
            </a:r>
            <a:r>
              <a:rPr lang="cs-CZ" dirty="0" err="1"/>
              <a:t>dabryanus</a:t>
            </a:r>
            <a:endParaRPr lang="cs-CZ" dirty="0"/>
          </a:p>
          <a:p>
            <a:endParaRPr lang="cs-CZ" dirty="0"/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1547664" y="4437112"/>
            <a:ext cx="720080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4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79512" y="187157"/>
            <a:ext cx="7422132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400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Nadřád: Chrupavčití </a:t>
            </a:r>
            <a:r>
              <a:rPr lang="cs-CZ" sz="40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cs-CZ" sz="4000" dirty="0" err="1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Chondrostei</a:t>
            </a:r>
            <a:r>
              <a:rPr lang="cs-CZ" sz="40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1520" y="991930"/>
            <a:ext cx="8736221" cy="5533414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nepárový plynový měchýř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střevní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spirální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řasa (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typhlosolis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spodní bezzubá ústa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(živí se benticky)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hlava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vpředu prodloužená v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rypec (rostrum) 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s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4 hmatovými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vousky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výskyt pouze na severní polokouli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sladkovodní nebo mořské,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tření jen ve sladkých vodách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Zástupci: </a:t>
            </a:r>
            <a:r>
              <a:rPr lang="cs-CZ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jeseter </a:t>
            </a:r>
            <a:r>
              <a:rPr lang="cs-CZ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velký, jeseter malý, vyza velká</a:t>
            </a:r>
          </a:p>
          <a:p>
            <a:pPr marL="109728" indent="0">
              <a:lnSpc>
                <a:spcPct val="80000"/>
              </a:lnSpc>
              <a:buFont typeface="Wingdings 3"/>
              <a:buNone/>
            </a:pPr>
            <a:endParaRPr lang="cs-CZ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991930"/>
            <a:ext cx="3938150" cy="116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977984" y="950305"/>
            <a:ext cx="847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Jeseter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649" y="3432660"/>
            <a:ext cx="3251566" cy="1792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Přímá spojnice se šipkou 6"/>
          <p:cNvCxnSpPr/>
          <p:nvPr/>
        </p:nvCxnSpPr>
        <p:spPr>
          <a:xfrm>
            <a:off x="3491880" y="3861048"/>
            <a:ext cx="5040560" cy="864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317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6825"/>
            <a:ext cx="6168887" cy="179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348880"/>
            <a:ext cx="6279469" cy="218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480964" y="187157"/>
            <a:ext cx="612068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Nadřád: Chrupavčití</a:t>
            </a:r>
            <a:endParaRPr lang="cs-CZ" sz="3200" dirty="0">
              <a:solidFill>
                <a:schemeClr val="bg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627784" y="3883903"/>
            <a:ext cx="2351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Acipenser</a:t>
            </a:r>
            <a:r>
              <a:rPr lang="cs-CZ" dirty="0"/>
              <a:t> </a:t>
            </a:r>
            <a:r>
              <a:rPr lang="cs-CZ" dirty="0" err="1"/>
              <a:t>dabryanus</a:t>
            </a:r>
            <a:endParaRPr lang="cs-CZ" dirty="0"/>
          </a:p>
          <a:p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404200" y="5548805"/>
            <a:ext cx="2121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Acipenser</a:t>
            </a:r>
            <a:r>
              <a:rPr lang="cs-CZ" dirty="0"/>
              <a:t> </a:t>
            </a:r>
            <a:r>
              <a:rPr lang="cs-CZ" dirty="0" err="1" smtClean="0"/>
              <a:t>stellatus</a:t>
            </a:r>
            <a:endParaRPr lang="cs-CZ" dirty="0"/>
          </a:p>
          <a:p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79512" y="851137"/>
            <a:ext cx="7811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Jeseteři</a:t>
            </a:r>
            <a:r>
              <a:rPr lang="cs-CZ" sz="2400" dirty="0" smtClean="0"/>
              <a:t> - šupiny jen na horním laloku ploutve</a:t>
            </a:r>
          </a:p>
          <a:p>
            <a:r>
              <a:rPr lang="cs-CZ" sz="2400" dirty="0"/>
              <a:t>	</a:t>
            </a:r>
            <a:r>
              <a:rPr lang="cs-CZ" sz="2400" dirty="0" smtClean="0"/>
              <a:t> </a:t>
            </a:r>
            <a:r>
              <a:rPr lang="cs-CZ" sz="2400" dirty="0"/>
              <a:t> </a:t>
            </a:r>
            <a:r>
              <a:rPr lang="cs-CZ" sz="2400" dirty="0" smtClean="0"/>
              <a:t>  - bezzubá ústa, částečně redukované skřele</a:t>
            </a:r>
          </a:p>
          <a:p>
            <a:r>
              <a:rPr lang="cs-CZ" sz="2400" dirty="0"/>
              <a:t>	</a:t>
            </a:r>
            <a:r>
              <a:rPr lang="cs-CZ" sz="2400" dirty="0" smtClean="0"/>
              <a:t>    - jikry jeseterů = kaviár</a:t>
            </a:r>
          </a:p>
          <a:p>
            <a:r>
              <a:rPr lang="cs-CZ" sz="2400" dirty="0"/>
              <a:t>	</a:t>
            </a:r>
            <a:r>
              <a:rPr lang="cs-CZ" sz="2400" dirty="0" smtClean="0"/>
              <a:t>    - řada tažných druhů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35012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536" y="583202"/>
            <a:ext cx="4336722" cy="588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8217" y="187157"/>
            <a:ext cx="5593903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Nadřád: Chrupavčití</a:t>
            </a:r>
            <a:endParaRPr lang="cs-CZ" sz="3200" dirty="0">
              <a:solidFill>
                <a:schemeClr val="bg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8217" y="4667250"/>
            <a:ext cx="2615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latin typeface="Calibri" pitchFamily="34" charset="0"/>
                <a:cs typeface="Calibri" pitchFamily="34" charset="0"/>
              </a:rPr>
              <a:t>Acipenser</a:t>
            </a:r>
            <a:r>
              <a:rPr 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err="1">
                <a:latin typeface="Calibri" pitchFamily="34" charset="0"/>
                <a:cs typeface="Calibri" pitchFamily="34" charset="0"/>
              </a:rPr>
              <a:t>gueldenstaedtii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96752"/>
            <a:ext cx="4486032" cy="1668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7" y="3140968"/>
            <a:ext cx="4690382" cy="152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716016" y="827420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š</a:t>
            </a:r>
            <a:r>
              <a:rPr lang="cs-CZ" dirty="0" smtClean="0"/>
              <a:t>títky na hlavě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355976" y="6021288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</a:t>
            </a:r>
            <a:r>
              <a:rPr lang="cs-CZ" dirty="0" smtClean="0"/>
              <a:t>ezzubá ústa </a:t>
            </a:r>
            <a:endParaRPr lang="cs-CZ" dirty="0"/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5545730" y="5013176"/>
            <a:ext cx="322414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99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848" y="600329"/>
            <a:ext cx="4602696" cy="604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39552" y="0"/>
            <a:ext cx="7062092" cy="979245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Nadřád: Chrupavčití </a:t>
            </a:r>
            <a:r>
              <a:rPr lang="cs-CZ" sz="32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cs-CZ" sz="3200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Chondrostei</a:t>
            </a:r>
            <a:r>
              <a:rPr lang="cs-CZ" sz="32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" name="Obdélník 1"/>
          <p:cNvSpPr/>
          <p:nvPr/>
        </p:nvSpPr>
        <p:spPr>
          <a:xfrm>
            <a:off x="189166" y="4735600"/>
            <a:ext cx="5016886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Jeseter hladký 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Acipenser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nudiventris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r>
              <a:rPr lang="cs-CZ" sz="2400" dirty="0" smtClean="0">
                <a:latin typeface="Calibri" pitchFamily="34" charset="0"/>
                <a:cs typeface="Calibri" pitchFamily="34" charset="0"/>
              </a:rPr>
              <a:t>Řeky východní </a:t>
            </a:r>
            <a:r>
              <a:rPr lang="cs-CZ" sz="2400" dirty="0">
                <a:latin typeface="Calibri" pitchFamily="34" charset="0"/>
                <a:cs typeface="Calibri" pitchFamily="34" charset="0"/>
              </a:rPr>
              <a:t>E</a:t>
            </a:r>
            <a:r>
              <a:rPr lang="cs-CZ" sz="2400" dirty="0" smtClean="0">
                <a:latin typeface="Calibri" pitchFamily="34" charset="0"/>
                <a:cs typeface="Calibri" pitchFamily="34" charset="0"/>
              </a:rPr>
              <a:t>vropy, vzácně v Dunaji.</a:t>
            </a:r>
            <a:endParaRPr lang="cs-CZ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8" y="600329"/>
            <a:ext cx="4526682" cy="405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89420" y="4231269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80 až 160 cm</a:t>
            </a:r>
          </a:p>
        </p:txBody>
      </p:sp>
    </p:spTree>
    <p:extLst>
      <p:ext uri="{BB962C8B-B14F-4D97-AF65-F5344CB8AC3E}">
        <p14:creationId xmlns:p14="http://schemas.microsoft.com/office/powerpoint/2010/main" val="380368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810" y="979245"/>
            <a:ext cx="4584525" cy="460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07504" y="187157"/>
            <a:ext cx="749414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Chrupavčití </a:t>
            </a:r>
            <a:r>
              <a:rPr lang="cs-CZ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Chondrostei</a:t>
            </a:r>
            <a:r>
              <a:rPr lang="cs-CZ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" name="Obdélník 1"/>
          <p:cNvSpPr/>
          <p:nvPr/>
        </p:nvSpPr>
        <p:spPr>
          <a:xfrm>
            <a:off x="-26496" y="3775972"/>
            <a:ext cx="553459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Jeseter velký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Acipenser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sturio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/>
              <a:t>Největší </a:t>
            </a:r>
            <a:r>
              <a:rPr lang="cs-CZ" sz="2000" dirty="0"/>
              <a:t>evropský zástupce jeseterovitých </a:t>
            </a:r>
            <a:r>
              <a:rPr lang="cs-CZ" sz="2000" dirty="0" smtClean="0"/>
              <a:t>ryb.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4093269" cy="121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" y="2348880"/>
            <a:ext cx="4174412" cy="1363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14862" y="4839543"/>
            <a:ext cx="3922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Průměrná váha -</a:t>
            </a:r>
            <a:r>
              <a:rPr lang="cs-CZ" sz="2000" dirty="0" smtClean="0"/>
              <a:t> </a:t>
            </a:r>
            <a:r>
              <a:rPr lang="cs-CZ" sz="2000" dirty="0"/>
              <a:t>150 </a:t>
            </a:r>
            <a:r>
              <a:rPr lang="cs-CZ" sz="2000" dirty="0" smtClean="0"/>
              <a:t>kilogramů</a:t>
            </a:r>
          </a:p>
          <a:p>
            <a:r>
              <a:rPr lang="cs-CZ" sz="2000" dirty="0" smtClean="0"/>
              <a:t>u </a:t>
            </a:r>
            <a:r>
              <a:rPr lang="cs-CZ" sz="2000" dirty="0"/>
              <a:t>třímetrových kusů </a:t>
            </a:r>
            <a:r>
              <a:rPr lang="cs-CZ" sz="2000" dirty="0" smtClean="0"/>
              <a:t> </a:t>
            </a:r>
            <a:r>
              <a:rPr lang="cs-CZ" sz="2000" dirty="0"/>
              <a:t>až 330 kg</a:t>
            </a:r>
            <a:r>
              <a:rPr lang="cs-CZ" sz="2000" dirty="0" smtClean="0"/>
              <a:t>.</a:t>
            </a:r>
          </a:p>
          <a:p>
            <a:r>
              <a:rPr lang="cs-CZ" sz="2000" dirty="0" smtClean="0"/>
              <a:t>Délka150 až 300 cm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7528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480964" y="187157"/>
            <a:ext cx="612068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Nadřád: Chrupavčití </a:t>
            </a:r>
            <a:r>
              <a:rPr lang="cs-CZ" sz="32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cs-CZ" sz="3200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Chondrostei</a:t>
            </a:r>
            <a:r>
              <a:rPr lang="cs-CZ" sz="32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" name="Obdélník 1"/>
          <p:cNvSpPr/>
          <p:nvPr/>
        </p:nvSpPr>
        <p:spPr>
          <a:xfrm>
            <a:off x="31851" y="4653136"/>
            <a:ext cx="44223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Jeseter malý 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Acipenser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ruthenus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r>
              <a:rPr lang="cs-CZ" sz="2000" dirty="0" smtClean="0"/>
              <a:t>Délka </a:t>
            </a:r>
            <a:r>
              <a:rPr lang="fi-FI" sz="2000" dirty="0" smtClean="0"/>
              <a:t>až </a:t>
            </a:r>
            <a:r>
              <a:rPr lang="fi-FI" sz="2000" dirty="0"/>
              <a:t>125 cm při hmotnosti 19 </a:t>
            </a:r>
            <a:r>
              <a:rPr lang="fi-FI" sz="2000" dirty="0" smtClean="0"/>
              <a:t>kg</a:t>
            </a:r>
            <a:r>
              <a:rPr lang="cs-CZ" sz="2000" dirty="0" smtClean="0"/>
              <a:t>.</a:t>
            </a:r>
          </a:p>
          <a:p>
            <a:r>
              <a:rPr lang="pl-PL" sz="2000" dirty="0"/>
              <a:t>Plodnost se pohybuje mezi 10 </a:t>
            </a:r>
            <a:r>
              <a:rPr lang="pl-PL" sz="2000" dirty="0" smtClean="0"/>
              <a:t>000</a:t>
            </a:r>
          </a:p>
          <a:p>
            <a:r>
              <a:rPr lang="pl-PL" sz="2000" dirty="0" smtClean="0"/>
              <a:t> </a:t>
            </a:r>
            <a:r>
              <a:rPr lang="pl-PL" sz="2000" dirty="0"/>
              <a:t>a 140 000 jikrami na samici.</a:t>
            </a:r>
            <a:endParaRPr lang="cs-CZ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810" y="843360"/>
            <a:ext cx="5718238" cy="380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413701" y="4653136"/>
            <a:ext cx="4752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Výskyt: povodí Dunaje, </a:t>
            </a:r>
            <a:r>
              <a:rPr lang="cs-CZ" sz="2000" dirty="0" smtClean="0"/>
              <a:t>vzácně </a:t>
            </a:r>
            <a:r>
              <a:rPr lang="cs-CZ" sz="2000" dirty="0"/>
              <a:t>v řece </a:t>
            </a:r>
            <a:r>
              <a:rPr lang="cs-CZ" sz="2000" dirty="0" smtClean="0"/>
              <a:t>Moravě, kam </a:t>
            </a:r>
            <a:r>
              <a:rPr lang="cs-CZ" sz="2000" dirty="0"/>
              <a:t>proniká z </a:t>
            </a:r>
            <a:r>
              <a:rPr lang="cs-CZ" sz="2000" dirty="0" smtClean="0"/>
              <a:t>Dunaje</a:t>
            </a:r>
            <a:endParaRPr lang="cs-CZ" sz="200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23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480964" y="187157"/>
            <a:ext cx="612068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nadřád: Chrupavčití </a:t>
            </a:r>
            <a:r>
              <a:rPr lang="cs-CZ" sz="32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cs-CZ" sz="3200" dirty="0" err="1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Chondrostei</a:t>
            </a:r>
            <a:r>
              <a:rPr lang="cs-CZ" sz="32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" name="Obdélník 1"/>
          <p:cNvSpPr/>
          <p:nvPr/>
        </p:nvSpPr>
        <p:spPr>
          <a:xfrm>
            <a:off x="589423" y="4605356"/>
            <a:ext cx="2948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Vyza velká </a:t>
            </a:r>
            <a:r>
              <a:rPr lang="cs-CZ" dirty="0">
                <a:latin typeface="Calibri" pitchFamily="34" charset="0"/>
                <a:cs typeface="Calibri" pitchFamily="34" charset="0"/>
              </a:rPr>
              <a:t>(Huso 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huso)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98754"/>
            <a:ext cx="6806294" cy="154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92" y="2613296"/>
            <a:ext cx="6827962" cy="202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54905" y="5124238"/>
            <a:ext cx="62456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Maxima </a:t>
            </a:r>
            <a:r>
              <a:rPr lang="it-IT" sz="2000" dirty="0" smtClean="0"/>
              <a:t> </a:t>
            </a:r>
            <a:r>
              <a:rPr lang="it-IT" sz="2000" dirty="0"/>
              <a:t>téměř 8,5 metru a </a:t>
            </a:r>
            <a:r>
              <a:rPr lang="it-IT" sz="2000" dirty="0" smtClean="0"/>
              <a:t>hmotnost </a:t>
            </a:r>
            <a:r>
              <a:rPr lang="it-IT" sz="2000" dirty="0"/>
              <a:t>1000 </a:t>
            </a:r>
            <a:r>
              <a:rPr lang="it-IT" sz="2000" dirty="0" smtClean="0"/>
              <a:t>kg</a:t>
            </a:r>
            <a:r>
              <a:rPr lang="cs-CZ" sz="2000" dirty="0" smtClean="0"/>
              <a:t>.</a:t>
            </a:r>
          </a:p>
          <a:p>
            <a:r>
              <a:rPr lang="cs-CZ" sz="2000" dirty="0"/>
              <a:t>Největší jeseterovitá ryba a sladkovodní ryba </a:t>
            </a:r>
            <a:r>
              <a:rPr lang="cs-CZ" sz="2000" dirty="0" smtClean="0"/>
              <a:t>vůbec.</a:t>
            </a:r>
          </a:p>
          <a:p>
            <a:r>
              <a:rPr lang="cs-CZ" sz="2000" dirty="0" smtClean="0"/>
              <a:t>Velká ústa - téměř </a:t>
            </a:r>
            <a:r>
              <a:rPr lang="cs-CZ" sz="2000" dirty="0"/>
              <a:t>přes celou šíři </a:t>
            </a:r>
            <a:r>
              <a:rPr lang="cs-CZ" sz="2000" dirty="0" smtClean="0"/>
              <a:t>hlavy</a:t>
            </a:r>
            <a:r>
              <a:rPr lang="cs-CZ" sz="2000" dirty="0"/>
              <a:t>.</a:t>
            </a:r>
            <a:r>
              <a:rPr lang="cs-CZ" sz="2000" dirty="0" smtClean="0"/>
              <a:t>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72716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416747" y="631205"/>
            <a:ext cx="3727253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Vyza </a:t>
            </a:r>
            <a:r>
              <a:rPr lang="cs-CZ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velká 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(Huso huso)</a:t>
            </a:r>
          </a:p>
          <a:p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2400" dirty="0">
                <a:latin typeface="Arial" pitchFamily="34" charset="0"/>
                <a:cs typeface="Arial" pitchFamily="34" charset="0"/>
              </a:rPr>
              <a:t>Loví se převážně pro jikry známé jako černý kaviár a také pro jejich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kůži. </a:t>
            </a:r>
          </a:p>
          <a:p>
            <a:endParaRPr lang="cs-CZ" sz="2400" dirty="0">
              <a:latin typeface="Arial" pitchFamily="34" charset="0"/>
              <a:cs typeface="Arial" pitchFamily="34" charset="0"/>
            </a:endParaRPr>
          </a:p>
          <a:p>
            <a:r>
              <a:rPr lang="cs-CZ" sz="2400" dirty="0">
                <a:latin typeface="Arial" pitchFamily="34" charset="0"/>
                <a:cs typeface="Arial" pitchFamily="34" charset="0"/>
              </a:rPr>
              <a:t>Nachází se převážně v povodí Kaspického a Černého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moře, občas Jaderské.</a:t>
            </a:r>
          </a:p>
          <a:p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Vyzy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žijí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v moři,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na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tření se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shromažďují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a na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jaře a táhnou do řek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Pohlavně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dospívají po 12 až 22 letech.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79245"/>
            <a:ext cx="4697683" cy="514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55186" y="-40777"/>
            <a:ext cx="7422132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Chrupavčití </a:t>
            </a:r>
            <a:r>
              <a:rPr lang="cs-CZ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Chondrostei</a:t>
            </a:r>
            <a:r>
              <a:rPr lang="cs-CZ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339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332656"/>
            <a:ext cx="7772400" cy="5544616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cs-CZ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TŘÍDA: RYBY </a:t>
            </a:r>
            <a:r>
              <a:rPr lang="cs-CZ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cs-CZ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</a:br>
            <a:r>
              <a:rPr lang="cs-CZ" dirty="0" smtClean="0">
                <a:latin typeface="Calibri" pitchFamily="34" charset="0"/>
                <a:cs typeface="Calibri" pitchFamily="34" charset="0"/>
              </a:rPr>
              <a:t> systém II</a:t>
            </a:r>
            <a:br>
              <a:rPr lang="cs-CZ" dirty="0" smtClean="0">
                <a:latin typeface="Calibri" pitchFamily="34" charset="0"/>
                <a:cs typeface="Calibri" pitchFamily="34" charset="0"/>
              </a:rPr>
            </a:br>
            <a:r>
              <a:rPr lang="cs-CZ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Podtřída: paprskoploutví</a:t>
            </a:r>
            <a:br>
              <a:rPr lang="cs-CZ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cs-CZ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cs-CZ" dirty="0" smtClean="0">
                <a:latin typeface="Calibri" pitchFamily="34" charset="0"/>
                <a:cs typeface="Calibri" pitchFamily="34" charset="0"/>
              </a:rPr>
            </a:br>
            <a:r>
              <a:rPr lang="cs-CZ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Nadřády: </a:t>
            </a:r>
            <a:r>
              <a:rPr lang="cs-CZ" dirty="0" err="1" smtClean="0">
                <a:solidFill>
                  <a:srgbClr val="0070C0"/>
                </a:solidFill>
              </a:rPr>
              <a:t>násadcoploutví</a:t>
            </a:r>
            <a:r>
              <a:rPr lang="cs-CZ" dirty="0" smtClean="0">
                <a:solidFill>
                  <a:srgbClr val="0070C0"/>
                </a:solidFill>
              </a:rPr>
              <a:t>				chrupavčití 					</a:t>
            </a:r>
            <a:r>
              <a:rPr lang="cs-CZ" dirty="0" err="1" smtClean="0">
                <a:solidFill>
                  <a:srgbClr val="0070C0"/>
                </a:solidFill>
              </a:rPr>
              <a:t>mnohokostnatí</a:t>
            </a:r>
            <a:endParaRPr lang="cs-CZ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480964" y="187157"/>
            <a:ext cx="612068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Nadřád: Chrupavčití </a:t>
            </a:r>
            <a:r>
              <a:rPr lang="cs-CZ" sz="32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cs-CZ" sz="3200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Chondrostei</a:t>
            </a:r>
            <a:r>
              <a:rPr lang="cs-CZ" sz="32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53196" y="836712"/>
            <a:ext cx="4576394" cy="2016224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Font typeface="Wingdings 3"/>
              <a:buNone/>
            </a:pPr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Význam – rybolov, kaviár</a:t>
            </a:r>
          </a:p>
          <a:p>
            <a:pPr marL="109728" indent="0">
              <a:lnSpc>
                <a:spcPct val="80000"/>
              </a:lnSpc>
              <a:buFont typeface="Wingdings 3"/>
              <a:buNone/>
            </a:pPr>
            <a:endParaRPr lang="cs-CZ" sz="16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178" y="3356992"/>
            <a:ext cx="5093679" cy="344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7" y="1340769"/>
            <a:ext cx="2463738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629" y="857708"/>
            <a:ext cx="5553398" cy="255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429" y="3356992"/>
            <a:ext cx="2258572" cy="3413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708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57318" y="404664"/>
            <a:ext cx="849694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4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Třída: Ryby (</a:t>
            </a:r>
            <a:r>
              <a:rPr lang="cs-CZ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Pisces</a:t>
            </a:r>
            <a:r>
              <a:rPr lang="cs-CZ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cs-CZ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Podtřída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Dvojdyšní 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Dipnoi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	- 6 druhů</a:t>
            </a:r>
            <a:endParaRPr lang="cs-CZ" sz="24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Lalokoploutví (</a:t>
            </a:r>
            <a:r>
              <a:rPr lang="cs-CZ" sz="24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Crossopterygii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 druh</a:t>
            </a:r>
            <a:endParaRPr lang="cs-CZ" sz="24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Paprskoploutví (</a:t>
            </a:r>
            <a:r>
              <a:rPr lang="cs-CZ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Actinopterygii</a:t>
            </a:r>
            <a:r>
              <a:rPr lang="cs-CZ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- 24 tis. druhů</a:t>
            </a:r>
          </a:p>
          <a:p>
            <a:pPr>
              <a:lnSpc>
                <a:spcPct val="150000"/>
              </a:lnSpc>
            </a:pP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	 </a:t>
            </a:r>
            <a:r>
              <a:rPr lang="cs-CZ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</a:t>
            </a:r>
            <a:r>
              <a:rPr lang="cs-CZ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Násadcoploutví</a:t>
            </a:r>
            <a:r>
              <a:rPr lang="cs-CZ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Brachiopterygii</a:t>
            </a:r>
            <a:r>
              <a:rPr lang="cs-CZ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	Chrupavčití (</a:t>
            </a:r>
            <a:r>
              <a:rPr lang="cs-CZ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Chondrostei</a:t>
            </a:r>
            <a:r>
              <a:rPr lang="cs-CZ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4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Mnohokostnatí</a:t>
            </a:r>
            <a:r>
              <a:rPr lang="cs-CZ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Holostei</a:t>
            </a:r>
            <a:r>
              <a:rPr lang="cs-CZ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	Kostnatí (</a:t>
            </a:r>
            <a:r>
              <a:rPr lang="cs-CZ" sz="24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Teleostei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endParaRPr lang="cs-CZ" sz="24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24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376933" y="220405"/>
            <a:ext cx="6328742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Nadřád: </a:t>
            </a:r>
            <a:r>
              <a:rPr lang="cs-CZ" sz="3200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Mnohokostnatí</a:t>
            </a:r>
            <a:r>
              <a:rPr lang="cs-CZ" sz="320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sz="3200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cs-CZ" sz="3200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Holostei</a:t>
            </a:r>
            <a:r>
              <a:rPr lang="cs-CZ" sz="3200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08856" y="1012493"/>
            <a:ext cx="8568952" cy="5379462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Font typeface="Wingdings 3"/>
              <a:buNone/>
            </a:pPr>
            <a:r>
              <a:rPr lang="cs-CZ" sz="3200" u="sng" dirty="0" smtClean="0">
                <a:latin typeface="Arial" pitchFamily="34" charset="0"/>
                <a:cs typeface="Arial" pitchFamily="34" charset="0"/>
              </a:rPr>
              <a:t>Charakteristika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vývojový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mezistupeň mezi chrupavčitými a kostnatými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rybami největší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rozvoj v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druhohorách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ocasní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ploutev krátká,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heterocerkní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ganoidní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šupiny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plynový měchýř, plní i dýchací funkci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spirální řasa (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typhlosolis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c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horda potlačená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elký počet kostí na lebce</a:t>
            </a:r>
          </a:p>
          <a:p>
            <a:pPr marL="109728" indent="0">
              <a:lnSpc>
                <a:spcPct val="150000"/>
              </a:lnSpc>
              <a:buNone/>
            </a:pP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Font typeface="Wingdings 3"/>
              <a:buNone/>
            </a:pPr>
            <a:endParaRPr lang="cs-CZ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538663"/>
            <a:ext cx="5040560" cy="137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578026" y="5909065"/>
            <a:ext cx="2255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Kaproun obecný</a:t>
            </a:r>
            <a:endParaRPr lang="cs-CZ" sz="2400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96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23528" y="220405"/>
            <a:ext cx="7382147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Nadřád: </a:t>
            </a:r>
            <a:r>
              <a:rPr lang="cs-CZ" sz="320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Mnohokostnatí</a:t>
            </a:r>
            <a:r>
              <a:rPr lang="cs-CZ" sz="32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2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3200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Holostei</a:t>
            </a:r>
            <a:r>
              <a:rPr lang="cs-CZ" sz="32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31940"/>
            <a:ext cx="782234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24953" y="4528284"/>
            <a:ext cx="4018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Kaproun obecný 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Amia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calva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) 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51961" y="4989949"/>
            <a:ext cx="6138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Výskyt: zarostlá jezera a řeky východu USA</a:t>
            </a: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Význam: sportovní rybolov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14124" y="908720"/>
            <a:ext cx="2661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accent5"/>
                </a:solidFill>
              </a:rPr>
              <a:t>Řád: Kaprouni</a:t>
            </a:r>
            <a:endParaRPr lang="cs-CZ" sz="28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08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340768"/>
            <a:ext cx="894951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376933" y="220405"/>
            <a:ext cx="6328742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Nadřád: </a:t>
            </a:r>
            <a:r>
              <a:rPr lang="cs-CZ" sz="3200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Mnohokostnatí</a:t>
            </a:r>
            <a:r>
              <a:rPr lang="cs-CZ" sz="320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sz="3200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cs-CZ" sz="3200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Holostei</a:t>
            </a:r>
            <a:r>
              <a:rPr lang="cs-CZ" sz="3200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" name="Obdélník 1"/>
          <p:cNvSpPr/>
          <p:nvPr/>
        </p:nvSpPr>
        <p:spPr>
          <a:xfrm>
            <a:off x="5724129" y="4725144"/>
            <a:ext cx="33328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>
                <a:latin typeface="Calibri" pitchFamily="34" charset="0"/>
                <a:cs typeface="Calibri" pitchFamily="34" charset="0"/>
              </a:rPr>
              <a:t>Cyclurus</a:t>
            </a:r>
            <a:r>
              <a:rPr 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kehreri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fosilní druh kaprouna</a:t>
            </a:r>
            <a:endParaRPr lang="cs-CZ" sz="2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67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79513" y="220405"/>
            <a:ext cx="7526162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Nadřád: </a:t>
            </a:r>
            <a:r>
              <a:rPr lang="cs-CZ" sz="3600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Mnohokostnatí</a:t>
            </a:r>
            <a:r>
              <a:rPr lang="cs-CZ" sz="360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sz="3600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cs-CZ" sz="3600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Holostei</a:t>
            </a:r>
            <a:r>
              <a:rPr lang="cs-CZ" sz="3600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" name="Obdélník 1"/>
          <p:cNvSpPr/>
          <p:nvPr/>
        </p:nvSpPr>
        <p:spPr>
          <a:xfrm>
            <a:off x="179513" y="5212679"/>
            <a:ext cx="7726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Calamopleurus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, fosilní druh kaprouna -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fosilie</a:t>
            </a:r>
            <a:endParaRPr lang="cs-CZ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12493"/>
            <a:ext cx="6718225" cy="191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8960"/>
            <a:ext cx="7654328" cy="210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929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95536" y="220405"/>
            <a:ext cx="7310139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Nadřád: </a:t>
            </a:r>
            <a:r>
              <a:rPr lang="cs-CZ" sz="320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Mnohokostnatí</a:t>
            </a:r>
            <a:r>
              <a:rPr lang="cs-CZ" sz="32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2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3200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Holostei</a:t>
            </a:r>
            <a:r>
              <a:rPr lang="cs-CZ" sz="32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" name="Obdélník 1"/>
          <p:cNvSpPr/>
          <p:nvPr/>
        </p:nvSpPr>
        <p:spPr>
          <a:xfrm>
            <a:off x="179512" y="5063446"/>
            <a:ext cx="87953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Kostlín</a:t>
            </a:r>
            <a:r>
              <a:rPr lang="cs-CZ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americký 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Atractosteus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spatula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)  – 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dravci, štikovitý tvar těla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79" y="1534520"/>
            <a:ext cx="5976664" cy="3399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79513" y="5560952"/>
            <a:ext cx="8483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Výskyt: sladké a brakické vody Severní a střední Ameriky</a:t>
            </a: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Význam: sportovní rybolov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899592" y="908720"/>
            <a:ext cx="36724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5"/>
                </a:solidFill>
              </a:rPr>
              <a:t>Řád: </a:t>
            </a:r>
            <a:r>
              <a:rPr lang="cs-CZ" sz="2800" b="1" dirty="0" err="1" smtClean="0">
                <a:solidFill>
                  <a:schemeClr val="accent5"/>
                </a:solidFill>
              </a:rPr>
              <a:t>Kostlíni</a:t>
            </a:r>
            <a:endParaRPr lang="cs-CZ" sz="2800" b="1" dirty="0">
              <a:solidFill>
                <a:schemeClr val="accent5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982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376933" y="220405"/>
            <a:ext cx="6328742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Nadřád: </a:t>
            </a:r>
            <a:r>
              <a:rPr lang="cs-CZ" sz="3200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Mnohokostnatí</a:t>
            </a:r>
            <a:r>
              <a:rPr lang="cs-CZ" sz="320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sz="3200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cs-CZ" sz="3200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Holostei</a:t>
            </a:r>
            <a:r>
              <a:rPr lang="cs-CZ" sz="3200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" name="Obdélník 1"/>
          <p:cNvSpPr/>
          <p:nvPr/>
        </p:nvSpPr>
        <p:spPr>
          <a:xfrm>
            <a:off x="827584" y="5301208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Kostlín</a:t>
            </a:r>
            <a:r>
              <a:rPr lang="cs-CZ" sz="2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Atractosteus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straussi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fosilní druh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294" y="4035986"/>
            <a:ext cx="5015997" cy="2723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4" y="1012491"/>
            <a:ext cx="5180189" cy="349662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202184" y="1772816"/>
            <a:ext cx="3295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>
                <a:solidFill>
                  <a:srgbClr val="006600"/>
                </a:solidFill>
              </a:rPr>
              <a:t>Kostlín</a:t>
            </a:r>
            <a:r>
              <a:rPr lang="cs-CZ" sz="2400" b="1" dirty="0" smtClean="0">
                <a:solidFill>
                  <a:srgbClr val="006600"/>
                </a:solidFill>
              </a:rPr>
              <a:t> americký</a:t>
            </a:r>
            <a:endParaRPr lang="cs-CZ" sz="24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90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55861" y="159455"/>
            <a:ext cx="2329292" cy="461665"/>
          </a:xfrm>
          <a:prstGeom prst="rect">
            <a:avLst/>
          </a:prstGeom>
          <a:noFill/>
          <a:ln w="38100">
            <a:solidFill>
              <a:srgbClr val="F90FCC"/>
            </a:solidFill>
          </a:ln>
        </p:spPr>
        <p:txBody>
          <a:bodyPr wrap="none" rtlCol="0">
            <a:spAutoFit/>
          </a:bodyPr>
          <a:lstStyle/>
          <a:p>
            <a:r>
              <a:rPr lang="cs-CZ" sz="2400" b="1" u="sng" dirty="0" smtClean="0">
                <a:latin typeface="Calibri" pitchFamily="34" charset="0"/>
                <a:cs typeface="Calibri" pitchFamily="34" charset="0"/>
              </a:rPr>
              <a:t>Ověření znalostí:</a:t>
            </a:r>
            <a:endParaRPr lang="cs-CZ" sz="2400" u="sng" dirty="0">
              <a:solidFill>
                <a:srgbClr val="F90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04529" y="749894"/>
            <a:ext cx="883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 Paprskoploutvé ryby mají ploutve vyztužené ……………………… paprsky.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682870" y="606657"/>
            <a:ext cx="1875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90FCC"/>
                </a:solidFill>
                <a:latin typeface="Calibri" pitchFamily="34" charset="0"/>
                <a:cs typeface="Calibri" pitchFamily="34" charset="0"/>
              </a:rPr>
              <a:t>kostěnými</a:t>
            </a:r>
            <a:endParaRPr lang="cs-CZ" sz="2400" b="1" dirty="0">
              <a:solidFill>
                <a:srgbClr val="F90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37538" y="1391070"/>
            <a:ext cx="8964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  Pomocným dýchacím orgánem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násadcoploutvých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ryb jsou párové 	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							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…………………………………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025459" y="1898901"/>
            <a:ext cx="1813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90FCC"/>
                </a:solidFill>
                <a:latin typeface="Arial" pitchFamily="34" charset="0"/>
                <a:cs typeface="Arial" pitchFamily="34" charset="0"/>
              </a:rPr>
              <a:t>plicní vaky.</a:t>
            </a:r>
            <a:endParaRPr lang="cs-CZ" sz="2000" b="1" dirty="0">
              <a:solidFill>
                <a:srgbClr val="F90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04954" y="2547555"/>
            <a:ext cx="8670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Násadcoploutvé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ryby žijí ve ……………………. vodách ………….……</a:t>
            </a: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 mají …………………  šupiny.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756000" y="2377932"/>
            <a:ext cx="1282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rgbClr val="F90FCC"/>
                </a:solidFill>
                <a:latin typeface="Arial" pitchFamily="34" charset="0"/>
                <a:cs typeface="Arial" pitchFamily="34" charset="0"/>
              </a:rPr>
              <a:t>sladkých</a:t>
            </a:r>
            <a:endParaRPr lang="cs-CZ" sz="2000" b="1" dirty="0">
              <a:solidFill>
                <a:srgbClr val="F90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801107" y="2431068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rgbClr val="F90FCC"/>
                </a:solidFill>
                <a:latin typeface="Arial" pitchFamily="34" charset="0"/>
                <a:cs typeface="Arial" pitchFamily="34" charset="0"/>
              </a:rPr>
              <a:t>Afriky</a:t>
            </a:r>
            <a:endParaRPr lang="cs-CZ" sz="2000" b="1" dirty="0">
              <a:solidFill>
                <a:srgbClr val="F90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609409" y="3062917"/>
            <a:ext cx="1612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 smtClean="0">
                <a:solidFill>
                  <a:srgbClr val="F90FCC"/>
                </a:solidFill>
                <a:latin typeface="Arial" pitchFamily="34" charset="0"/>
                <a:cs typeface="Arial" pitchFamily="34" charset="0"/>
              </a:rPr>
              <a:t>ganoidní</a:t>
            </a:r>
            <a:endParaRPr lang="cs-CZ" sz="2000" b="1" dirty="0">
              <a:solidFill>
                <a:srgbClr val="F90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63835" y="3940643"/>
            <a:ext cx="7072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 Chrupavčité ryby mají ……………………… ocasní ploutev.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275856" y="381025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 smtClean="0">
                <a:solidFill>
                  <a:srgbClr val="F90FCC"/>
                </a:solidFill>
                <a:latin typeface="Arial" pitchFamily="34" charset="0"/>
                <a:cs typeface="Arial" pitchFamily="34" charset="0"/>
              </a:rPr>
              <a:t>heterocerkní</a:t>
            </a:r>
            <a:endParaRPr lang="cs-CZ" sz="2000" b="1" dirty="0">
              <a:solidFill>
                <a:srgbClr val="F90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37539" y="4725144"/>
            <a:ext cx="7355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 Tření chrupavčitých ryb probíhá vždy ve ……………….. vodě.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5374069" y="4606534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rgbClr val="F90FCC"/>
                </a:solidFill>
                <a:latin typeface="Arial" pitchFamily="34" charset="0"/>
                <a:cs typeface="Arial" pitchFamily="34" charset="0"/>
              </a:rPr>
              <a:t>sladké</a:t>
            </a:r>
            <a:endParaRPr lang="cs-CZ" sz="2000" b="1" dirty="0">
              <a:solidFill>
                <a:srgbClr val="F90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04529" y="5373216"/>
            <a:ext cx="8827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Chrupavčité ryby mají hlavu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vpředu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prodlouženou v   ……………………..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6574195" y="5229200"/>
            <a:ext cx="2077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90FCC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cs-CZ" sz="2000" b="1" dirty="0" smtClean="0">
                <a:solidFill>
                  <a:srgbClr val="F90FCC"/>
                </a:solidFill>
                <a:latin typeface="Arial" pitchFamily="34" charset="0"/>
                <a:cs typeface="Arial" pitchFamily="34" charset="0"/>
              </a:rPr>
              <a:t>ypec (rostrum)</a:t>
            </a:r>
            <a:endParaRPr lang="cs-CZ" sz="2000" b="1" dirty="0">
              <a:solidFill>
                <a:srgbClr val="F90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7267383" y="6488668"/>
            <a:ext cx="1732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Konec ověřování</a:t>
            </a:r>
          </a:p>
        </p:txBody>
      </p:sp>
    </p:spTree>
    <p:extLst>
      <p:ext uri="{BB962C8B-B14F-4D97-AF65-F5344CB8AC3E}">
        <p14:creationId xmlns:p14="http://schemas.microsoft.com/office/powerpoint/2010/main" val="205012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51520" y="1124744"/>
            <a:ext cx="848675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2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2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2"/>
              </a:rPr>
              <a:t>en.wikipedia.org/wiki/File:Nile_bichir.png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3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3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3"/>
              </a:rPr>
              <a:t>en.wikipedia.org/wiki/File:Polypterus_ornatipinnis.png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4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4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4"/>
              </a:rPr>
              <a:t>en.wikipedia.org/wiki/File:Akwa19_reedfish.jpg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5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5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5"/>
              </a:rPr>
              <a:t>en.wikipedia.org/wiki/File:Erpetoichthys_calabaricus.jpg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6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6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6"/>
              </a:rPr>
              <a:t>en.wikipedia.org/wiki/File:Polypterus_weeksii_4.jpg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7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7"/>
              </a:rPr>
              <a:t>://en.wikipedia.org/wiki/File:Ornate_bichir,_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7"/>
              </a:rPr>
              <a:t>Boston_Aquarium.JPG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8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8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8"/>
              </a:rPr>
              <a:t>en.wikipedia.org/wiki/File:Polypterus_endlicheri_endlicheri.jpg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9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9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9"/>
              </a:rPr>
              <a:t>en.wikipedia.org/wiki/File:PSM_V61_D548_Polypterus_congicus_with_external_gills_from_the_congo_river.png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0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0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0"/>
              </a:rPr>
              <a:t>en.wikipedia.org/wiki/File:Sturgeon2.jpg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1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1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1"/>
              </a:rPr>
              <a:t>en.wikipedia.org/wiki/File:Acipenser_dabryanus.jpg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2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2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2"/>
              </a:rPr>
              <a:t>en.wikipedia.org/wiki/File:Acipenser_stellatus.jpg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3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3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3"/>
              </a:rPr>
              <a:t>en.wikipedia.org/wiki/File:Acipenser_gueldenstaedtii_head.jpg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4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4"/>
              </a:rPr>
              <a:t>://en.wikipedia.org/wiki/File:Waxdick_%28Acipenser_gueldenstaedtii_%29_-_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4"/>
              </a:rPr>
              <a:t>crop.jpg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5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5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5"/>
              </a:rPr>
              <a:t>en.wikipedia.org/wiki/File:Acipenser_nudiventris_head.jpg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6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6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6"/>
              </a:rPr>
              <a:t>en.wikipedia.org/wiki/File:Shipzaur.jpg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51520" y="332656"/>
            <a:ext cx="2222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Calibri" pitchFamily="34" charset="0"/>
                <a:cs typeface="Calibri" pitchFamily="34" charset="0"/>
              </a:rPr>
              <a:t>Citace zdrojů:</a:t>
            </a:r>
            <a:endParaRPr lang="cs-CZ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08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07504" y="188640"/>
            <a:ext cx="892899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SYSTÉM</a:t>
            </a:r>
          </a:p>
          <a:p>
            <a:pPr>
              <a:lnSpc>
                <a:spcPct val="150000"/>
              </a:lnSpc>
            </a:pPr>
            <a:r>
              <a:rPr lang="cs-CZ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Třída: Ryby (</a:t>
            </a:r>
            <a:r>
              <a:rPr lang="cs-CZ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Pisces</a:t>
            </a:r>
            <a:r>
              <a:rPr lang="cs-CZ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cs-CZ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Podtřída</a:t>
            </a:r>
            <a:r>
              <a:rPr lang="cs-CZ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Dvojdyšní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Dipnoi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	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		- 6 druhů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       Lalokoploutví (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Crossopterygii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	-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1 druh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Paprskoploutví</a:t>
            </a:r>
            <a:r>
              <a:rPr lang="cs-CZ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24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Actinopterygii</a:t>
            </a:r>
            <a:r>
              <a:rPr lang="cs-CZ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24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000 druhů</a:t>
            </a:r>
          </a:p>
          <a:p>
            <a:pPr>
              <a:lnSpc>
                <a:spcPct val="150000"/>
              </a:lnSpc>
            </a:pP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cs-CZ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Nadřád: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b="1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Násadcoploutví</a:t>
            </a:r>
            <a:r>
              <a:rPr lang="cs-CZ" sz="2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2400" b="1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Brachiopterygii</a:t>
            </a:r>
            <a:r>
              <a:rPr lang="cs-CZ" sz="2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Chrupavčití (</a:t>
            </a:r>
            <a:r>
              <a:rPr lang="cs-CZ" sz="2400" b="1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Chondrostei</a:t>
            </a:r>
            <a:r>
              <a:rPr lang="cs-CZ" sz="2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4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400" b="1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Mnohokostnatí</a:t>
            </a:r>
            <a:r>
              <a:rPr lang="cs-CZ" sz="2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2400" b="1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Holostei</a:t>
            </a:r>
            <a:r>
              <a:rPr lang="cs-CZ" sz="2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Kostnatí (</a:t>
            </a:r>
            <a:r>
              <a:rPr lang="cs-CZ" sz="2400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Teleostei</a:t>
            </a:r>
            <a:r>
              <a:rPr lang="cs-CZ" sz="24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	</a:t>
            </a:r>
            <a:endParaRPr lang="cs-CZ" sz="240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377295" y="1196752"/>
            <a:ext cx="848675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2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2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2"/>
              </a:rPr>
              <a:t>en.wikipedia.org/wiki/File:Acipenser_sturio_head.jpg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3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3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3"/>
              </a:rPr>
              <a:t>en.wikipedia.org/wiki/File:Acipenser_sturio.jpg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4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4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4"/>
              </a:rPr>
              <a:t>en.wikipedia.org/wiki/File:Acipenser_sturio3.jpg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5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5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5"/>
              </a:rPr>
              <a:t>en.wikipedia.org/wiki/File:Acipenser_oxyrhynchus_desotoi_on_side.jpg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6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6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6"/>
              </a:rPr>
              <a:t>en.wikipedia.org/wiki/File:07-07-31_Boat%26Sturgeon.jpg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7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7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7"/>
              </a:rPr>
              <a:t>cs.wikipedia.org/wiki/Soubor:Sturgeon.jpg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8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8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8"/>
              </a:rPr>
              <a:t>cs.wikipedia.org/wiki/Soubor:Acipenser_ruthenus_Prague_Vltava_1.jpg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9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9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9"/>
              </a:rPr>
              <a:t>cs.wikipedia.org/wiki/Soubor:Beluga_sturgeon.png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0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0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0"/>
              </a:rPr>
              <a:t>en.wikipedia.org/wiki/File:Huso_huso1.jpg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1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1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1"/>
              </a:rPr>
              <a:t>en.wikipedia.org/wiki/File:Kaluga.jpg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2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2"/>
              </a:rPr>
              <a:t>://en.wikipedia.org/wiki/File:Caviar_tins_%28Russian_and_Iranian%29_%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2"/>
              </a:rPr>
              <a:t>28cropped%29.jpg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3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3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3"/>
              </a:rPr>
              <a:t>en.wikipedia.org/wiki/File:Caviar_and_spoon.jpg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4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4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4"/>
              </a:rPr>
              <a:t>cs.wikipedia.org/wiki/Soubor:Amia_calva1.jpg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5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5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5"/>
              </a:rPr>
              <a:t>en.wikipedia.org/wiki/File:Amia_calva_4.jpg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>
                <a:latin typeface="Calibri" pitchFamily="34" charset="0"/>
                <a:cs typeface="Calibri" pitchFamily="34" charset="0"/>
                <a:hlinkClick r:id="rId16"/>
              </a:rPr>
              <a:t>http://en.wikipedia.org/wiki/File:Cyclurus_kehreri_001.jpg</a:t>
            </a:r>
            <a:endParaRPr lang="cs-CZ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endParaRPr lang="cs-CZ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23528" y="404664"/>
            <a:ext cx="2222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Calibri" pitchFamily="34" charset="0"/>
                <a:cs typeface="Calibri" pitchFamily="34" charset="0"/>
              </a:rPr>
              <a:t>Citace zdrojů:</a:t>
            </a:r>
            <a:endParaRPr lang="cs-CZ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12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304908" y="1124744"/>
            <a:ext cx="86409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31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2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2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2"/>
              </a:rPr>
              <a:t>en.wikipedia.org/wiki/File:Calamopleurus_e_Rhacolepis.jpg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31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3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3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3"/>
              </a:rPr>
              <a:t>en.wikipedia.org/wiki/File:Calamopleurus_cylindricus.JPG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31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4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4"/>
              </a:rPr>
              <a:t>://en.wikipedia.org/wiki/File:Atractosteus_spatula_%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4"/>
              </a:rPr>
              <a:t>28Alligatorhecht%29%29.JPG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31"/>
            </a:pPr>
            <a:r>
              <a:rPr lang="cs-CZ" dirty="0">
                <a:latin typeface="Calibri" pitchFamily="34" charset="0"/>
                <a:cs typeface="Calibri" pitchFamily="34" charset="0"/>
                <a:hlinkClick r:id="rId5"/>
              </a:rPr>
              <a:t>http://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5"/>
              </a:rPr>
              <a:t>en.wikipedia.org/wiki/File:Lepisosteus_oculatus.jpg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31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6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6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6"/>
              </a:rPr>
              <a:t>en.wikipedia.org/wiki/File:Atractosteus_strausi.jpg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05727" y="404664"/>
            <a:ext cx="2222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Calibri" pitchFamily="34" charset="0"/>
                <a:cs typeface="Calibri" pitchFamily="34" charset="0"/>
              </a:rPr>
              <a:t>Citace zdrojů:</a:t>
            </a:r>
            <a:endParaRPr lang="cs-CZ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79512" y="836712"/>
            <a:ext cx="8568952" cy="5040560"/>
          </a:xfrm>
        </p:spPr>
        <p:txBody>
          <a:bodyPr>
            <a:normAutofit fontScale="92500"/>
          </a:bodyPr>
          <a:lstStyle/>
          <a:p>
            <a:pPr marL="109728" indent="0">
              <a:buNone/>
            </a:pPr>
            <a:r>
              <a:rPr lang="cs-CZ" sz="3200" u="sng" dirty="0" smtClean="0">
                <a:latin typeface="Arial" pitchFamily="34" charset="0"/>
                <a:cs typeface="Arial" pitchFamily="34" charset="0"/>
              </a:rPr>
              <a:t>Charakteristika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Ke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konci devonu a počátkem karbonu vedoucí skupina obratlovců 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Velká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a velice úspěšná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skupina,  tvoří více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než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polovinu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žijících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obratlovců.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Ploutve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vyztužené 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kostěnými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paprsky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Lebka – velký počet kostí.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Vyvinut plynový měchýř.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Ve všech vodách.</a:t>
            </a:r>
          </a:p>
          <a:p>
            <a:pPr marL="109728" indent="0">
              <a:lnSpc>
                <a:spcPct val="150000"/>
              </a:lnSpc>
              <a:buNone/>
            </a:pPr>
            <a:endParaRPr lang="cs-CZ" sz="2400" dirty="0" smtClean="0">
              <a:latin typeface="Calibri" pitchFamily="34" charset="0"/>
              <a:cs typeface="Calibri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endParaRPr lang="cs-CZ" sz="24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endParaRPr lang="cs-CZ" sz="24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endParaRPr lang="cs-CZ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12830" y="188640"/>
            <a:ext cx="8784976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Podtřída: Paprskoploutví   (</a:t>
            </a:r>
            <a:r>
              <a:rPr lang="cs-CZ" sz="3200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Actinopterygii</a:t>
            </a:r>
            <a:r>
              <a:rPr lang="cs-CZ" sz="3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32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372" y="3861048"/>
            <a:ext cx="5368628" cy="198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51520" y="476672"/>
            <a:ext cx="866941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Třída: </a:t>
            </a:r>
            <a:r>
              <a:rPr lang="cs-CZ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Ryby (</a:t>
            </a:r>
            <a:r>
              <a:rPr lang="cs-CZ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Pisces</a:t>
            </a:r>
            <a:r>
              <a:rPr lang="cs-CZ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Podtřída: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Dvojdyšní 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Dipnoi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	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- 6 druhů</a:t>
            </a:r>
            <a:endParaRPr lang="cs-CZ" sz="24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Lalokoploutví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Crossopterygii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 druh</a:t>
            </a:r>
            <a:endParaRPr lang="cs-CZ" sz="24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Paprskoploutví </a:t>
            </a:r>
            <a:r>
              <a:rPr lang="cs-CZ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Actinopterygii</a:t>
            </a:r>
            <a:r>
              <a:rPr lang="cs-CZ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24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000 druhů</a:t>
            </a:r>
          </a:p>
          <a:p>
            <a:pPr>
              <a:lnSpc>
                <a:spcPct val="150000"/>
              </a:lnSpc>
            </a:pP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400" b="1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Násadcoploutví</a:t>
            </a:r>
            <a:r>
              <a:rPr lang="cs-CZ" sz="2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2400" b="1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Brachiopterygii</a:t>
            </a:r>
            <a:r>
              <a:rPr lang="cs-CZ" sz="2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Chrupavčití (</a:t>
            </a:r>
            <a:r>
              <a:rPr lang="cs-CZ" sz="2400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Chondrostei</a:t>
            </a:r>
            <a:r>
              <a:rPr lang="cs-CZ" sz="24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Mnohokostnatí</a:t>
            </a:r>
            <a:r>
              <a:rPr lang="cs-CZ" sz="24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2400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Holostei</a:t>
            </a:r>
            <a:r>
              <a:rPr lang="cs-CZ" sz="24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Kostnatí (</a:t>
            </a:r>
            <a:r>
              <a:rPr lang="cs-CZ" sz="24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Teleostei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	</a:t>
            </a:r>
            <a:endParaRPr lang="cs-CZ" sz="24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09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416" y="4382179"/>
            <a:ext cx="5782942" cy="2475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07540" y="908720"/>
            <a:ext cx="8568952" cy="521593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Font typeface="Wingdings 3"/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Starobylá skupina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sladkovodních afrických ryb</a:t>
            </a:r>
          </a:p>
          <a:p>
            <a:pPr marL="109728" indent="0">
              <a:buFont typeface="Wingdings 3"/>
              <a:buNone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					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(od počátku třetihor).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rotáhlé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až úhořovité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tělo (40 – 120 cm).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buNone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árové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ploutve se svalnatým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násadcem.</a:t>
            </a:r>
          </a:p>
          <a:p>
            <a:pPr marL="109728" indent="0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Hřbetní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ploutev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složená z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5 – 18 ploutviček, každá s jedním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ostnem.</a:t>
            </a:r>
          </a:p>
          <a:p>
            <a:pPr marL="109728" indent="0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Dýchání napomáhají 2 plicní vaky, larvy – vnější žábry.</a:t>
            </a:r>
          </a:p>
          <a:p>
            <a:pPr marL="109728" indent="0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Spirální řasa ve střevě.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Kostra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je osifikovaná, přetrvává chorda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dorsalis.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Šupiny 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ganoidní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Rod</a:t>
            </a:r>
            <a:r>
              <a:rPr lang="cs-CZ" sz="28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cs-CZ" sz="2800" b="1" dirty="0" err="1" smtClean="0">
                <a:latin typeface="Arial" pitchFamily="34" charset="0"/>
                <a:cs typeface="Arial" pitchFamily="34" charset="0"/>
              </a:rPr>
              <a:t>Bichir</a:t>
            </a:r>
            <a:endParaRPr lang="cs-CZ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cs-CZ" sz="24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cs-CZ" sz="24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cs-CZ" sz="24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lnSpc>
                <a:spcPct val="80000"/>
              </a:lnSpc>
              <a:buFont typeface="Wingdings 3"/>
              <a:buNone/>
            </a:pPr>
            <a:endParaRPr lang="cs-CZ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143904" y="6103603"/>
            <a:ext cx="5072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Bichir</a:t>
            </a:r>
            <a:r>
              <a:rPr lang="cs-CZ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nilský </a:t>
            </a:r>
            <a:r>
              <a:rPr lang="cs-CZ" dirty="0">
                <a:latin typeface="Calibri" pitchFamily="34" charset="0"/>
                <a:cs typeface="Calibri" pitchFamily="34" charset="0"/>
              </a:rPr>
              <a:t>(</a:t>
            </a:r>
            <a:r>
              <a:rPr lang="cs-CZ" dirty="0" err="1">
                <a:latin typeface="Calibri" pitchFamily="34" charset="0"/>
                <a:cs typeface="Calibri" pitchFamily="34" charset="0"/>
              </a:rPr>
              <a:t>Polypterus</a:t>
            </a:r>
            <a:r>
              <a:rPr 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bichir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)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67544" y="188640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</a:t>
            </a:r>
            <a:r>
              <a:rPr lang="cs-CZ" sz="3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32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Násadcoploutví</a:t>
            </a:r>
            <a:r>
              <a:rPr lang="cs-CZ" sz="32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32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Brachiopterygii</a:t>
            </a:r>
            <a:r>
              <a:rPr lang="cs-CZ" sz="32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5004048" y="2924944"/>
            <a:ext cx="792088" cy="2160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3347864" y="2492896"/>
            <a:ext cx="1332148" cy="32403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38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07504" y="188640"/>
            <a:ext cx="8353799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</a:t>
            </a:r>
            <a:r>
              <a:rPr lang="cs-CZ" sz="3200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Násadcoploutví</a:t>
            </a:r>
            <a:r>
              <a:rPr lang="cs-CZ" sz="32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200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3200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Brachiopterygii</a:t>
            </a:r>
            <a:r>
              <a:rPr lang="cs-CZ" sz="3200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1520" y="1268760"/>
            <a:ext cx="8568952" cy="4392488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lnSpc>
                <a:spcPct val="80000"/>
              </a:lnSpc>
              <a:buFont typeface="Wingdings 3"/>
              <a:buNone/>
            </a:pPr>
            <a:endParaRPr lang="cs-CZ" sz="1600" dirty="0" smtClean="0">
              <a:latin typeface="Calibri" pitchFamily="34" charset="0"/>
              <a:cs typeface="Calibri" pitchFamily="34" charset="0"/>
            </a:endParaRPr>
          </a:p>
          <a:p>
            <a:pPr marL="109728" indent="0">
              <a:lnSpc>
                <a:spcPct val="80000"/>
              </a:lnSpc>
              <a:buFont typeface="Wingdings 3"/>
              <a:buNone/>
            </a:pPr>
            <a:endParaRPr lang="cs-CZ" sz="1600" dirty="0" smtClean="0">
              <a:latin typeface="Calibri" pitchFamily="34" charset="0"/>
              <a:cs typeface="Calibri" pitchFamily="34" charset="0"/>
            </a:endParaRPr>
          </a:p>
          <a:p>
            <a:pPr marL="109728" indent="0">
              <a:lnSpc>
                <a:spcPct val="80000"/>
              </a:lnSpc>
              <a:buFont typeface="Wingdings 3"/>
              <a:buNone/>
            </a:pPr>
            <a:endParaRPr lang="cs-CZ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6984776" cy="521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668344" y="5877272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>
                <a:solidFill>
                  <a:srgbClr val="006600"/>
                </a:solidFill>
              </a:rPr>
              <a:t>Bichir</a:t>
            </a:r>
            <a:endParaRPr lang="cs-CZ" sz="24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6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79512" y="188640"/>
            <a:ext cx="8352928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</a:t>
            </a:r>
            <a:r>
              <a:rPr lang="cs-CZ" sz="3200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Násadcoploutví</a:t>
            </a:r>
            <a:r>
              <a:rPr lang="cs-CZ" sz="32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200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3200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Brachiopterygii</a:t>
            </a:r>
            <a:r>
              <a:rPr lang="cs-CZ" sz="3200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520" y="794934"/>
            <a:ext cx="4102895" cy="2673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211960" y="2312005"/>
            <a:ext cx="3426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Erpetoichthys</a:t>
            </a:r>
            <a:r>
              <a:rPr lang="cs-CZ" sz="24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sz="24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calabaricus</a:t>
            </a:r>
            <a:endParaRPr lang="cs-CZ" sz="24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247" y="3089176"/>
            <a:ext cx="4946388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67544" y="1268760"/>
            <a:ext cx="3126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Různé druhy </a:t>
            </a:r>
            <a:r>
              <a:rPr lang="cs-CZ" sz="2400" b="1" dirty="0" err="1" smtClean="0"/>
              <a:t>bichirů</a:t>
            </a:r>
            <a:r>
              <a:rPr lang="cs-CZ" sz="2400" dirty="0" smtClean="0"/>
              <a:t>:</a:t>
            </a:r>
            <a:endParaRPr lang="cs-CZ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1" y="2662283"/>
            <a:ext cx="4118630" cy="2738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849906" y="4102487"/>
            <a:ext cx="28753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Polypterus</a:t>
            </a:r>
            <a:r>
              <a:rPr lang="cs-CZ" sz="24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sz="24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senegalus</a:t>
            </a:r>
            <a:endParaRPr lang="cs-CZ" sz="24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179512" y="5481318"/>
            <a:ext cx="2529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latin typeface="Calibri" pitchFamily="34" charset="0"/>
                <a:cs typeface="Calibri" pitchFamily="34" charset="0"/>
              </a:rPr>
              <a:t>Polypterus</a:t>
            </a:r>
            <a:r>
              <a:rPr lang="cs-CZ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400" b="1" dirty="0" err="1">
                <a:latin typeface="Calibri" pitchFamily="34" charset="0"/>
                <a:cs typeface="Calibri" pitchFamily="34" charset="0"/>
              </a:rPr>
              <a:t>delhezi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65028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3568" y="57418"/>
            <a:ext cx="7848872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</a:t>
            </a:r>
            <a:r>
              <a:rPr lang="cs-CZ" sz="3200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Násadcoploutví</a:t>
            </a:r>
            <a:r>
              <a:rPr lang="cs-CZ" sz="32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200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3200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Brachiopterygii</a:t>
            </a:r>
            <a:r>
              <a:rPr lang="cs-CZ" sz="3200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2" y="663569"/>
            <a:ext cx="7357000" cy="2337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444207" y="4691765"/>
            <a:ext cx="2699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latin typeface="Calibri" pitchFamily="34" charset="0"/>
                <a:cs typeface="Calibri" pitchFamily="34" charset="0"/>
              </a:rPr>
              <a:t>Polypterus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endlicheri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err="1">
                <a:latin typeface="Calibri" pitchFamily="34" charset="0"/>
                <a:cs typeface="Calibri" pitchFamily="34" charset="0"/>
              </a:rPr>
              <a:t>congicus</a:t>
            </a:r>
            <a:endParaRPr lang="cs-CZ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6" y="5006707"/>
            <a:ext cx="7848872" cy="179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3" y="2621687"/>
            <a:ext cx="6268289" cy="2439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88760" y="836712"/>
            <a:ext cx="3205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Polypterus</a:t>
            </a:r>
            <a:r>
              <a:rPr lang="cs-CZ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endlicheri</a:t>
            </a:r>
            <a:r>
              <a:rPr lang="cs-CZ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endlicheri</a:t>
            </a:r>
            <a:endParaRPr lang="cs-CZ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300192" y="3501008"/>
            <a:ext cx="217764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latin typeface="Calibri" pitchFamily="34" charset="0"/>
                <a:cs typeface="Calibri" pitchFamily="34" charset="0"/>
              </a:rPr>
              <a:t>Polypterus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err="1">
                <a:latin typeface="Calibri" pitchFamily="34" charset="0"/>
                <a:cs typeface="Calibri" pitchFamily="34" charset="0"/>
              </a:rPr>
              <a:t>weeksii</a:t>
            </a: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335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1281</TotalTime>
  <Words>841</Words>
  <Application>Microsoft Office PowerPoint</Application>
  <PresentationFormat>Předvádění na obrazovce (4:3)</PresentationFormat>
  <Paragraphs>230</Paragraphs>
  <Slides>31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7" baseType="lpstr">
      <vt:lpstr>Arial</vt:lpstr>
      <vt:lpstr>Calibri</vt:lpstr>
      <vt:lpstr>Georgia</vt:lpstr>
      <vt:lpstr>Trebuchet MS</vt:lpstr>
      <vt:lpstr>Wingdings 3</vt:lpstr>
      <vt:lpstr>Aerodynamika</vt:lpstr>
      <vt:lpstr> Autor: Mgr. Pavla Srpová Podkrušnohorské gymnázium Most, příspěvková organizace </vt:lpstr>
      <vt:lpstr>TŘÍDA: RYBY   systém II Podtřída: paprskoploutví  Nadřády: násadcoploutví    chrupavčití      mnohokostnatí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RYBY - taxonomie</dc:title>
  <dc:creator>holky</dc:creator>
  <cp:lastModifiedBy>Admin</cp:lastModifiedBy>
  <cp:revision>105</cp:revision>
  <dcterms:created xsi:type="dcterms:W3CDTF">2012-03-09T07:27:04Z</dcterms:created>
  <dcterms:modified xsi:type="dcterms:W3CDTF">2020-03-16T08:22:00Z</dcterms:modified>
</cp:coreProperties>
</file>