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8" r:id="rId1"/>
  </p:sldMasterIdLst>
  <p:notesMasterIdLst>
    <p:notesMasterId r:id="rId53"/>
  </p:notesMasterIdLst>
  <p:sldIdLst>
    <p:sldId id="450" r:id="rId2"/>
    <p:sldId id="256" r:id="rId3"/>
    <p:sldId id="257" r:id="rId4"/>
    <p:sldId id="344" r:id="rId5"/>
    <p:sldId id="345" r:id="rId6"/>
    <p:sldId id="386" r:id="rId7"/>
    <p:sldId id="387" r:id="rId8"/>
    <p:sldId id="389" r:id="rId9"/>
    <p:sldId id="390" r:id="rId10"/>
    <p:sldId id="392" r:id="rId11"/>
    <p:sldId id="395" r:id="rId12"/>
    <p:sldId id="396" r:id="rId13"/>
    <p:sldId id="398" r:id="rId14"/>
    <p:sldId id="397" r:id="rId15"/>
    <p:sldId id="400" r:id="rId16"/>
    <p:sldId id="401" r:id="rId17"/>
    <p:sldId id="403" r:id="rId18"/>
    <p:sldId id="404" r:id="rId19"/>
    <p:sldId id="406" r:id="rId20"/>
    <p:sldId id="407" r:id="rId21"/>
    <p:sldId id="411" r:id="rId22"/>
    <p:sldId id="412" r:id="rId23"/>
    <p:sldId id="414" r:id="rId24"/>
    <p:sldId id="415" r:id="rId25"/>
    <p:sldId id="417" r:id="rId26"/>
    <p:sldId id="420" r:id="rId27"/>
    <p:sldId id="421" r:id="rId28"/>
    <p:sldId id="346" r:id="rId29"/>
    <p:sldId id="422" r:id="rId30"/>
    <p:sldId id="425" r:id="rId31"/>
    <p:sldId id="430" r:id="rId32"/>
    <p:sldId id="429" r:id="rId33"/>
    <p:sldId id="431" r:id="rId34"/>
    <p:sldId id="434" r:id="rId35"/>
    <p:sldId id="435" r:id="rId36"/>
    <p:sldId id="436" r:id="rId37"/>
    <p:sldId id="438" r:id="rId38"/>
    <p:sldId id="442" r:id="rId39"/>
    <p:sldId id="443" r:id="rId40"/>
    <p:sldId id="440" r:id="rId41"/>
    <p:sldId id="446" r:id="rId42"/>
    <p:sldId id="444" r:id="rId43"/>
    <p:sldId id="445" r:id="rId44"/>
    <p:sldId id="447" r:id="rId45"/>
    <p:sldId id="449" r:id="rId46"/>
    <p:sldId id="341" r:id="rId47"/>
    <p:sldId id="399" r:id="rId48"/>
    <p:sldId id="410" r:id="rId49"/>
    <p:sldId id="423" r:id="rId50"/>
    <p:sldId id="432" r:id="rId51"/>
    <p:sldId id="439" r:id="rId52"/>
  </p:sldIdLst>
  <p:sldSz cx="9144000" cy="6858000" type="screen4x3"/>
  <p:notesSz cx="6858000" cy="9144000"/>
  <p:defaultTextStyle>
    <a:defPPr>
      <a:defRPr lang="cs-CZ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559" autoAdjust="0"/>
    <p:restoredTop sz="94703" autoAdjust="0"/>
  </p:normalViewPr>
  <p:slideViewPr>
    <p:cSldViewPr>
      <p:cViewPr varScale="1">
        <p:scale>
          <a:sx n="108" d="100"/>
          <a:sy n="108" d="100"/>
        </p:scale>
        <p:origin x="204" y="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D3CF4D-3624-4DC2-A964-7EB8F3B0EB54}" type="datetimeFigureOut">
              <a:rPr lang="cs-CZ" smtClean="0"/>
              <a:t>16. 3. 2020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0BC941-89CB-42C3-909E-2586AF12585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650212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0BC941-89CB-42C3-909E-2586AF125851}" type="slidenum">
              <a:rPr lang="cs-CZ" smtClean="0"/>
              <a:t>21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048542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0BC941-89CB-42C3-909E-2586AF125851}" type="slidenum">
              <a:rPr lang="cs-CZ" smtClean="0"/>
              <a:t>43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88173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EE57C-0002-44DB-A5F0-E1FE724ABEE2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696FAD-69E1-4C84-9ECD-C8FA0D11C78F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067E7-80BF-42F2-BCF8-AEB5ABA6171A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Nadpis, text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370013" y="301625"/>
            <a:ext cx="7313612" cy="1143000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1370013" y="1827213"/>
            <a:ext cx="3579812" cy="411480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5102225" y="1827213"/>
            <a:ext cx="3581400" cy="411480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7505A456-AE48-4105-92A9-754BFCF3D26A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645451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93F0A-B249-441C-848A-FEFD634C2CEA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AE3092-C007-4E25-B37A-4734FA43981B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18DA8-836E-4CA5-BE02-D54A1FCFE979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cs-CZ" smtClean="0"/>
              <a:t>Kliknutím lze upravit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09476A-4348-4AB7-BE16-F37C234C3274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29232F-DE03-451D-B8BF-083EF3A1518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E3C7BD-9417-4732-84DC-191203DA1219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E01D4-56F1-42BB-9B4B-0325CCF414BC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B2B60-1E61-49DD-914F-E4B6399807E8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57289761-45CA-4FB1-9B8C-3084A17658FF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  <p:sldLayoutId id="2147483700" r:id="rId12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jpg"/><Relationship Id="rId4" Type="http://schemas.openxmlformats.org/officeDocument/2006/relationships/image" Target="../media/image5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5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0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4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hyperlink" Target="http://cs.wikipedia.org/wiki/Soubor:Atlantic-cod-2.jpg" TargetMode="External"/><Relationship Id="rId13" Type="http://schemas.openxmlformats.org/officeDocument/2006/relationships/hyperlink" Target="http://cs.wikipedia.org/wiki/Soubor:Anguilla_anguilla.jpg" TargetMode="External"/><Relationship Id="rId3" Type="http://schemas.openxmlformats.org/officeDocument/2006/relationships/hyperlink" Target="http://en.wikipedia.org/wiki/File:Lophius_americanus.jpg" TargetMode="External"/><Relationship Id="rId7" Type="http://schemas.openxmlformats.org/officeDocument/2006/relationships/hyperlink" Target="http://cs.wikipedia.org/wiki/Soubor:Gadus_morhua-Atlantic_cod.png" TargetMode="External"/><Relationship Id="rId12" Type="http://schemas.openxmlformats.org/officeDocument/2006/relationships/hyperlink" Target="http://cs.wikipedia.org/wiki/Soubor:Tr%C3%BCsche_Walchensee.jpg" TargetMode="External"/><Relationship Id="rId2" Type="http://schemas.openxmlformats.org/officeDocument/2006/relationships/hyperlink" Target="http://cs.wikipedia.org/wiki/Soubor:Sladenia_shaefersi_600.jpg" TargetMode="External"/><Relationship Id="rId16" Type="http://schemas.openxmlformats.org/officeDocument/2006/relationships/hyperlink" Target="http://cs.wikipedia.org/wiki/Soubor:Eel-life-circle-cs.png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cs.wikipedia.org/wiki/Soubor:Gadus_morhua-Cod-2-Atlanterhavsparken-Norway.JPG" TargetMode="External"/><Relationship Id="rId11" Type="http://schemas.openxmlformats.org/officeDocument/2006/relationships/hyperlink" Target="http://en.wikipedia.org/wiki/File:Atlantic-cod-1.jpg" TargetMode="External"/><Relationship Id="rId5" Type="http://schemas.openxmlformats.org/officeDocument/2006/relationships/hyperlink" Target="http://en.wikipedia.org/wiki/File:AmericanAngler.jpg" TargetMode="External"/><Relationship Id="rId15" Type="http://schemas.openxmlformats.org/officeDocument/2006/relationships/hyperlink" Target="http://cs.wikipedia.org/wiki/Soubor:Eel_inEurope.png" TargetMode="External"/><Relationship Id="rId10" Type="http://schemas.openxmlformats.org/officeDocument/2006/relationships/hyperlink" Target="http://en.wikipedia.org/wiki/File:Atlantic_cod.jpg" TargetMode="External"/><Relationship Id="rId4" Type="http://schemas.openxmlformats.org/officeDocument/2006/relationships/hyperlink" Target="http://en.wikipedia.org/wiki/File:Lophius_piscatorius.jpg" TargetMode="External"/><Relationship Id="rId9" Type="http://schemas.openxmlformats.org/officeDocument/2006/relationships/hyperlink" Target="http://cs.wikipedia.org/wiki/Soubor:Cod_at_MacDuff_Aquarium_by_Bruce_McAdam.jpg" TargetMode="External"/><Relationship Id="rId14" Type="http://schemas.openxmlformats.org/officeDocument/2006/relationships/hyperlink" Target="http://commons.wikimedia.org/wiki/File:Anguilla_anguilla_(Pieni).jpg" TargetMode="Externa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hyperlink" Target="http://en.wikipedia.org/wiki/File:Lysmata_amboinensis_cleans_mouth_of_a_Moray_eel.jpg" TargetMode="External"/><Relationship Id="rId13" Type="http://schemas.openxmlformats.org/officeDocument/2006/relationships/hyperlink" Target="http://en.wikipedia.org/wiki/File:Syngnathus_acus_Schlegel.jpg" TargetMode="External"/><Relationship Id="rId3" Type="http://schemas.openxmlformats.org/officeDocument/2006/relationships/hyperlink" Target="http://cs.wikipedia.org/wiki/Soubor:EL32p.jpg" TargetMode="External"/><Relationship Id="rId7" Type="http://schemas.openxmlformats.org/officeDocument/2006/relationships/hyperlink" Target="http://en.wikipedia.org/wiki/File:Gymnothorax_fimbriatus.JPG" TargetMode="External"/><Relationship Id="rId12" Type="http://schemas.openxmlformats.org/officeDocument/2006/relationships/hyperlink" Target="http://en.wikipedia.org/wiki/File:Oc%C3%A9anopolis_-_les_aquariums_003.JPG" TargetMode="External"/><Relationship Id="rId2" Type="http://schemas.openxmlformats.org/officeDocument/2006/relationships/hyperlink" Target="http://en.wikipedia.org/wiki/File:Eel-life-circle1.svg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en.wikipedia.org/wiki/File:Pharyngeal_jaws_of_moray_eels.svg" TargetMode="External"/><Relationship Id="rId11" Type="http://schemas.openxmlformats.org/officeDocument/2006/relationships/hyperlink" Target="http://en.wikipedia.org/wiki/File:Gasterosteus_aculeatus_t%C3%BCsk%C3%A9s_pik%C3%B3.jpg" TargetMode="External"/><Relationship Id="rId5" Type="http://schemas.openxmlformats.org/officeDocument/2006/relationships/hyperlink" Target="http://cs.wikipedia.org/wiki/Soubor:Muraena_helena.2_-_Aquarium_Finisterrae.JPG" TargetMode="External"/><Relationship Id="rId10" Type="http://schemas.openxmlformats.org/officeDocument/2006/relationships/hyperlink" Target="http://species.wikimedia.org/wiki/File:Gasterosteus_microcephalus_by_OpenCage.jpg" TargetMode="External"/><Relationship Id="rId4" Type="http://schemas.openxmlformats.org/officeDocument/2006/relationships/hyperlink" Target="http://cs.wikipedia.org/wiki/Soubor:Il_pasto.jpg" TargetMode="External"/><Relationship Id="rId9" Type="http://schemas.openxmlformats.org/officeDocument/2006/relationships/hyperlink" Target="http://en.wikipedia.org/wiki/File:GasterosteusAculeatusMaleHead.JPG" TargetMode="External"/><Relationship Id="rId14" Type="http://schemas.openxmlformats.org/officeDocument/2006/relationships/hyperlink" Target="http://en.wikipedia.org/wiki/File:Trumpetfish.jpg" TargetMode="Externa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hyperlink" Target="http://en.wikipedia.org/wiki/File:Hippocampus_hystrix_(Spiny_seahorse).jpg" TargetMode="External"/><Relationship Id="rId13" Type="http://schemas.openxmlformats.org/officeDocument/2006/relationships/hyperlink" Target="http://cs.wikipedia.org/wiki/Soubor:Lionfish_in_coral_reef_2004-11-17.jpeg" TargetMode="External"/><Relationship Id="rId3" Type="http://schemas.openxmlformats.org/officeDocument/2006/relationships/hyperlink" Target="http://en.wikipedia.org/wiki/File:Eurypegasus_draconis.JPG" TargetMode="External"/><Relationship Id="rId7" Type="http://schemas.openxmlformats.org/officeDocument/2006/relationships/hyperlink" Target="http://en.wikipedia.org/wiki/File:Hippocampus.jpg" TargetMode="External"/><Relationship Id="rId12" Type="http://schemas.openxmlformats.org/officeDocument/2006/relationships/hyperlink" Target="http://cs.wikipedia.org/wiki/Soubor:Pterois_volitans_Manado.JPG" TargetMode="External"/><Relationship Id="rId17" Type="http://schemas.openxmlformats.org/officeDocument/2006/relationships/hyperlink" Target="http://cs.wikipedia.org/wiki/Soubor:Grosserdrachenkopf-02.jpg" TargetMode="External"/><Relationship Id="rId2" Type="http://schemas.openxmlformats.org/officeDocument/2006/relationships/hyperlink" Target="http://en.wikipedia.org/wiki/File:Fistularia_commersonii1.jpg" TargetMode="External"/><Relationship Id="rId16" Type="http://schemas.openxmlformats.org/officeDocument/2006/relationships/hyperlink" Target="http://cs.wikipedia.org/wiki/Soubor:Scorpaena_porcus.jpg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en.wikipedia.org/wiki/File:LongSnoutedSeahorse1600ppx.jpg" TargetMode="External"/><Relationship Id="rId11" Type="http://schemas.openxmlformats.org/officeDocument/2006/relationships/hyperlink" Target="http://cs.wikipedia.org/wiki/Soubor:Red_Lionfish_Pterois_volitans_Face_1527px.jpg" TargetMode="External"/><Relationship Id="rId5" Type="http://schemas.openxmlformats.org/officeDocument/2006/relationships/hyperlink" Target="http://cs.wikipedia.org/wiki/Soubor:Hippocampus_guttulatus.jpg" TargetMode="External"/><Relationship Id="rId15" Type="http://schemas.openxmlformats.org/officeDocument/2006/relationships/hyperlink" Target="http://cs.wikipedia.org/wiki/Soubor:Clearfin_Lionfish.jpg" TargetMode="External"/><Relationship Id="rId10" Type="http://schemas.openxmlformats.org/officeDocument/2006/relationships/hyperlink" Target="http://en.wikipedia.org/wiki/File:Seahorse-aquarium.jpg" TargetMode="External"/><Relationship Id="rId4" Type="http://schemas.openxmlformats.org/officeDocument/2006/relationships/hyperlink" Target="http://en.wikipedia.org/wiki/File:Pegasus_volitans.jpg" TargetMode="External"/><Relationship Id="rId9" Type="http://schemas.openxmlformats.org/officeDocument/2006/relationships/hyperlink" Target="http://en.wikipedia.org/wiki/File:Tehotny_morsky_konik.jpg" TargetMode="External"/><Relationship Id="rId14" Type="http://schemas.openxmlformats.org/officeDocument/2006/relationships/hyperlink" Target="http://cs.wikipedia.org/wiki/Soubor:Pterois_volitans_red.jpg" TargetMode="Externa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hyperlink" Target="http://en.wikipedia.org/wiki/File:Zingel_zingel_Magyar_buc%C3%B3.jpg" TargetMode="External"/><Relationship Id="rId13" Type="http://schemas.openxmlformats.org/officeDocument/2006/relationships/hyperlink" Target="http://en.wikipedia.org/wiki/File:Pelvicachromis_taeniatus.jpg" TargetMode="External"/><Relationship Id="rId3" Type="http://schemas.openxmlformats.org/officeDocument/2006/relationships/hyperlink" Target="http://en.wikipedia.org/wiki/File:Caught_largemouth_bass.jpg" TargetMode="External"/><Relationship Id="rId7" Type="http://schemas.openxmlformats.org/officeDocument/2006/relationships/hyperlink" Target="http://en.wikipedia.org/wiki/File:Gymnocephalus_cernuus_P%C3%A4rnu_River_Estonia_2010-01-06.jpg" TargetMode="External"/><Relationship Id="rId12" Type="http://schemas.openxmlformats.org/officeDocument/2006/relationships/hyperlink" Target="http://en.wikipedia.org/wiki/File:Paratilapia_polleni.jpg" TargetMode="External"/><Relationship Id="rId2" Type="http://schemas.openxmlformats.org/officeDocument/2006/relationships/hyperlink" Target="http://cs.wikipedia.org/wiki/Soubor:Smallmouth_bass.png" TargetMode="External"/><Relationship Id="rId16" Type="http://schemas.openxmlformats.org/officeDocument/2006/relationships/hyperlink" Target="http://cs.wikipedia.org/wiki/Soubor:Proterorhinus_semilunaris,_the_Netherlands_-_20051030.jpg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en.wikipedia.org/wiki/File:Sander_lucioperca_1.jpg" TargetMode="External"/><Relationship Id="rId11" Type="http://schemas.openxmlformats.org/officeDocument/2006/relationships/hyperlink" Target="http://en.wikipedia.org/wiki/File:Crenicichla_punctata.jpg" TargetMode="External"/><Relationship Id="rId5" Type="http://schemas.openxmlformats.org/officeDocument/2006/relationships/hyperlink" Target="http://cs.wikipedia.org/wiki/Soubor:PercheCommune.jpg" TargetMode="External"/><Relationship Id="rId15" Type="http://schemas.openxmlformats.org/officeDocument/2006/relationships/hyperlink" Target="http://en.wikipedia.org/wiki/File:TropheusspRed200.jpg" TargetMode="External"/><Relationship Id="rId10" Type="http://schemas.openxmlformats.org/officeDocument/2006/relationships/hyperlink" Target="http://en.wikipedia.org/wiki/File:Apistogramma_nijsseni_mf_mirror.jpg" TargetMode="External"/><Relationship Id="rId4" Type="http://schemas.openxmlformats.org/officeDocument/2006/relationships/hyperlink" Target="http://cs.wikipedia.org/wiki/Soubor:Lepomis_gibbosus_01.jpg" TargetMode="External"/><Relationship Id="rId9" Type="http://schemas.openxmlformats.org/officeDocument/2006/relationships/hyperlink" Target="http://en.wikipedia.org/wiki/File:Andinoacara_rivulatus_-_20061112.jpg" TargetMode="External"/><Relationship Id="rId14" Type="http://schemas.openxmlformats.org/officeDocument/2006/relationships/hyperlink" Target="http://en.wikipedia.org/wiki/File:Group_of_Pterophyllum_Altum.jpg" TargetMode="Externa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hyperlink" Target="http://cs.wikipedia.org/wiki/Soubor:Scomber_scombrus.jpg" TargetMode="External"/><Relationship Id="rId13" Type="http://schemas.openxmlformats.org/officeDocument/2006/relationships/hyperlink" Target="http://cs.wikipedia.org/wiki/Soubor:Colisa_lalia.jpg" TargetMode="External"/><Relationship Id="rId3" Type="http://schemas.openxmlformats.org/officeDocument/2006/relationships/hyperlink" Target="http://cs.wikipedia.org/wiki/Soubor:Periophthalmus_modestus.jpg" TargetMode="External"/><Relationship Id="rId7" Type="http://schemas.openxmlformats.org/officeDocument/2006/relationships/hyperlink" Target="http://en.wikipedia.org/wiki/File:Scaus_u0.gif" TargetMode="External"/><Relationship Id="rId12" Type="http://schemas.openxmlformats.org/officeDocument/2006/relationships/hyperlink" Target="http://cs.wikipedia.org/wiki/Soubor:Macropodus_opercularis_-_front_(aka).jpg" TargetMode="External"/><Relationship Id="rId2" Type="http://schemas.openxmlformats.org/officeDocument/2006/relationships/hyperlink" Target="http://en.wikipedia.org/wiki/File:NeogobiusFluviatilis.JPG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cs.wikipedia.org/wiki/Soubor:Cottus_gobio_(in_situ).jpg" TargetMode="External"/><Relationship Id="rId11" Type="http://schemas.openxmlformats.org/officeDocument/2006/relationships/hyperlink" Target="http://en.wikipedia.org/wiki/File:Bluefin-big.jpg" TargetMode="External"/><Relationship Id="rId5" Type="http://schemas.openxmlformats.org/officeDocument/2006/relationships/hyperlink" Target="http://commons.wikimedia.org/wiki/File:Schlammspringer_fg01.jpg" TargetMode="External"/><Relationship Id="rId10" Type="http://schemas.openxmlformats.org/officeDocument/2006/relationships/hyperlink" Target="http://cs.wikipedia.org/wiki/Soubor:Tuna.jpg" TargetMode="External"/><Relationship Id="rId4" Type="http://schemas.openxmlformats.org/officeDocument/2006/relationships/hyperlink" Target="http://commons.wikimedia.org/wiki/File:Periophthalmus_gracilis.jpg" TargetMode="External"/><Relationship Id="rId9" Type="http://schemas.openxmlformats.org/officeDocument/2006/relationships/hyperlink" Target="http://en.wikipedia.org/wiki/File:Scomber_scombrus_illustration.png" TargetMode="External"/><Relationship Id="rId14" Type="http://schemas.openxmlformats.org/officeDocument/2006/relationships/hyperlink" Target="http://en.wikipedia.org/wiki/File:Kampffisch_betta_splendenscele4.jpg" TargetMode="Externa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hyperlink" Target="http://cs.wikipedia.org/wiki/Soubor:Limanda_limanda.jpg" TargetMode="External"/><Relationship Id="rId13" Type="http://schemas.openxmlformats.org/officeDocument/2006/relationships/hyperlink" Target="http://cs.wikipedia.org/wiki/Soubor:Sunfish2.jpg" TargetMode="External"/><Relationship Id="rId18" Type="http://schemas.openxmlformats.org/officeDocument/2006/relationships/hyperlink" Target="http://en.wikipedia.org/wiki/File:Hippocampus_whitei_1.jpg" TargetMode="External"/><Relationship Id="rId3" Type="http://schemas.openxmlformats.org/officeDocument/2006/relationships/hyperlink" Target="http://cs.wikipedia.org/wiki/Soubor:Bothus_lunatus.jpg" TargetMode="External"/><Relationship Id="rId7" Type="http://schemas.openxmlformats.org/officeDocument/2006/relationships/hyperlink" Target="http://cs.wikipedia.org/wiki/Soubor:Platichthys_flesus_1.jpg" TargetMode="External"/><Relationship Id="rId12" Type="http://schemas.openxmlformats.org/officeDocument/2006/relationships/hyperlink" Target="http://en.wikipedia.org/wiki/File:Humpback_Turretfish_-_Tetrosomus_gibbosus.jpg" TargetMode="External"/><Relationship Id="rId17" Type="http://schemas.openxmlformats.org/officeDocument/2006/relationships/hyperlink" Target="http://en.wikipedia.org/wiki/File:Red_Texas.jpg" TargetMode="External"/><Relationship Id="rId2" Type="http://schemas.openxmlformats.org/officeDocument/2006/relationships/hyperlink" Target="http://cs.wikipedia.org/wiki/Soubor:Bothus_pantherinus.JPG" TargetMode="External"/><Relationship Id="rId16" Type="http://schemas.openxmlformats.org/officeDocument/2006/relationships/hyperlink" Target="http://en.wikipedia.org/wiki/File:ButterflyPeacockBass_01.jpg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cs.wikipedia.org/wiki/Soubor:Psetta_maxima_Luc_Viatour.jpg" TargetMode="External"/><Relationship Id="rId11" Type="http://schemas.openxmlformats.org/officeDocument/2006/relationships/hyperlink" Target="http://cs.wikipedia.org/wiki/Soubor:Fugu_in_Tank.jpg" TargetMode="External"/><Relationship Id="rId5" Type="http://schemas.openxmlformats.org/officeDocument/2006/relationships/hyperlink" Target="http://cs.wikipedia.org/wiki/Soubor:Seezunge2007.jpg" TargetMode="External"/><Relationship Id="rId15" Type="http://schemas.openxmlformats.org/officeDocument/2006/relationships/hyperlink" Target="http://en.wikipedia.org/wiki/File:Ivanacara_adoketa5164.jpg" TargetMode="External"/><Relationship Id="rId10" Type="http://schemas.openxmlformats.org/officeDocument/2006/relationships/hyperlink" Target="http://cs.wikipedia.org/wiki/Soubor:Arothron_hispidus_Prague_2011_1.jpg" TargetMode="External"/><Relationship Id="rId4" Type="http://schemas.openxmlformats.org/officeDocument/2006/relationships/hyperlink" Target="http://cs.wikipedia.org/wiki/Soubor:Pleuronectes_platessa.carrelet02.jpg" TargetMode="External"/><Relationship Id="rId9" Type="http://schemas.openxmlformats.org/officeDocument/2006/relationships/hyperlink" Target="http://cs.wikipedia.org/wiki/Soubor:Arothron_stellatus_Prague_2011_2.jpg" TargetMode="External"/><Relationship Id="rId14" Type="http://schemas.openxmlformats.org/officeDocument/2006/relationships/hyperlink" Target="http://en.wikipedia.org/wiki/File:Puffer_Fish_DSC01257.JPG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71601" y="1772816"/>
            <a:ext cx="7334200" cy="4032448"/>
          </a:xfrm>
        </p:spPr>
        <p:txBody>
          <a:bodyPr/>
          <a:lstStyle/>
          <a:p>
            <a:pPr marL="0" indent="0" algn="l">
              <a:buNone/>
            </a:pPr>
            <a:r>
              <a:rPr lang="cs-CZ" sz="3200" dirty="0">
                <a:effectLst/>
                <a:latin typeface="Arial" pitchFamily="34" charset="0"/>
                <a:cs typeface="Arial" pitchFamily="34" charset="0"/>
              </a:rPr>
              <a:t/>
            </a:r>
            <a:br>
              <a:rPr lang="cs-CZ" sz="3200" dirty="0">
                <a:effectLst/>
                <a:latin typeface="Arial" pitchFamily="34" charset="0"/>
                <a:cs typeface="Arial" pitchFamily="34" charset="0"/>
              </a:rPr>
            </a:br>
            <a:r>
              <a:rPr lang="cs-CZ" sz="3200" dirty="0">
                <a:effectLst/>
                <a:latin typeface="Arial" pitchFamily="34" charset="0"/>
                <a:cs typeface="Arial" pitchFamily="34" charset="0"/>
              </a:rPr>
              <a:t>Autor: Mgr. Pavla Srpová</a:t>
            </a:r>
            <a:br>
              <a:rPr lang="cs-CZ" sz="3200" dirty="0">
                <a:effectLst/>
                <a:latin typeface="Arial" pitchFamily="34" charset="0"/>
                <a:cs typeface="Arial" pitchFamily="34" charset="0"/>
              </a:rPr>
            </a:br>
            <a:r>
              <a:rPr lang="cs-CZ" sz="3200" dirty="0">
                <a:effectLst/>
                <a:latin typeface="Arial" pitchFamily="34" charset="0"/>
                <a:cs typeface="Arial" pitchFamily="34" charset="0"/>
              </a:rPr>
              <a:t>Podkrušnohorské gymnázium Most,</a:t>
            </a:r>
            <a:br>
              <a:rPr lang="cs-CZ" sz="3200" dirty="0">
                <a:effectLst/>
                <a:latin typeface="Arial" pitchFamily="34" charset="0"/>
                <a:cs typeface="Arial" pitchFamily="34" charset="0"/>
              </a:rPr>
            </a:br>
            <a:r>
              <a:rPr lang="cs-CZ" sz="3200" dirty="0">
                <a:effectLst/>
                <a:latin typeface="Arial" pitchFamily="34" charset="0"/>
                <a:cs typeface="Arial" pitchFamily="34" charset="0"/>
              </a:rPr>
              <a:t>příspěvková organizace</a:t>
            </a:r>
            <a:br>
              <a:rPr lang="cs-CZ" sz="3200" dirty="0">
                <a:effectLst/>
                <a:latin typeface="Arial" pitchFamily="34" charset="0"/>
                <a:cs typeface="Arial" pitchFamily="34" charset="0"/>
              </a:rPr>
            </a:br>
            <a:endParaRPr lang="cs-CZ" sz="32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3"/>
          </p:nvPr>
        </p:nvSpPr>
        <p:spPr>
          <a:xfrm>
            <a:off x="1143000" y="515496"/>
            <a:ext cx="6400800" cy="1257320"/>
          </a:xfrm>
        </p:spPr>
        <p:txBody>
          <a:bodyPr>
            <a:normAutofit/>
          </a:bodyPr>
          <a:lstStyle/>
          <a:p>
            <a:pPr marL="45720" indent="0" algn="ctr">
              <a:buNone/>
            </a:pPr>
            <a:r>
              <a:rPr lang="cs-CZ" sz="4400" b="1" dirty="0">
                <a:latin typeface="Arial" pitchFamily="34" charset="0"/>
                <a:cs typeface="Arial" pitchFamily="34" charset="0"/>
              </a:rPr>
              <a:t>Zoologie obratlovců</a:t>
            </a:r>
          </a:p>
          <a:p>
            <a:pPr marL="45720" indent="0" algn="ctr">
              <a:buNone/>
            </a:pPr>
            <a:endParaRPr lang="cs-CZ" sz="4400" dirty="0"/>
          </a:p>
        </p:txBody>
      </p:sp>
    </p:spTree>
    <p:extLst>
      <p:ext uri="{BB962C8B-B14F-4D97-AF65-F5344CB8AC3E}">
        <p14:creationId xmlns:p14="http://schemas.microsoft.com/office/powerpoint/2010/main" val="2596781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184820" y="169050"/>
            <a:ext cx="8712968" cy="792088"/>
          </a:xfrm>
          <a:prstGeom prst="rect">
            <a:avLst/>
          </a:prstGeom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r>
              <a:rPr lang="cs-CZ" sz="36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Nadřád: Kostnatí  </a:t>
            </a:r>
            <a:endParaRPr lang="cs-CZ" sz="3200" dirty="0" smtClean="0">
              <a:latin typeface="Calibri" pitchFamily="34" charset="0"/>
              <a:cs typeface="Calibri" pitchFamily="34" charset="0"/>
            </a:endParaRPr>
          </a:p>
          <a:p>
            <a:r>
              <a:rPr lang="cs-CZ" sz="32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cs-CZ" sz="3600" dirty="0" smtClean="0">
                <a:solidFill>
                  <a:schemeClr val="accent5"/>
                </a:solidFill>
                <a:latin typeface="Arial" pitchFamily="34" charset="0"/>
                <a:cs typeface="Arial" pitchFamily="34" charset="0"/>
              </a:rPr>
              <a:t>řád: </a:t>
            </a:r>
            <a:r>
              <a:rPr lang="cs-CZ" sz="3600" dirty="0" err="1" smtClean="0">
                <a:solidFill>
                  <a:schemeClr val="accent5"/>
                </a:solidFill>
                <a:latin typeface="Arial" pitchFamily="34" charset="0"/>
                <a:cs typeface="Arial" pitchFamily="34" charset="0"/>
              </a:rPr>
              <a:t>Hrdloploutví</a:t>
            </a:r>
            <a:endParaRPr lang="cs-CZ" sz="3600" dirty="0">
              <a:solidFill>
                <a:schemeClr val="accent5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87" y="1418936"/>
            <a:ext cx="5349301" cy="31293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1691680" y="4125479"/>
            <a:ext cx="3024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latin typeface="Arial" pitchFamily="34" charset="0"/>
                <a:cs typeface="Arial" pitchFamily="34" charset="0"/>
              </a:rPr>
              <a:t>Treska obecná </a:t>
            </a:r>
            <a:r>
              <a:rPr lang="cs-CZ" dirty="0">
                <a:latin typeface="Calibri" pitchFamily="34" charset="0"/>
                <a:cs typeface="Calibri" pitchFamily="34" charset="0"/>
              </a:rPr>
              <a:t>- </a:t>
            </a:r>
            <a:r>
              <a:rPr lang="cs-CZ" dirty="0" smtClean="0">
                <a:latin typeface="Calibri" pitchFamily="34" charset="0"/>
                <a:cs typeface="Calibri" pitchFamily="34" charset="0"/>
              </a:rPr>
              <a:t>rozšíření</a:t>
            </a:r>
            <a:endParaRPr lang="cs-CZ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44" y="4529930"/>
            <a:ext cx="4436807" cy="18856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682182"/>
            <a:ext cx="4211960" cy="3158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ovéPole 5"/>
          <p:cNvSpPr txBox="1"/>
          <p:nvPr/>
        </p:nvSpPr>
        <p:spPr>
          <a:xfrm>
            <a:off x="5715056" y="3682358"/>
            <a:ext cx="23237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Treska obecná</a:t>
            </a: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5011" y="3412"/>
            <a:ext cx="3798989" cy="37040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ovéPole 9"/>
          <p:cNvSpPr txBox="1"/>
          <p:nvPr/>
        </p:nvSpPr>
        <p:spPr>
          <a:xfrm>
            <a:off x="5345011" y="3412"/>
            <a:ext cx="441297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Mník </a:t>
            </a:r>
            <a:r>
              <a:rPr lang="cs-CZ" sz="24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jednovousý</a:t>
            </a:r>
          </a:p>
          <a:p>
            <a:r>
              <a:rPr lang="cs-CZ" sz="24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24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(Lota lota)</a:t>
            </a:r>
          </a:p>
          <a:p>
            <a:endParaRPr lang="cs-CZ" dirty="0"/>
          </a:p>
        </p:txBody>
      </p:sp>
      <p:sp>
        <p:nvSpPr>
          <p:cNvPr id="3" name="TextovéPole 2"/>
          <p:cNvSpPr txBox="1"/>
          <p:nvPr/>
        </p:nvSpPr>
        <p:spPr>
          <a:xfrm>
            <a:off x="2851599" y="6097439"/>
            <a:ext cx="21189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Treska-maso = </a:t>
            </a:r>
            <a:r>
              <a:rPr lang="cs-CZ" b="1" dirty="0" smtClean="0"/>
              <a:t>filé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769828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2201044" y="169050"/>
            <a:ext cx="4680520" cy="792088"/>
          </a:xfrm>
          <a:prstGeom prst="rect">
            <a:avLst/>
          </a:prstGeom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cs-CZ" sz="36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Nadřád: Kostnatí</a:t>
            </a:r>
            <a:endParaRPr lang="cs-CZ" sz="36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256828" y="764704"/>
            <a:ext cx="8568952" cy="4556094"/>
          </a:xfrm>
          <a:prstGeom prst="rect">
            <a:avLst/>
          </a:prstGeom>
        </p:spPr>
        <p:txBody>
          <a:bodyPr>
            <a:normAutofit/>
          </a:bodyPr>
          <a:lstStyle>
            <a:lvl1pPr marL="365760" indent="-256032" algn="l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1792" indent="-228600" algn="l" rtl="0" eaLnBrk="1" latinLnBrk="0" hangingPunct="1">
              <a:spcBef>
                <a:spcPts val="324"/>
              </a:spcBef>
              <a:buClr>
                <a:schemeClr val="accent1"/>
              </a:buClr>
              <a:buFont typeface="Verdana"/>
              <a:buChar char="◦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9536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SzPct val="100000"/>
              <a:buFont typeface="Wingdings 2"/>
              <a:buChar char="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109728" indent="0">
              <a:lnSpc>
                <a:spcPct val="150000"/>
              </a:lnSpc>
              <a:buNone/>
            </a:pPr>
            <a:r>
              <a:rPr lang="cs-CZ" sz="3600" dirty="0" smtClean="0">
                <a:latin typeface="Arial" pitchFamily="34" charset="0"/>
                <a:cs typeface="Arial" pitchFamily="34" charset="0"/>
              </a:rPr>
              <a:t>Významné </a:t>
            </a:r>
            <a:r>
              <a:rPr lang="cs-CZ" sz="3600" b="1" dirty="0" smtClean="0">
                <a:solidFill>
                  <a:schemeClr val="accent5"/>
                </a:solidFill>
                <a:latin typeface="Arial" pitchFamily="34" charset="0"/>
                <a:cs typeface="Arial" pitchFamily="34" charset="0"/>
              </a:rPr>
              <a:t>řády:</a:t>
            </a:r>
            <a:endParaRPr lang="cs-CZ" sz="3600" b="1" dirty="0">
              <a:solidFill>
                <a:schemeClr val="accent5"/>
              </a:solidFill>
              <a:latin typeface="Arial" pitchFamily="34" charset="0"/>
              <a:cs typeface="Arial" pitchFamily="34" charset="0"/>
            </a:endParaRPr>
          </a:p>
          <a:p>
            <a:pPr marL="109728" indent="0">
              <a:lnSpc>
                <a:spcPct val="80000"/>
              </a:lnSpc>
              <a:buNone/>
            </a:pPr>
            <a:endParaRPr lang="cs-CZ" sz="2000" dirty="0" smtClean="0">
              <a:latin typeface="Calibri" pitchFamily="34" charset="0"/>
              <a:cs typeface="Calibri" pitchFamily="34" charset="0"/>
            </a:endParaRPr>
          </a:p>
          <a:p>
            <a:pPr marL="109728" indent="0">
              <a:lnSpc>
                <a:spcPct val="80000"/>
              </a:lnSpc>
              <a:buNone/>
            </a:pPr>
            <a:r>
              <a:rPr lang="cs-CZ" sz="2000" dirty="0" smtClean="0">
                <a:latin typeface="Calibri" pitchFamily="34" charset="0"/>
                <a:cs typeface="Calibri" pitchFamily="34" charset="0"/>
              </a:rPr>
              <a:t>		</a:t>
            </a:r>
            <a:r>
              <a:rPr lang="cs-CZ" sz="3200" dirty="0" err="1" smtClean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Bezostní</a:t>
            </a:r>
            <a:r>
              <a:rPr lang="cs-CZ" sz="3200" b="1" dirty="0" smtClean="0">
                <a:latin typeface="Arial" pitchFamily="34" charset="0"/>
                <a:cs typeface="Arial" pitchFamily="34" charset="0"/>
              </a:rPr>
              <a:t>	</a:t>
            </a:r>
            <a:r>
              <a:rPr lang="cs-CZ" sz="3200" dirty="0" smtClean="0">
                <a:latin typeface="Arial" pitchFamily="34" charset="0"/>
                <a:cs typeface="Arial" pitchFamily="34" charset="0"/>
              </a:rPr>
              <a:t>	</a:t>
            </a:r>
            <a:r>
              <a:rPr lang="cs-CZ" sz="3200" dirty="0" err="1" smtClean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Lalůčkožábří</a:t>
            </a:r>
            <a:endParaRPr lang="cs-CZ" sz="3200" dirty="0">
              <a:solidFill>
                <a:schemeClr val="bg1">
                  <a:lumMod val="6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109728" indent="0">
              <a:lnSpc>
                <a:spcPct val="80000"/>
              </a:lnSpc>
              <a:buNone/>
            </a:pPr>
            <a:r>
              <a:rPr lang="cs-CZ" sz="3200" dirty="0" smtClean="0">
                <a:latin typeface="Arial" pitchFamily="34" charset="0"/>
                <a:cs typeface="Arial" pitchFamily="34" charset="0"/>
              </a:rPr>
              <a:t>		</a:t>
            </a:r>
            <a:r>
              <a:rPr lang="cs-CZ" sz="3200" dirty="0" smtClean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Máloostní		Ropušnice </a:t>
            </a:r>
            <a:endParaRPr lang="cs-CZ" sz="3200" dirty="0">
              <a:solidFill>
                <a:schemeClr val="bg1">
                  <a:lumMod val="6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109728" indent="0">
              <a:lnSpc>
                <a:spcPct val="80000"/>
              </a:lnSpc>
              <a:buNone/>
            </a:pPr>
            <a:r>
              <a:rPr lang="cs-CZ" sz="3200" dirty="0" smtClean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		Ďasové</a:t>
            </a:r>
            <a:r>
              <a:rPr lang="cs-CZ" sz="32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sz="3200" dirty="0" smtClean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		Ostnoploutví </a:t>
            </a:r>
            <a:endParaRPr lang="cs-CZ" sz="3200" dirty="0">
              <a:solidFill>
                <a:schemeClr val="bg1">
                  <a:lumMod val="6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109728" indent="0">
              <a:lnSpc>
                <a:spcPct val="80000"/>
              </a:lnSpc>
              <a:buNone/>
            </a:pPr>
            <a:r>
              <a:rPr lang="cs-CZ" sz="3200" dirty="0" smtClean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		</a:t>
            </a:r>
            <a:r>
              <a:rPr lang="cs-CZ" sz="3200" dirty="0" err="1" smtClean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Hrdloploutví</a:t>
            </a:r>
            <a:r>
              <a:rPr lang="cs-CZ" sz="3200" dirty="0" smtClean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 	Platýsové </a:t>
            </a:r>
            <a:endParaRPr lang="cs-CZ" sz="3200" dirty="0">
              <a:solidFill>
                <a:schemeClr val="bg1">
                  <a:lumMod val="6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109728" indent="0">
              <a:lnSpc>
                <a:spcPct val="80000"/>
              </a:lnSpc>
              <a:buNone/>
            </a:pPr>
            <a:r>
              <a:rPr lang="cs-CZ" sz="3200" dirty="0" smtClean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		</a:t>
            </a:r>
            <a:r>
              <a:rPr lang="cs-CZ" sz="3200" b="1" dirty="0" err="1" smtClean="0">
                <a:solidFill>
                  <a:schemeClr val="accent5"/>
                </a:solidFill>
                <a:latin typeface="Arial" pitchFamily="34" charset="0"/>
                <a:cs typeface="Arial" pitchFamily="34" charset="0"/>
              </a:rPr>
              <a:t>Holobřiší</a:t>
            </a:r>
            <a:r>
              <a:rPr lang="cs-CZ" sz="3200" dirty="0" smtClean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		Čtverzubci </a:t>
            </a:r>
            <a:endParaRPr lang="cs-CZ" sz="3200" dirty="0">
              <a:solidFill>
                <a:schemeClr val="bg1">
                  <a:lumMod val="6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109728" indent="0">
              <a:lnSpc>
                <a:spcPct val="80000"/>
              </a:lnSpc>
              <a:buNone/>
            </a:pPr>
            <a:r>
              <a:rPr lang="cs-CZ" sz="3200" dirty="0" smtClean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		</a:t>
            </a:r>
            <a:r>
              <a:rPr lang="cs-CZ" sz="3200" dirty="0" err="1" smtClean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Volnoostní</a:t>
            </a:r>
            <a:r>
              <a:rPr lang="cs-CZ" sz="3200" dirty="0" smtClean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endParaRPr lang="cs-CZ" sz="3200" dirty="0">
              <a:solidFill>
                <a:schemeClr val="bg1">
                  <a:lumMod val="6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109728" indent="0">
              <a:lnSpc>
                <a:spcPct val="80000"/>
              </a:lnSpc>
              <a:buFont typeface="Wingdings 3"/>
              <a:buNone/>
            </a:pPr>
            <a:endParaRPr lang="cs-CZ" sz="36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8678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9087" y="4797152"/>
            <a:ext cx="7774913" cy="1440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395536" y="169050"/>
            <a:ext cx="7987580" cy="667662"/>
          </a:xfrm>
          <a:prstGeom prst="rect">
            <a:avLst/>
          </a:prstGeom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cs-CZ" sz="36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Nadřád: Kostnatí </a:t>
            </a:r>
            <a:r>
              <a:rPr lang="cs-CZ" sz="3600" dirty="0" smtClean="0">
                <a:latin typeface="Arial" pitchFamily="34" charset="0"/>
                <a:cs typeface="Arial" pitchFamily="34" charset="0"/>
              </a:rPr>
              <a:t>– </a:t>
            </a:r>
            <a:r>
              <a:rPr lang="cs-CZ" sz="3600" dirty="0" smtClean="0">
                <a:solidFill>
                  <a:schemeClr val="accent5"/>
                </a:solidFill>
                <a:latin typeface="Arial" pitchFamily="34" charset="0"/>
                <a:cs typeface="Arial" pitchFamily="34" charset="0"/>
              </a:rPr>
              <a:t>řád: </a:t>
            </a:r>
            <a:r>
              <a:rPr lang="cs-CZ" sz="3600" dirty="0" err="1" smtClean="0">
                <a:solidFill>
                  <a:schemeClr val="accent5"/>
                </a:solidFill>
                <a:latin typeface="Arial" pitchFamily="34" charset="0"/>
                <a:cs typeface="Arial" pitchFamily="34" charset="0"/>
              </a:rPr>
              <a:t>Holobřiší</a:t>
            </a:r>
            <a:endParaRPr lang="cs-CZ" sz="3600" dirty="0">
              <a:solidFill>
                <a:schemeClr val="accent5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0" y="799056"/>
            <a:ext cx="9144000" cy="5112568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365760" indent="-256032" algn="l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1792" indent="-228600" algn="l" rtl="0" eaLnBrk="1" latinLnBrk="0" hangingPunct="1">
              <a:spcBef>
                <a:spcPts val="324"/>
              </a:spcBef>
              <a:buClr>
                <a:schemeClr val="accent1"/>
              </a:buClr>
              <a:buFont typeface="Verdana"/>
              <a:buChar char="◦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9536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SzPct val="100000"/>
              <a:buFont typeface="Wingdings 2"/>
              <a:buChar char="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109728" indent="0">
              <a:buFont typeface="Wingdings 3"/>
              <a:buNone/>
            </a:pPr>
            <a:r>
              <a:rPr lang="cs-CZ" sz="2800" u="sng" dirty="0" smtClean="0">
                <a:latin typeface="Arial" pitchFamily="34" charset="0"/>
                <a:cs typeface="Arial" pitchFamily="34" charset="0"/>
              </a:rPr>
              <a:t>Charakteristika:</a:t>
            </a:r>
          </a:p>
          <a:p>
            <a:pPr marL="109728" indent="0">
              <a:lnSpc>
                <a:spcPct val="110000"/>
              </a:lnSpc>
              <a:buNone/>
            </a:pPr>
            <a:r>
              <a:rPr lang="cs-CZ" sz="2400" dirty="0" smtClean="0">
                <a:latin typeface="Arial" pitchFamily="34" charset="0"/>
                <a:cs typeface="Arial" pitchFamily="34" charset="0"/>
              </a:rPr>
              <a:t>Tělo </a:t>
            </a:r>
            <a:r>
              <a:rPr lang="cs-CZ" sz="2400" dirty="0">
                <a:latin typeface="Arial" pitchFamily="34" charset="0"/>
                <a:cs typeface="Arial" pitchFamily="34" charset="0"/>
              </a:rPr>
              <a:t>silně 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protažené</a:t>
            </a:r>
            <a:r>
              <a:rPr lang="cs-CZ" sz="2400" dirty="0">
                <a:latin typeface="Arial" pitchFamily="34" charset="0"/>
                <a:cs typeface="Arial" pitchFamily="34" charset="0"/>
              </a:rPr>
              <a:t>,</a:t>
            </a:r>
            <a:r>
              <a:rPr lang="cs-CZ" sz="2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sz="2400" b="1" dirty="0">
                <a:latin typeface="Arial" pitchFamily="34" charset="0"/>
                <a:cs typeface="Arial" pitchFamily="34" charset="0"/>
              </a:rPr>
              <a:t>hadovité a holé, bez </a:t>
            </a:r>
            <a:r>
              <a:rPr lang="cs-CZ" sz="2400" b="1" dirty="0" smtClean="0">
                <a:latin typeface="Arial" pitchFamily="34" charset="0"/>
                <a:cs typeface="Arial" pitchFamily="34" charset="0"/>
              </a:rPr>
              <a:t>šupin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.</a:t>
            </a:r>
            <a:endParaRPr lang="cs-CZ" sz="2400" dirty="0">
              <a:latin typeface="Arial" pitchFamily="34" charset="0"/>
              <a:cs typeface="Arial" pitchFamily="34" charset="0"/>
            </a:endParaRPr>
          </a:p>
          <a:p>
            <a:pPr marL="109728" indent="0">
              <a:buNone/>
            </a:pPr>
            <a:r>
              <a:rPr lang="cs-CZ" sz="2400" dirty="0">
                <a:latin typeface="Arial" pitchFamily="34" charset="0"/>
                <a:cs typeface="Arial" pitchFamily="34" charset="0"/>
              </a:rPr>
              <a:t>B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řišní </a:t>
            </a:r>
            <a:r>
              <a:rPr lang="cs-CZ" sz="2400" dirty="0">
                <a:latin typeface="Arial" pitchFamily="34" charset="0"/>
                <a:cs typeface="Arial" pitchFamily="34" charset="0"/>
              </a:rPr>
              <a:t>někdy i prsní ploutve 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chybí, hřbetní </a:t>
            </a:r>
            <a:r>
              <a:rPr lang="cs-CZ" sz="2400" dirty="0">
                <a:latin typeface="Arial" pitchFamily="34" charset="0"/>
                <a:cs typeface="Arial" pitchFamily="34" charset="0"/>
              </a:rPr>
              <a:t>a řitní ploutve silně 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redukované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;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sz="2400" b="1" dirty="0" smtClean="0">
                <a:latin typeface="Arial" pitchFamily="34" charset="0"/>
                <a:cs typeface="Arial" pitchFamily="34" charset="0"/>
              </a:rPr>
              <a:t>hřbetní</a:t>
            </a:r>
            <a:r>
              <a:rPr lang="cs-CZ" sz="2400" b="1" dirty="0">
                <a:latin typeface="Arial" pitchFamily="34" charset="0"/>
                <a:cs typeface="Arial" pitchFamily="34" charset="0"/>
              </a:rPr>
              <a:t>, řitní a ocasní ploutve spojeny v </a:t>
            </a:r>
            <a:r>
              <a:rPr lang="cs-CZ" sz="2400" b="1" u="sng" dirty="0">
                <a:latin typeface="Arial" pitchFamily="34" charset="0"/>
                <a:cs typeface="Arial" pitchFamily="34" charset="0"/>
              </a:rPr>
              <a:t>ploutevní </a:t>
            </a:r>
            <a:r>
              <a:rPr lang="cs-CZ" sz="2400" b="1" u="sng" dirty="0" smtClean="0">
                <a:latin typeface="Arial" pitchFamily="34" charset="0"/>
                <a:cs typeface="Arial" pitchFamily="34" charset="0"/>
              </a:rPr>
              <a:t>lem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.</a:t>
            </a:r>
            <a:endParaRPr lang="cs-CZ" sz="2400" dirty="0">
              <a:latin typeface="Arial" pitchFamily="34" charset="0"/>
              <a:cs typeface="Arial" pitchFamily="34" charset="0"/>
            </a:endParaRPr>
          </a:p>
          <a:p>
            <a:pPr marL="109728" indent="0">
              <a:lnSpc>
                <a:spcPct val="110000"/>
              </a:lnSpc>
              <a:buNone/>
            </a:pPr>
            <a:r>
              <a:rPr lang="cs-CZ" sz="2400" dirty="0" smtClean="0">
                <a:latin typeface="Arial" pitchFamily="34" charset="0"/>
                <a:cs typeface="Arial" pitchFamily="34" charset="0"/>
              </a:rPr>
              <a:t>Žábry </a:t>
            </a:r>
            <a:r>
              <a:rPr lang="cs-CZ" sz="2400" dirty="0">
                <a:latin typeface="Arial" pitchFamily="34" charset="0"/>
                <a:cs typeface="Arial" pitchFamily="34" charset="0"/>
              </a:rPr>
              <a:t>redukované, žaberní otvory 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malé.</a:t>
            </a:r>
            <a:endParaRPr lang="cs-CZ" sz="2400" dirty="0">
              <a:latin typeface="Arial" pitchFamily="34" charset="0"/>
              <a:cs typeface="Arial" pitchFamily="34" charset="0"/>
            </a:endParaRPr>
          </a:p>
          <a:p>
            <a:pPr marL="109728" indent="0">
              <a:lnSpc>
                <a:spcPct val="110000"/>
              </a:lnSpc>
              <a:buNone/>
            </a:pPr>
            <a:r>
              <a:rPr lang="cs-CZ" sz="2400" dirty="0">
                <a:latin typeface="Arial" pitchFamily="34" charset="0"/>
                <a:cs typeface="Arial" pitchFamily="34" charset="0"/>
              </a:rPr>
              <a:t>P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lynový </a:t>
            </a:r>
            <a:r>
              <a:rPr lang="cs-CZ" sz="2400" dirty="0">
                <a:latin typeface="Arial" pitchFamily="34" charset="0"/>
                <a:cs typeface="Arial" pitchFamily="34" charset="0"/>
              </a:rPr>
              <a:t>měchýř 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uzavřený.</a:t>
            </a:r>
            <a:endParaRPr lang="cs-CZ" sz="2400" dirty="0">
              <a:latin typeface="Arial" pitchFamily="34" charset="0"/>
              <a:cs typeface="Arial" pitchFamily="34" charset="0"/>
            </a:endParaRPr>
          </a:p>
          <a:p>
            <a:pPr marL="109728" indent="0">
              <a:lnSpc>
                <a:spcPct val="110000"/>
              </a:lnSpc>
              <a:buNone/>
            </a:pPr>
            <a:r>
              <a:rPr lang="cs-CZ" sz="2400" dirty="0">
                <a:latin typeface="Arial" pitchFamily="34" charset="0"/>
                <a:cs typeface="Arial" pitchFamily="34" charset="0"/>
              </a:rPr>
              <a:t>V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šechny </a:t>
            </a:r>
            <a:r>
              <a:rPr lang="cs-CZ" sz="2400" dirty="0">
                <a:latin typeface="Arial" pitchFamily="34" charset="0"/>
                <a:cs typeface="Arial" pitchFamily="34" charset="0"/>
              </a:rPr>
              <a:t>druhy </a:t>
            </a:r>
            <a:r>
              <a:rPr lang="cs-CZ" sz="2400" dirty="0" err="1">
                <a:latin typeface="Arial" pitchFamily="34" charset="0"/>
                <a:cs typeface="Arial" pitchFamily="34" charset="0"/>
              </a:rPr>
              <a:t>holobřichých</a:t>
            </a:r>
            <a:r>
              <a:rPr lang="cs-CZ" sz="2400" dirty="0">
                <a:latin typeface="Arial" pitchFamily="34" charset="0"/>
                <a:cs typeface="Arial" pitchFamily="34" charset="0"/>
              </a:rPr>
              <a:t> (i sladkovodní) se třou v 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moři -</a:t>
            </a:r>
            <a:endParaRPr lang="cs-CZ" sz="2400" dirty="0">
              <a:latin typeface="Arial" pitchFamily="34" charset="0"/>
              <a:cs typeface="Arial" pitchFamily="34" charset="0"/>
            </a:endParaRPr>
          </a:p>
          <a:p>
            <a:pPr marL="109728" indent="0">
              <a:lnSpc>
                <a:spcPct val="110000"/>
              </a:lnSpc>
              <a:buNone/>
            </a:pPr>
            <a:r>
              <a:rPr lang="cs-CZ" sz="2400" dirty="0" smtClean="0">
                <a:latin typeface="Arial" pitchFamily="34" charset="0"/>
                <a:cs typeface="Arial" pitchFamily="34" charset="0"/>
              </a:rPr>
              <a:t>- součástí </a:t>
            </a:r>
            <a:r>
              <a:rPr lang="cs-CZ" sz="2400" dirty="0">
                <a:latin typeface="Arial" pitchFamily="34" charset="0"/>
                <a:cs typeface="Arial" pitchFamily="34" charset="0"/>
              </a:rPr>
              <a:t>vývoje je </a:t>
            </a:r>
            <a:r>
              <a:rPr lang="cs-CZ" sz="2400" b="1" dirty="0" smtClean="0">
                <a:latin typeface="Arial" pitchFamily="34" charset="0"/>
                <a:cs typeface="Arial" pitchFamily="34" charset="0"/>
              </a:rPr>
              <a:t>larva (monté).</a:t>
            </a:r>
            <a:endParaRPr lang="cs-CZ" sz="2400" b="1" dirty="0">
              <a:latin typeface="Arial" pitchFamily="34" charset="0"/>
              <a:cs typeface="Arial" pitchFamily="34" charset="0"/>
            </a:endParaRPr>
          </a:p>
          <a:p>
            <a:pPr marL="109728" indent="0">
              <a:lnSpc>
                <a:spcPct val="110000"/>
              </a:lnSpc>
              <a:buNone/>
            </a:pPr>
            <a:r>
              <a:rPr lang="cs-CZ" sz="2400" dirty="0" smtClean="0">
                <a:latin typeface="Arial" pitchFamily="34" charset="0"/>
                <a:cs typeface="Arial" pitchFamily="34" charset="0"/>
              </a:rPr>
              <a:t>Zástupci: </a:t>
            </a:r>
          </a:p>
          <a:p>
            <a:pPr marL="109728" indent="0">
              <a:lnSpc>
                <a:spcPct val="110000"/>
              </a:lnSpc>
              <a:buNone/>
            </a:pPr>
            <a:r>
              <a:rPr lang="cs-CZ" sz="24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úhoř</a:t>
            </a:r>
          </a:p>
          <a:p>
            <a:pPr marL="109728" indent="0">
              <a:lnSpc>
                <a:spcPct val="110000"/>
              </a:lnSpc>
              <a:buNone/>
            </a:pPr>
            <a:r>
              <a:rPr lang="cs-CZ" sz="24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muréna</a:t>
            </a:r>
          </a:p>
        </p:txBody>
      </p:sp>
    </p:spTree>
    <p:extLst>
      <p:ext uri="{BB962C8B-B14F-4D97-AF65-F5344CB8AC3E}">
        <p14:creationId xmlns:p14="http://schemas.microsoft.com/office/powerpoint/2010/main" val="3224864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429065" y="188640"/>
            <a:ext cx="7987580" cy="1008112"/>
          </a:xfrm>
          <a:prstGeom prst="rect">
            <a:avLst/>
          </a:prstGeom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cs-CZ" sz="36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Nadřád: Kostnatí  </a:t>
            </a:r>
            <a:r>
              <a:rPr lang="cs-CZ" sz="3600" dirty="0">
                <a:latin typeface="Arial" pitchFamily="34" charset="0"/>
                <a:cs typeface="Arial" pitchFamily="34" charset="0"/>
              </a:rPr>
              <a:t>– </a:t>
            </a:r>
            <a:r>
              <a:rPr lang="cs-CZ" sz="3600" dirty="0" smtClean="0">
                <a:solidFill>
                  <a:schemeClr val="accent5"/>
                </a:solidFill>
                <a:latin typeface="Arial" pitchFamily="34" charset="0"/>
                <a:cs typeface="Arial" pitchFamily="34" charset="0"/>
              </a:rPr>
              <a:t>řád: </a:t>
            </a:r>
            <a:r>
              <a:rPr lang="cs-CZ" sz="3600" dirty="0" err="1" smtClean="0">
                <a:solidFill>
                  <a:schemeClr val="accent5"/>
                </a:solidFill>
                <a:latin typeface="Arial" pitchFamily="34" charset="0"/>
                <a:cs typeface="Arial" pitchFamily="34" charset="0"/>
              </a:rPr>
              <a:t>Holobřiší</a:t>
            </a:r>
            <a:endParaRPr lang="cs-CZ" sz="3600" dirty="0">
              <a:solidFill>
                <a:schemeClr val="accent5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957196"/>
            <a:ext cx="6395023" cy="5315344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5148064" y="957196"/>
            <a:ext cx="4433591" cy="11119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>
                <a:latin typeface="Arial" pitchFamily="34" charset="0"/>
                <a:cs typeface="Arial" pitchFamily="34" charset="0"/>
              </a:rPr>
              <a:t>Úhoř říční (Anguilla </a:t>
            </a:r>
            <a:r>
              <a:rPr lang="cs-CZ" sz="2400" dirty="0" err="1">
                <a:latin typeface="Arial" pitchFamily="34" charset="0"/>
                <a:cs typeface="Arial" pitchFamily="34" charset="0"/>
              </a:rPr>
              <a:t>anguilla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)</a:t>
            </a:r>
          </a:p>
          <a:p>
            <a:r>
              <a:rPr lang="cs-CZ" sz="2400" dirty="0" smtClean="0">
                <a:latin typeface="Arial" pitchFamily="34" charset="0"/>
                <a:cs typeface="Arial" pitchFamily="34" charset="0"/>
              </a:rPr>
              <a:t> 	        – </a:t>
            </a:r>
            <a:r>
              <a:rPr lang="cs-CZ" sz="2400" b="1" dirty="0">
                <a:latin typeface="Arial" pitchFamily="34" charset="0"/>
                <a:cs typeface="Arial" pitchFamily="34" charset="0"/>
              </a:rPr>
              <a:t>životní </a:t>
            </a:r>
            <a:r>
              <a:rPr lang="cs-CZ" sz="2400" b="1" dirty="0" smtClean="0">
                <a:latin typeface="Arial" pitchFamily="34" charset="0"/>
                <a:cs typeface="Arial" pitchFamily="34" charset="0"/>
              </a:rPr>
              <a:t>cyklus</a:t>
            </a:r>
            <a:endParaRPr lang="cs-CZ" sz="2400" b="1" dirty="0">
              <a:latin typeface="Arial" pitchFamily="34" charset="0"/>
              <a:cs typeface="Arial" pitchFamily="34" charset="0"/>
            </a:endParaRP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33486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395536" y="169050"/>
            <a:ext cx="7987580" cy="792088"/>
          </a:xfrm>
          <a:prstGeom prst="rect">
            <a:avLst/>
          </a:prstGeom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cs-CZ" sz="36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Nadřád: Kostnatí  </a:t>
            </a:r>
            <a:r>
              <a:rPr lang="cs-CZ" sz="3600" dirty="0">
                <a:latin typeface="Arial" pitchFamily="34" charset="0"/>
                <a:cs typeface="Arial" pitchFamily="34" charset="0"/>
              </a:rPr>
              <a:t>– </a:t>
            </a:r>
            <a:r>
              <a:rPr lang="cs-CZ" sz="3600" dirty="0" smtClean="0">
                <a:solidFill>
                  <a:schemeClr val="accent5"/>
                </a:solidFill>
                <a:latin typeface="Arial" pitchFamily="34" charset="0"/>
                <a:cs typeface="Arial" pitchFamily="34" charset="0"/>
              </a:rPr>
              <a:t>řád: </a:t>
            </a:r>
            <a:r>
              <a:rPr lang="cs-CZ" sz="3600" dirty="0" err="1" smtClean="0">
                <a:solidFill>
                  <a:schemeClr val="accent5"/>
                </a:solidFill>
                <a:latin typeface="Arial" pitchFamily="34" charset="0"/>
                <a:cs typeface="Arial" pitchFamily="34" charset="0"/>
              </a:rPr>
              <a:t>Holobřiší</a:t>
            </a:r>
            <a:endParaRPr lang="cs-CZ" sz="3600" dirty="0">
              <a:solidFill>
                <a:schemeClr val="accent5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69" y="961138"/>
            <a:ext cx="4887271" cy="32378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961138"/>
            <a:ext cx="4139308" cy="44275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161845" y="1023119"/>
            <a:ext cx="16369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Úhoř říční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1942119" y="4396462"/>
            <a:ext cx="29899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 smtClean="0"/>
              <a:t>Výskyt úhoře říčního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2966740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395536" y="169050"/>
            <a:ext cx="7987580" cy="792088"/>
          </a:xfrm>
          <a:prstGeom prst="rect">
            <a:avLst/>
          </a:prstGeom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cs-CZ" sz="36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Nadřád: Kostnatí </a:t>
            </a:r>
            <a:r>
              <a:rPr lang="cs-CZ" sz="3600" dirty="0">
                <a:latin typeface="Arial" pitchFamily="34" charset="0"/>
                <a:cs typeface="Arial" pitchFamily="34" charset="0"/>
              </a:rPr>
              <a:t>– </a:t>
            </a:r>
            <a:r>
              <a:rPr lang="cs-CZ" sz="3600" dirty="0" smtClean="0">
                <a:solidFill>
                  <a:schemeClr val="accent5"/>
                </a:solidFill>
                <a:latin typeface="Arial" pitchFamily="34" charset="0"/>
                <a:cs typeface="Arial" pitchFamily="34" charset="0"/>
              </a:rPr>
              <a:t>řád: </a:t>
            </a:r>
            <a:r>
              <a:rPr lang="cs-CZ" sz="3600" dirty="0" err="1" smtClean="0">
                <a:solidFill>
                  <a:schemeClr val="accent5"/>
                </a:solidFill>
                <a:latin typeface="Arial" pitchFamily="34" charset="0"/>
                <a:cs typeface="Arial" pitchFamily="34" charset="0"/>
              </a:rPr>
              <a:t>Holobřiší</a:t>
            </a:r>
            <a:endParaRPr lang="cs-CZ" sz="3600" dirty="0">
              <a:solidFill>
                <a:schemeClr val="accent5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518"/>
            <a:ext cx="4565721" cy="35108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2372" y="1529520"/>
            <a:ext cx="5411628" cy="46908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179512" y="4653136"/>
            <a:ext cx="270298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>
                <a:latin typeface="Arial" pitchFamily="34" charset="0"/>
                <a:cs typeface="Arial" pitchFamily="34" charset="0"/>
              </a:rPr>
              <a:t>Muréna </a:t>
            </a:r>
            <a:r>
              <a:rPr lang="cs-CZ" sz="2400" b="1" dirty="0" smtClean="0">
                <a:latin typeface="Arial" pitchFamily="34" charset="0"/>
                <a:cs typeface="Arial" pitchFamily="34" charset="0"/>
              </a:rPr>
              <a:t>obecná</a:t>
            </a:r>
          </a:p>
          <a:p>
            <a:r>
              <a:rPr lang="cs-CZ" sz="2400" dirty="0" smtClean="0">
                <a:latin typeface="Arial" pitchFamily="34" charset="0"/>
                <a:cs typeface="Arial" pitchFamily="34" charset="0"/>
              </a:rPr>
              <a:t>(</a:t>
            </a:r>
            <a:r>
              <a:rPr lang="cs-CZ" sz="2400" dirty="0" err="1">
                <a:latin typeface="Arial" pitchFamily="34" charset="0"/>
                <a:cs typeface="Arial" pitchFamily="34" charset="0"/>
              </a:rPr>
              <a:t>Muraena</a:t>
            </a:r>
            <a:r>
              <a:rPr lang="cs-CZ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400" dirty="0" err="1">
                <a:latin typeface="Arial" pitchFamily="34" charset="0"/>
                <a:cs typeface="Arial" pitchFamily="34" charset="0"/>
              </a:rPr>
              <a:t>helena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)</a:t>
            </a:r>
            <a:endParaRPr lang="cs-CZ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6804248" y="764704"/>
            <a:ext cx="233975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>
                <a:latin typeface="Arial" pitchFamily="34" charset="0"/>
                <a:cs typeface="Arial" pitchFamily="34" charset="0"/>
              </a:rPr>
              <a:t>Muréna</a:t>
            </a:r>
          </a:p>
          <a:p>
            <a:r>
              <a:rPr lang="cs-CZ" sz="2400" dirty="0">
                <a:latin typeface="Arial" pitchFamily="34" charset="0"/>
                <a:cs typeface="Arial" pitchFamily="34" charset="0"/>
              </a:rPr>
              <a:t>- f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unkce čelistí</a:t>
            </a:r>
            <a:endParaRPr lang="cs-CZ" sz="2400" dirty="0">
              <a:latin typeface="Arial" pitchFamily="34" charset="0"/>
              <a:cs typeface="Arial" pitchFamily="34" charset="0"/>
            </a:endParaRP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77870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395536" y="0"/>
            <a:ext cx="7987580" cy="522457"/>
          </a:xfrm>
          <a:prstGeom prst="rect">
            <a:avLst/>
          </a:prstGeom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cs-CZ" sz="36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Nadřád: Kostnatí  </a:t>
            </a:r>
            <a:r>
              <a:rPr lang="cs-CZ" sz="3600" dirty="0">
                <a:latin typeface="Arial" pitchFamily="34" charset="0"/>
                <a:cs typeface="Arial" pitchFamily="34" charset="0"/>
              </a:rPr>
              <a:t>– </a:t>
            </a:r>
            <a:r>
              <a:rPr lang="cs-CZ" sz="3600" dirty="0" smtClean="0">
                <a:solidFill>
                  <a:schemeClr val="accent5"/>
                </a:solidFill>
                <a:latin typeface="Arial" pitchFamily="34" charset="0"/>
                <a:cs typeface="Arial" pitchFamily="34" charset="0"/>
              </a:rPr>
              <a:t>řád: </a:t>
            </a:r>
            <a:r>
              <a:rPr lang="cs-CZ" sz="3600" dirty="0" err="1" smtClean="0">
                <a:solidFill>
                  <a:schemeClr val="accent5"/>
                </a:solidFill>
                <a:latin typeface="Arial" pitchFamily="34" charset="0"/>
                <a:cs typeface="Arial" pitchFamily="34" charset="0"/>
              </a:rPr>
              <a:t>Holobřiší</a:t>
            </a:r>
            <a:endParaRPr lang="cs-CZ" sz="3600" dirty="0">
              <a:solidFill>
                <a:schemeClr val="accent5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8043"/>
            <a:ext cx="4614094" cy="34461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8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961138"/>
            <a:ext cx="2739432" cy="3652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8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6110" y="3776716"/>
            <a:ext cx="4614094" cy="30741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ovéPole 5"/>
          <p:cNvSpPr txBox="1"/>
          <p:nvPr/>
        </p:nvSpPr>
        <p:spPr>
          <a:xfrm>
            <a:off x="539552" y="961138"/>
            <a:ext cx="2441694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Muréna obecná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4324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395536" y="169050"/>
            <a:ext cx="8640960" cy="792088"/>
          </a:xfrm>
          <a:prstGeom prst="rect">
            <a:avLst/>
          </a:prstGeom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cs-CZ" sz="36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Nadřád: Kostnatí</a:t>
            </a:r>
            <a:endParaRPr lang="cs-CZ" sz="36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256828" y="961138"/>
            <a:ext cx="8568952" cy="4556094"/>
          </a:xfrm>
          <a:prstGeom prst="rect">
            <a:avLst/>
          </a:prstGeom>
        </p:spPr>
        <p:txBody>
          <a:bodyPr>
            <a:normAutofit/>
          </a:bodyPr>
          <a:lstStyle>
            <a:lvl1pPr marL="365760" indent="-256032" algn="l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1792" indent="-228600" algn="l" rtl="0" eaLnBrk="1" latinLnBrk="0" hangingPunct="1">
              <a:spcBef>
                <a:spcPts val="324"/>
              </a:spcBef>
              <a:buClr>
                <a:schemeClr val="accent1"/>
              </a:buClr>
              <a:buFont typeface="Verdana"/>
              <a:buChar char="◦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9536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SzPct val="100000"/>
              <a:buFont typeface="Wingdings 2"/>
              <a:buChar char="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109728" indent="0">
              <a:lnSpc>
                <a:spcPct val="150000"/>
              </a:lnSpc>
              <a:buNone/>
            </a:pPr>
            <a:r>
              <a:rPr lang="cs-CZ" sz="3200" b="1" dirty="0" smtClean="0">
                <a:latin typeface="Arial" pitchFamily="34" charset="0"/>
                <a:cs typeface="Arial" pitchFamily="34" charset="0"/>
              </a:rPr>
              <a:t>Významné </a:t>
            </a:r>
            <a:r>
              <a:rPr lang="cs-CZ" sz="3200" b="1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řády</a:t>
            </a:r>
            <a:r>
              <a:rPr lang="cs-CZ" sz="3200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:</a:t>
            </a:r>
            <a:endParaRPr lang="cs-CZ" sz="3200" dirty="0">
              <a:solidFill>
                <a:schemeClr val="accent6"/>
              </a:solidFill>
              <a:latin typeface="Arial" pitchFamily="34" charset="0"/>
              <a:cs typeface="Arial" pitchFamily="34" charset="0"/>
            </a:endParaRPr>
          </a:p>
          <a:p>
            <a:pPr marL="109728" indent="0">
              <a:lnSpc>
                <a:spcPct val="80000"/>
              </a:lnSpc>
              <a:buNone/>
            </a:pPr>
            <a:endParaRPr lang="cs-CZ" sz="3200" dirty="0" smtClean="0">
              <a:latin typeface="Arial" pitchFamily="34" charset="0"/>
              <a:cs typeface="Arial" pitchFamily="34" charset="0"/>
            </a:endParaRPr>
          </a:p>
          <a:p>
            <a:pPr marL="109728" indent="0">
              <a:lnSpc>
                <a:spcPct val="80000"/>
              </a:lnSpc>
              <a:buNone/>
            </a:pPr>
            <a:r>
              <a:rPr lang="cs-CZ" sz="3200" dirty="0" smtClean="0">
                <a:latin typeface="Arial" pitchFamily="34" charset="0"/>
                <a:cs typeface="Arial" pitchFamily="34" charset="0"/>
              </a:rPr>
              <a:t>		</a:t>
            </a:r>
            <a:r>
              <a:rPr lang="cs-CZ" sz="3200" dirty="0" err="1" smtClean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Bezostní</a:t>
            </a:r>
            <a:r>
              <a:rPr lang="cs-CZ" sz="3200" b="1" dirty="0" smtClean="0">
                <a:latin typeface="Arial" pitchFamily="34" charset="0"/>
                <a:cs typeface="Arial" pitchFamily="34" charset="0"/>
              </a:rPr>
              <a:t>	</a:t>
            </a:r>
            <a:r>
              <a:rPr lang="cs-CZ" sz="3200" dirty="0" smtClean="0">
                <a:latin typeface="Arial" pitchFamily="34" charset="0"/>
                <a:cs typeface="Arial" pitchFamily="34" charset="0"/>
              </a:rPr>
              <a:t>	</a:t>
            </a:r>
            <a:r>
              <a:rPr lang="cs-CZ" sz="3200" dirty="0" err="1" smtClean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Lalůčkožábří</a:t>
            </a:r>
            <a:endParaRPr lang="cs-CZ" sz="3200" dirty="0">
              <a:solidFill>
                <a:schemeClr val="bg1">
                  <a:lumMod val="6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109728" indent="0">
              <a:lnSpc>
                <a:spcPct val="80000"/>
              </a:lnSpc>
              <a:buNone/>
            </a:pPr>
            <a:r>
              <a:rPr lang="cs-CZ" sz="3200" dirty="0" smtClean="0">
                <a:latin typeface="Arial" pitchFamily="34" charset="0"/>
                <a:cs typeface="Arial" pitchFamily="34" charset="0"/>
              </a:rPr>
              <a:t>		</a:t>
            </a:r>
            <a:r>
              <a:rPr lang="cs-CZ" sz="3200" dirty="0" smtClean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Máloostní		</a:t>
            </a:r>
            <a:r>
              <a:rPr lang="cs-CZ" sz="3200" dirty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Ropušnice </a:t>
            </a:r>
          </a:p>
          <a:p>
            <a:pPr marL="109728" indent="0">
              <a:lnSpc>
                <a:spcPct val="80000"/>
              </a:lnSpc>
              <a:buNone/>
            </a:pPr>
            <a:r>
              <a:rPr lang="cs-CZ" sz="3200" dirty="0" smtClean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		Ďasové</a:t>
            </a:r>
            <a:r>
              <a:rPr lang="cs-CZ" sz="32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sz="3200" dirty="0" smtClean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		Ostnoploutví </a:t>
            </a:r>
            <a:endParaRPr lang="cs-CZ" sz="3200" dirty="0">
              <a:solidFill>
                <a:schemeClr val="bg1">
                  <a:lumMod val="6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109728" indent="0">
              <a:lnSpc>
                <a:spcPct val="80000"/>
              </a:lnSpc>
              <a:buNone/>
            </a:pPr>
            <a:r>
              <a:rPr lang="cs-CZ" sz="3200" dirty="0" smtClean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		</a:t>
            </a:r>
            <a:r>
              <a:rPr lang="cs-CZ" sz="3200" dirty="0" err="1" smtClean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Hrdloploutví</a:t>
            </a:r>
            <a:r>
              <a:rPr lang="cs-CZ" sz="3200" dirty="0" smtClean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 	Platýsové </a:t>
            </a:r>
            <a:endParaRPr lang="cs-CZ" sz="3200" dirty="0">
              <a:solidFill>
                <a:schemeClr val="bg1">
                  <a:lumMod val="6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109728" indent="0">
              <a:lnSpc>
                <a:spcPct val="80000"/>
              </a:lnSpc>
              <a:buNone/>
            </a:pPr>
            <a:r>
              <a:rPr lang="cs-CZ" sz="3200" dirty="0" smtClean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		</a:t>
            </a:r>
            <a:r>
              <a:rPr lang="cs-CZ" sz="3200" dirty="0" err="1" smtClean="0">
                <a:solidFill>
                  <a:schemeClr val="bg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Holobřiší</a:t>
            </a:r>
            <a:r>
              <a:rPr lang="cs-CZ" sz="3200" dirty="0" smtClean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		Čtverzubci </a:t>
            </a:r>
            <a:endParaRPr lang="cs-CZ" sz="3200" dirty="0">
              <a:solidFill>
                <a:schemeClr val="bg1">
                  <a:lumMod val="6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109728" indent="0">
              <a:lnSpc>
                <a:spcPct val="80000"/>
              </a:lnSpc>
              <a:buNone/>
            </a:pPr>
            <a:r>
              <a:rPr lang="cs-CZ" sz="3200" dirty="0" smtClean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		</a:t>
            </a:r>
            <a:r>
              <a:rPr lang="cs-CZ" sz="3200" b="1" dirty="0" err="1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Volnoostní</a:t>
            </a:r>
            <a:r>
              <a:rPr lang="cs-CZ" sz="3200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 </a:t>
            </a:r>
            <a:endParaRPr lang="cs-CZ" sz="3200" dirty="0">
              <a:solidFill>
                <a:schemeClr val="accent6"/>
              </a:solidFill>
              <a:latin typeface="Arial" pitchFamily="34" charset="0"/>
              <a:cs typeface="Arial" pitchFamily="34" charset="0"/>
            </a:endParaRPr>
          </a:p>
          <a:p>
            <a:pPr marL="109728" indent="0">
              <a:lnSpc>
                <a:spcPct val="80000"/>
              </a:lnSpc>
              <a:buFont typeface="Wingdings 3"/>
              <a:buNone/>
            </a:pPr>
            <a:endParaRPr lang="cs-CZ" sz="32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68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3068959"/>
            <a:ext cx="4283968" cy="1987761"/>
          </a:xfrm>
          <a:prstGeom prst="rect">
            <a:avLst/>
          </a:prstGeom>
        </p:spPr>
      </p:pic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578210" y="169207"/>
            <a:ext cx="7987580" cy="792088"/>
          </a:xfrm>
          <a:prstGeom prst="rect">
            <a:avLst/>
          </a:prstGeom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cs-CZ" sz="32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Nadřád: Kostnatí </a:t>
            </a:r>
            <a:r>
              <a:rPr lang="cs-CZ" sz="3200" dirty="0" smtClean="0">
                <a:latin typeface="Arial" pitchFamily="34" charset="0"/>
                <a:cs typeface="Arial" pitchFamily="34" charset="0"/>
              </a:rPr>
              <a:t>– </a:t>
            </a:r>
            <a:r>
              <a:rPr lang="cs-CZ" sz="3200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řád: </a:t>
            </a:r>
            <a:r>
              <a:rPr lang="cs-CZ" sz="3200" dirty="0" err="1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Volnoostní</a:t>
            </a:r>
            <a:endParaRPr lang="cs-CZ" sz="3200" dirty="0">
              <a:solidFill>
                <a:schemeClr val="accent6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256828" y="764704"/>
            <a:ext cx="8995692" cy="5184576"/>
          </a:xfrm>
          <a:prstGeom prst="rect">
            <a:avLst/>
          </a:prstGeom>
        </p:spPr>
        <p:txBody>
          <a:bodyPr>
            <a:normAutofit/>
          </a:bodyPr>
          <a:lstStyle>
            <a:lvl1pPr marL="365760" indent="-256032" algn="l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1792" indent="-228600" algn="l" rtl="0" eaLnBrk="1" latinLnBrk="0" hangingPunct="1">
              <a:spcBef>
                <a:spcPts val="324"/>
              </a:spcBef>
              <a:buClr>
                <a:schemeClr val="accent1"/>
              </a:buClr>
              <a:buFont typeface="Verdana"/>
              <a:buChar char="◦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9536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SzPct val="100000"/>
              <a:buFont typeface="Wingdings 2"/>
              <a:buChar char="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109728" indent="0">
              <a:buFont typeface="Wingdings 3"/>
              <a:buNone/>
            </a:pPr>
            <a:r>
              <a:rPr lang="cs-CZ" sz="2800" u="sng" dirty="0" smtClean="0">
                <a:latin typeface="Arial" pitchFamily="34" charset="0"/>
                <a:cs typeface="Arial" pitchFamily="34" charset="0"/>
              </a:rPr>
              <a:t>Charakteristika</a:t>
            </a:r>
          </a:p>
          <a:p>
            <a:pPr marL="109728" indent="0">
              <a:buFont typeface="Wingdings 3"/>
              <a:buNone/>
            </a:pPr>
            <a:r>
              <a:rPr lang="cs-CZ" sz="2400" dirty="0">
                <a:latin typeface="Arial" pitchFamily="34" charset="0"/>
                <a:cs typeface="Arial" pitchFamily="34" charset="0"/>
              </a:rPr>
              <a:t>D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élka </a:t>
            </a:r>
            <a:r>
              <a:rPr lang="cs-CZ" sz="2400" dirty="0">
                <a:latin typeface="Arial" pitchFamily="34" charset="0"/>
                <a:cs typeface="Arial" pitchFamily="34" charset="0"/>
              </a:rPr>
              <a:t>do 16 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cm, tělo </a:t>
            </a:r>
            <a:r>
              <a:rPr lang="cs-CZ" sz="2400" dirty="0">
                <a:latin typeface="Arial" pitchFamily="34" charset="0"/>
                <a:cs typeface="Arial" pitchFamily="34" charset="0"/>
              </a:rPr>
              <a:t>silně zúžené v ocasní 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části.</a:t>
            </a:r>
          </a:p>
          <a:p>
            <a:pPr marL="109728" indent="0">
              <a:buFont typeface="Wingdings 3"/>
              <a:buNone/>
            </a:pPr>
            <a:r>
              <a:rPr lang="cs-CZ" sz="2400" dirty="0">
                <a:latin typeface="Arial" pitchFamily="34" charset="0"/>
                <a:cs typeface="Arial" pitchFamily="34" charset="0"/>
              </a:rPr>
              <a:t>N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ěkteré </a:t>
            </a:r>
            <a:r>
              <a:rPr lang="cs-CZ" sz="2400" dirty="0">
                <a:latin typeface="Arial" pitchFamily="34" charset="0"/>
                <a:cs typeface="Arial" pitchFamily="34" charset="0"/>
              </a:rPr>
              <a:t>druhy mají na bocích kostěné destičky, jiné jsou 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holé.</a:t>
            </a:r>
          </a:p>
          <a:p>
            <a:pPr marL="109728" indent="0">
              <a:buFont typeface="Wingdings 3"/>
              <a:buNone/>
            </a:pPr>
            <a:r>
              <a:rPr lang="cs-CZ" sz="2400" dirty="0">
                <a:latin typeface="Arial" pitchFamily="34" charset="0"/>
                <a:cs typeface="Arial" pitchFamily="34" charset="0"/>
              </a:rPr>
              <a:t>P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řed </a:t>
            </a:r>
            <a:r>
              <a:rPr lang="cs-CZ" sz="2400" dirty="0">
                <a:latin typeface="Arial" pitchFamily="34" charset="0"/>
                <a:cs typeface="Arial" pitchFamily="34" charset="0"/>
              </a:rPr>
              <a:t>hřbetní ploutví několik volných 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ostnů.</a:t>
            </a:r>
            <a:endParaRPr lang="cs-CZ" sz="2400" dirty="0">
              <a:latin typeface="Arial" pitchFamily="34" charset="0"/>
              <a:cs typeface="Arial" pitchFamily="34" charset="0"/>
            </a:endParaRPr>
          </a:p>
          <a:p>
            <a:pPr marL="109728" indent="0">
              <a:lnSpc>
                <a:spcPct val="110000"/>
              </a:lnSpc>
              <a:buNone/>
            </a:pPr>
            <a:r>
              <a:rPr lang="cs-CZ" sz="2400" dirty="0" smtClean="0">
                <a:latin typeface="Arial" pitchFamily="34" charset="0"/>
                <a:cs typeface="Arial" pitchFamily="34" charset="0"/>
              </a:rPr>
              <a:t>Stavba hnízd </a:t>
            </a:r>
            <a:r>
              <a:rPr lang="cs-CZ" sz="2400" dirty="0">
                <a:latin typeface="Arial" pitchFamily="34" charset="0"/>
                <a:cs typeface="Arial" pitchFamily="34" charset="0"/>
              </a:rPr>
              <a:t>v době 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rozmnožování.</a:t>
            </a:r>
            <a:endParaRPr lang="cs-CZ" sz="2400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5" name="Přímá spojnice se šipkou 4"/>
          <p:cNvCxnSpPr/>
          <p:nvPr/>
        </p:nvCxnSpPr>
        <p:spPr>
          <a:xfrm>
            <a:off x="5076056" y="2492896"/>
            <a:ext cx="1224136" cy="100811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Přímá spojnice se šipkou 7"/>
          <p:cNvCxnSpPr/>
          <p:nvPr/>
        </p:nvCxnSpPr>
        <p:spPr>
          <a:xfrm>
            <a:off x="5292080" y="2564904"/>
            <a:ext cx="1440160" cy="86409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Přímá spojnice se šipkou 9"/>
          <p:cNvCxnSpPr/>
          <p:nvPr/>
        </p:nvCxnSpPr>
        <p:spPr>
          <a:xfrm>
            <a:off x="5706256" y="2492895"/>
            <a:ext cx="1476164" cy="115212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6626" y="4972890"/>
            <a:ext cx="2509378" cy="18820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4" y="3068959"/>
            <a:ext cx="3842222" cy="3238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ovéPole 13"/>
          <p:cNvSpPr txBox="1"/>
          <p:nvPr/>
        </p:nvSpPr>
        <p:spPr>
          <a:xfrm>
            <a:off x="6588224" y="5445223"/>
            <a:ext cx="24609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>
                <a:latin typeface="Arial" pitchFamily="34" charset="0"/>
                <a:cs typeface="Arial" pitchFamily="34" charset="0"/>
              </a:rPr>
              <a:t>Koljuška tříostná</a:t>
            </a:r>
          </a:p>
        </p:txBody>
      </p:sp>
    </p:spTree>
    <p:extLst>
      <p:ext uri="{BB962C8B-B14F-4D97-AF65-F5344CB8AC3E}">
        <p14:creationId xmlns:p14="http://schemas.microsoft.com/office/powerpoint/2010/main" val="1527191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2201044" y="169050"/>
            <a:ext cx="4680520" cy="792088"/>
          </a:xfrm>
          <a:prstGeom prst="rect">
            <a:avLst/>
          </a:prstGeom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cs-CZ" sz="36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Nadřád: Kostnatí </a:t>
            </a:r>
            <a:endParaRPr lang="cs-CZ" sz="36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0" y="764704"/>
            <a:ext cx="7596336" cy="4752528"/>
          </a:xfrm>
          <a:prstGeom prst="rect">
            <a:avLst/>
          </a:prstGeom>
        </p:spPr>
        <p:txBody>
          <a:bodyPr>
            <a:normAutofit/>
          </a:bodyPr>
          <a:lstStyle>
            <a:lvl1pPr marL="365760" indent="-256032" algn="l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1792" indent="-228600" algn="l" rtl="0" eaLnBrk="1" latinLnBrk="0" hangingPunct="1">
              <a:spcBef>
                <a:spcPts val="324"/>
              </a:spcBef>
              <a:buClr>
                <a:schemeClr val="accent1"/>
              </a:buClr>
              <a:buFont typeface="Verdana"/>
              <a:buChar char="◦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9536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SzPct val="100000"/>
              <a:buFont typeface="Wingdings 2"/>
              <a:buChar char="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109728" indent="0">
              <a:lnSpc>
                <a:spcPct val="150000"/>
              </a:lnSpc>
              <a:buNone/>
            </a:pPr>
            <a:r>
              <a:rPr lang="cs-CZ" sz="3200" b="1" dirty="0" smtClean="0">
                <a:latin typeface="Arial" pitchFamily="34" charset="0"/>
                <a:cs typeface="Arial" pitchFamily="34" charset="0"/>
              </a:rPr>
              <a:t>Významné </a:t>
            </a:r>
            <a:r>
              <a:rPr lang="cs-CZ" sz="3200" b="1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řády:</a:t>
            </a:r>
            <a:endParaRPr lang="cs-CZ" sz="3200" b="1" dirty="0">
              <a:solidFill>
                <a:schemeClr val="accent6"/>
              </a:solidFill>
              <a:latin typeface="Arial" pitchFamily="34" charset="0"/>
              <a:cs typeface="Arial" pitchFamily="34" charset="0"/>
            </a:endParaRPr>
          </a:p>
          <a:p>
            <a:pPr marL="109728" indent="0">
              <a:lnSpc>
                <a:spcPct val="80000"/>
              </a:lnSpc>
              <a:buNone/>
            </a:pPr>
            <a:endParaRPr lang="cs-CZ" sz="2800" dirty="0" smtClean="0">
              <a:latin typeface="Arial" pitchFamily="34" charset="0"/>
              <a:cs typeface="Arial" pitchFamily="34" charset="0"/>
            </a:endParaRPr>
          </a:p>
          <a:p>
            <a:pPr marL="109728" indent="0">
              <a:lnSpc>
                <a:spcPct val="80000"/>
              </a:lnSpc>
              <a:buNone/>
            </a:pPr>
            <a:r>
              <a:rPr lang="cs-CZ" sz="2800" dirty="0" smtClean="0">
                <a:latin typeface="Arial" pitchFamily="34" charset="0"/>
                <a:cs typeface="Arial" pitchFamily="34" charset="0"/>
              </a:rPr>
              <a:t>		</a:t>
            </a:r>
            <a:r>
              <a:rPr lang="cs-CZ" sz="2800" dirty="0" err="1" smtClean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Bezostní</a:t>
            </a:r>
            <a:r>
              <a:rPr lang="cs-CZ" sz="2800" b="1" dirty="0" smtClean="0">
                <a:latin typeface="Arial" pitchFamily="34" charset="0"/>
                <a:cs typeface="Arial" pitchFamily="34" charset="0"/>
              </a:rPr>
              <a:t>	</a:t>
            </a:r>
            <a:r>
              <a:rPr lang="cs-CZ" sz="2800" dirty="0" smtClean="0">
                <a:latin typeface="Arial" pitchFamily="34" charset="0"/>
                <a:cs typeface="Arial" pitchFamily="34" charset="0"/>
              </a:rPr>
              <a:t>	</a:t>
            </a:r>
            <a:r>
              <a:rPr lang="cs-CZ" sz="2800" b="1" dirty="0" err="1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Lalůčkožábří</a:t>
            </a:r>
            <a:endParaRPr lang="cs-CZ" sz="2800" b="1" dirty="0">
              <a:solidFill>
                <a:schemeClr val="accent6"/>
              </a:solidFill>
              <a:latin typeface="Arial" pitchFamily="34" charset="0"/>
              <a:cs typeface="Arial" pitchFamily="34" charset="0"/>
            </a:endParaRPr>
          </a:p>
          <a:p>
            <a:pPr marL="109728" indent="0">
              <a:lnSpc>
                <a:spcPct val="80000"/>
              </a:lnSpc>
              <a:buNone/>
            </a:pPr>
            <a:r>
              <a:rPr lang="cs-CZ" sz="2800" dirty="0" smtClean="0">
                <a:latin typeface="Arial" pitchFamily="34" charset="0"/>
                <a:cs typeface="Arial" pitchFamily="34" charset="0"/>
              </a:rPr>
              <a:t>		</a:t>
            </a:r>
            <a:r>
              <a:rPr lang="cs-CZ" sz="2800" dirty="0" smtClean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Máloostní		</a:t>
            </a:r>
            <a:r>
              <a:rPr lang="cs-CZ" sz="2800" dirty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Ropušnice </a:t>
            </a:r>
          </a:p>
          <a:p>
            <a:pPr marL="109728" indent="0">
              <a:lnSpc>
                <a:spcPct val="80000"/>
              </a:lnSpc>
              <a:buNone/>
            </a:pPr>
            <a:r>
              <a:rPr lang="cs-CZ" sz="2800" dirty="0" smtClean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		Ďasové</a:t>
            </a:r>
            <a:r>
              <a:rPr lang="cs-CZ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sz="2800" dirty="0" smtClean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		Ostnoploutví </a:t>
            </a:r>
            <a:endParaRPr lang="cs-CZ" sz="2800" dirty="0">
              <a:solidFill>
                <a:schemeClr val="bg1">
                  <a:lumMod val="6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109728" indent="0">
              <a:lnSpc>
                <a:spcPct val="80000"/>
              </a:lnSpc>
              <a:buNone/>
            </a:pPr>
            <a:r>
              <a:rPr lang="cs-CZ" sz="2800" dirty="0" smtClean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		</a:t>
            </a:r>
            <a:r>
              <a:rPr lang="cs-CZ" sz="2800" dirty="0" err="1" smtClean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Hrdloploutví</a:t>
            </a:r>
            <a:r>
              <a:rPr lang="cs-CZ" sz="2800" dirty="0" smtClean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 	Platýsové </a:t>
            </a:r>
            <a:endParaRPr lang="cs-CZ" sz="2800" dirty="0">
              <a:solidFill>
                <a:schemeClr val="bg1">
                  <a:lumMod val="6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109728" indent="0">
              <a:lnSpc>
                <a:spcPct val="80000"/>
              </a:lnSpc>
              <a:buNone/>
            </a:pPr>
            <a:r>
              <a:rPr lang="cs-CZ" sz="2800" dirty="0" smtClean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		</a:t>
            </a:r>
            <a:r>
              <a:rPr lang="cs-CZ" sz="2800" dirty="0" err="1" smtClean="0">
                <a:solidFill>
                  <a:schemeClr val="bg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Holobřiší</a:t>
            </a:r>
            <a:r>
              <a:rPr lang="cs-CZ" sz="2800" dirty="0" smtClean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		Čtverzubci </a:t>
            </a:r>
            <a:endParaRPr lang="cs-CZ" sz="2800" dirty="0">
              <a:solidFill>
                <a:schemeClr val="bg1">
                  <a:lumMod val="6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109728" indent="0">
              <a:lnSpc>
                <a:spcPct val="80000"/>
              </a:lnSpc>
              <a:buNone/>
            </a:pPr>
            <a:r>
              <a:rPr lang="cs-CZ" sz="2800" dirty="0" smtClean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		</a:t>
            </a:r>
            <a:r>
              <a:rPr lang="cs-CZ" sz="2800" dirty="0" err="1" smtClean="0">
                <a:solidFill>
                  <a:schemeClr val="bg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Volnoostní</a:t>
            </a:r>
            <a:r>
              <a:rPr lang="cs-CZ" sz="2800" dirty="0" smtClean="0">
                <a:solidFill>
                  <a:schemeClr val="bg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endParaRPr lang="cs-CZ" sz="2800" dirty="0">
              <a:solidFill>
                <a:schemeClr val="bg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109728" indent="0">
              <a:lnSpc>
                <a:spcPct val="80000"/>
              </a:lnSpc>
              <a:buFont typeface="Wingdings 3"/>
              <a:buNone/>
            </a:pPr>
            <a:endParaRPr lang="cs-CZ" sz="28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7143" y="3356992"/>
            <a:ext cx="2602397" cy="33599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42415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95536" y="332656"/>
            <a:ext cx="7990656" cy="5832648"/>
          </a:xfrm>
        </p:spPr>
        <p:txBody>
          <a:bodyPr>
            <a:normAutofit fontScale="90000"/>
          </a:bodyPr>
          <a:lstStyle/>
          <a:p>
            <a:pPr marL="182880" indent="0">
              <a:buNone/>
            </a:pPr>
            <a:r>
              <a:rPr lang="cs-CZ" sz="66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Třída: RYBY</a:t>
            </a:r>
            <a:br>
              <a:rPr lang="cs-CZ" sz="66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</a:br>
            <a:r>
              <a:rPr lang="cs-CZ" dirty="0" smtClean="0">
                <a:latin typeface="Arial" pitchFamily="34" charset="0"/>
                <a:cs typeface="Arial" pitchFamily="34" charset="0"/>
              </a:rPr>
              <a:t>systém IV</a:t>
            </a:r>
            <a:br>
              <a:rPr lang="cs-CZ" dirty="0" smtClean="0">
                <a:latin typeface="Arial" pitchFamily="34" charset="0"/>
                <a:cs typeface="Arial" pitchFamily="34" charset="0"/>
              </a:rPr>
            </a:br>
            <a:r>
              <a:rPr lang="cs-CZ" dirty="0" smtClean="0">
                <a:latin typeface="Calibri" pitchFamily="34" charset="0"/>
                <a:cs typeface="Calibri" pitchFamily="34" charset="0"/>
              </a:rPr>
              <a:t/>
            </a:r>
            <a:br>
              <a:rPr lang="cs-CZ" dirty="0" smtClean="0">
                <a:latin typeface="Calibri" pitchFamily="34" charset="0"/>
                <a:cs typeface="Calibri" pitchFamily="34" charset="0"/>
              </a:rPr>
            </a:br>
            <a:r>
              <a:rPr lang="cs-CZ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</a:t>
            </a:r>
            <a:r>
              <a:rPr lang="cs-CZ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odtřída: paprskoploutví</a:t>
            </a:r>
            <a:r>
              <a:rPr lang="cs-CZ" dirty="0" smtClean="0">
                <a:latin typeface="Arial" pitchFamily="34" charset="0"/>
                <a:cs typeface="Arial" pitchFamily="34" charset="0"/>
              </a:rPr>
              <a:t/>
            </a:r>
            <a:br>
              <a:rPr lang="cs-CZ" dirty="0" smtClean="0">
                <a:latin typeface="Arial" pitchFamily="34" charset="0"/>
                <a:cs typeface="Arial" pitchFamily="34" charset="0"/>
              </a:rPr>
            </a:br>
            <a:r>
              <a:rPr lang="cs-CZ" dirty="0">
                <a:latin typeface="Calibri" pitchFamily="34" charset="0"/>
                <a:cs typeface="Calibri" pitchFamily="34" charset="0"/>
              </a:rPr>
              <a:t/>
            </a:r>
            <a:br>
              <a:rPr lang="cs-CZ" dirty="0">
                <a:latin typeface="Calibri" pitchFamily="34" charset="0"/>
                <a:cs typeface="Calibri" pitchFamily="34" charset="0"/>
              </a:rPr>
            </a:br>
            <a:r>
              <a:rPr lang="cs-CZ" sz="4400" dirty="0">
                <a:solidFill>
                  <a:schemeClr val="bg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N</a:t>
            </a:r>
            <a:r>
              <a:rPr lang="cs-CZ" sz="4400" dirty="0" smtClean="0">
                <a:solidFill>
                  <a:schemeClr val="bg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adřád: kostnatí – 2. část</a:t>
            </a:r>
            <a:r>
              <a:rPr lang="cs-CZ" sz="4400" dirty="0">
                <a:solidFill>
                  <a:schemeClr val="bg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cs-CZ" sz="4400" dirty="0">
                <a:solidFill>
                  <a:schemeClr val="bg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</a:br>
            <a:endParaRPr lang="cs-CZ" sz="4400" dirty="0">
              <a:solidFill>
                <a:schemeClr val="bg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478160" y="169050"/>
            <a:ext cx="8126288" cy="792088"/>
          </a:xfrm>
          <a:prstGeom prst="rect">
            <a:avLst/>
          </a:prstGeom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cs-CZ" sz="32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Nadřád: Kostnatí </a:t>
            </a:r>
            <a:r>
              <a:rPr lang="cs-CZ" sz="3200" dirty="0">
                <a:latin typeface="Arial" pitchFamily="34" charset="0"/>
                <a:cs typeface="Arial" pitchFamily="34" charset="0"/>
              </a:rPr>
              <a:t>– </a:t>
            </a:r>
            <a:r>
              <a:rPr lang="cs-CZ" sz="3200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řád: </a:t>
            </a:r>
            <a:r>
              <a:rPr lang="cs-CZ" sz="3200" dirty="0" err="1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Lalůčkožábří</a:t>
            </a:r>
            <a:endParaRPr lang="cs-CZ" sz="3200" dirty="0">
              <a:solidFill>
                <a:schemeClr val="accent6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107504" y="764704"/>
            <a:ext cx="8718276" cy="5184576"/>
          </a:xfrm>
          <a:prstGeom prst="rect">
            <a:avLst/>
          </a:prstGeom>
        </p:spPr>
        <p:txBody>
          <a:bodyPr>
            <a:normAutofit/>
          </a:bodyPr>
          <a:lstStyle>
            <a:lvl1pPr marL="365760" indent="-256032" algn="l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1792" indent="-228600" algn="l" rtl="0" eaLnBrk="1" latinLnBrk="0" hangingPunct="1">
              <a:spcBef>
                <a:spcPts val="324"/>
              </a:spcBef>
              <a:buClr>
                <a:schemeClr val="accent1"/>
              </a:buClr>
              <a:buFont typeface="Verdana"/>
              <a:buChar char="◦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9536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SzPct val="100000"/>
              <a:buFont typeface="Wingdings 2"/>
              <a:buChar char="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109728" indent="0">
              <a:buFont typeface="Wingdings 3"/>
              <a:buNone/>
            </a:pPr>
            <a:r>
              <a:rPr lang="cs-CZ" sz="2800" u="sng" dirty="0" smtClean="0">
                <a:latin typeface="Arial" pitchFamily="34" charset="0"/>
                <a:cs typeface="Arial" pitchFamily="34" charset="0"/>
              </a:rPr>
              <a:t>Charakteristika</a:t>
            </a:r>
          </a:p>
          <a:p>
            <a:pPr marL="109728" indent="0">
              <a:buFont typeface="Wingdings 3"/>
              <a:buNone/>
            </a:pPr>
            <a:r>
              <a:rPr lang="cs-CZ" sz="2400" dirty="0">
                <a:latin typeface="Arial" pitchFamily="34" charset="0"/>
                <a:cs typeface="Arial" pitchFamily="34" charset="0"/>
              </a:rPr>
              <a:t>M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ořské</a:t>
            </a:r>
            <a:r>
              <a:rPr lang="cs-CZ" sz="2400" dirty="0">
                <a:latin typeface="Arial" pitchFamily="34" charset="0"/>
                <a:cs typeface="Arial" pitchFamily="34" charset="0"/>
              </a:rPr>
              <a:t>, výjimečně sladkovodní 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ryby.</a:t>
            </a:r>
          </a:p>
          <a:p>
            <a:pPr marL="109728" indent="0">
              <a:buFont typeface="Wingdings 3"/>
              <a:buNone/>
            </a:pPr>
            <a:r>
              <a:rPr lang="cs-CZ" sz="2400" dirty="0">
                <a:latin typeface="Arial" pitchFamily="34" charset="0"/>
                <a:cs typeface="Arial" pitchFamily="34" charset="0"/>
              </a:rPr>
              <a:t>T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ropické</a:t>
            </a:r>
            <a:r>
              <a:rPr lang="cs-CZ" sz="2400" dirty="0">
                <a:latin typeface="Arial" pitchFamily="34" charset="0"/>
                <a:cs typeface="Arial" pitchFamily="34" charset="0"/>
              </a:rPr>
              <a:t>, subtropické 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pásmo.</a:t>
            </a:r>
            <a:endParaRPr lang="cs-CZ" sz="2400" dirty="0">
              <a:latin typeface="Arial" pitchFamily="34" charset="0"/>
              <a:cs typeface="Arial" pitchFamily="34" charset="0"/>
            </a:endParaRPr>
          </a:p>
          <a:p>
            <a:pPr marL="109728" indent="0">
              <a:lnSpc>
                <a:spcPct val="110000"/>
              </a:lnSpc>
              <a:buNone/>
            </a:pPr>
            <a:r>
              <a:rPr lang="cs-CZ" sz="2400" dirty="0" smtClean="0">
                <a:latin typeface="Arial" pitchFamily="34" charset="0"/>
                <a:cs typeface="Arial" pitchFamily="34" charset="0"/>
              </a:rPr>
              <a:t>Trubkovitě </a:t>
            </a:r>
            <a:r>
              <a:rPr lang="cs-CZ" sz="2400" dirty="0">
                <a:latin typeface="Arial" pitchFamily="34" charset="0"/>
                <a:cs typeface="Arial" pitchFamily="34" charset="0"/>
              </a:rPr>
              <a:t>protáhlá 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ústa.</a:t>
            </a:r>
            <a:r>
              <a:rPr lang="cs-CZ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Lalůčkovité žábry.</a:t>
            </a:r>
          </a:p>
          <a:p>
            <a:pPr marL="109728" indent="0">
              <a:lnSpc>
                <a:spcPct val="110000"/>
              </a:lnSpc>
              <a:buNone/>
            </a:pPr>
            <a:r>
              <a:rPr lang="cs-CZ" sz="2400" dirty="0" smtClean="0">
                <a:latin typeface="Arial" pitchFamily="34" charset="0"/>
                <a:cs typeface="Arial" pitchFamily="34" charset="0"/>
              </a:rPr>
              <a:t>Zástupci: </a:t>
            </a:r>
            <a:r>
              <a:rPr lang="cs-CZ" sz="2400" b="1" dirty="0" smtClean="0">
                <a:latin typeface="Arial" pitchFamily="34" charset="0"/>
                <a:cs typeface="Arial" pitchFamily="34" charset="0"/>
              </a:rPr>
              <a:t>jehly</a:t>
            </a:r>
            <a:r>
              <a:rPr lang="cs-CZ" sz="2400" b="1" dirty="0">
                <a:latin typeface="Arial" pitchFamily="34" charset="0"/>
                <a:cs typeface="Arial" pitchFamily="34" charset="0"/>
              </a:rPr>
              <a:t>, koníci</a:t>
            </a: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3518" y="3617639"/>
            <a:ext cx="4320482" cy="32403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3065990"/>
            <a:ext cx="3168352" cy="21138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4415" y="756072"/>
            <a:ext cx="2300243" cy="30068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36" y="4335287"/>
            <a:ext cx="3370640" cy="2522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24036" y="3694858"/>
            <a:ext cx="21199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/>
              <a:t>Jehla mořská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1883792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4926" y="3501008"/>
            <a:ext cx="3725522" cy="21370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478160" y="169050"/>
            <a:ext cx="8126288" cy="792088"/>
          </a:xfrm>
          <a:prstGeom prst="rect">
            <a:avLst/>
          </a:prstGeom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cs-CZ" sz="32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Nadřád: Kostnatí  </a:t>
            </a:r>
            <a:r>
              <a:rPr lang="cs-CZ" sz="3200" dirty="0">
                <a:latin typeface="Arial" pitchFamily="34" charset="0"/>
                <a:cs typeface="Arial" pitchFamily="34" charset="0"/>
              </a:rPr>
              <a:t>– </a:t>
            </a:r>
            <a:r>
              <a:rPr lang="cs-CZ" sz="3200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řád: </a:t>
            </a:r>
            <a:r>
              <a:rPr lang="cs-CZ" sz="3200" dirty="0" err="1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Lalůčkožábří</a:t>
            </a:r>
            <a:endParaRPr lang="cs-CZ" sz="3200" dirty="0">
              <a:solidFill>
                <a:schemeClr val="accent6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4964" y="848655"/>
            <a:ext cx="4064696" cy="29087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1" y="865671"/>
            <a:ext cx="4494311" cy="28917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ovéPole 5"/>
          <p:cNvSpPr txBox="1"/>
          <p:nvPr/>
        </p:nvSpPr>
        <p:spPr>
          <a:xfrm>
            <a:off x="4894964" y="855923"/>
            <a:ext cx="293702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Eurypegasus</a:t>
            </a:r>
            <a:r>
              <a:rPr lang="cs-CZ" sz="20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20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draconis</a:t>
            </a:r>
            <a:endParaRPr lang="cs-CZ" sz="20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2426666" y="3774717"/>
            <a:ext cx="19287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latin typeface="Arial" pitchFamily="34" charset="0"/>
                <a:cs typeface="Arial" pitchFamily="34" charset="0"/>
              </a:rPr>
              <a:t>Pegasus </a:t>
            </a:r>
            <a:r>
              <a:rPr lang="cs-CZ" dirty="0" err="1">
                <a:latin typeface="Arial" pitchFamily="34" charset="0"/>
                <a:cs typeface="Arial" pitchFamily="34" charset="0"/>
              </a:rPr>
              <a:t>volitans</a:t>
            </a:r>
            <a:endParaRPr lang="cs-CZ" dirty="0">
              <a:latin typeface="Arial" pitchFamily="34" charset="0"/>
              <a:cs typeface="Arial" pitchFamily="34" charset="0"/>
            </a:endParaRP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64958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478160" y="-16762"/>
            <a:ext cx="8126288" cy="792088"/>
          </a:xfrm>
          <a:prstGeom prst="rect">
            <a:avLst/>
          </a:prstGeom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cs-CZ" sz="32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Nadřád: Kostnatí </a:t>
            </a:r>
            <a:r>
              <a:rPr lang="cs-CZ" sz="3200" dirty="0">
                <a:latin typeface="Arial" pitchFamily="34" charset="0"/>
                <a:cs typeface="Arial" pitchFamily="34" charset="0"/>
              </a:rPr>
              <a:t>– </a:t>
            </a:r>
            <a:r>
              <a:rPr lang="cs-CZ" sz="3200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řád: </a:t>
            </a:r>
            <a:r>
              <a:rPr lang="cs-CZ" sz="3200" dirty="0" err="1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Lalůčkožábří</a:t>
            </a:r>
            <a:endParaRPr lang="cs-CZ" sz="3200" dirty="0">
              <a:solidFill>
                <a:schemeClr val="accent6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4027618" y="4702534"/>
            <a:ext cx="24593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>
                <a:latin typeface="Arial" pitchFamily="34" charset="0"/>
                <a:cs typeface="Arial" pitchFamily="34" charset="0"/>
              </a:rPr>
              <a:t>Koníček 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mořský </a:t>
            </a:r>
            <a:endParaRPr lang="cs-CZ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7135" y="623364"/>
            <a:ext cx="2640295" cy="3960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7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4653" y="623364"/>
            <a:ext cx="2759347" cy="34563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7454" y="2996952"/>
            <a:ext cx="1679986" cy="2448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8007" y="2693342"/>
            <a:ext cx="2079611" cy="27728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3364"/>
            <a:ext cx="4173342" cy="2373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-60596" y="2996952"/>
            <a:ext cx="2154757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>
                <a:latin typeface="Arial" pitchFamily="34" charset="0"/>
                <a:cs typeface="Arial" pitchFamily="34" charset="0"/>
              </a:rPr>
              <a:t>Hippocampus </a:t>
            </a:r>
            <a:endParaRPr lang="cs-CZ" sz="2400" dirty="0" smtClean="0">
              <a:latin typeface="Arial" pitchFamily="34" charset="0"/>
              <a:cs typeface="Arial" pitchFamily="34" charset="0"/>
            </a:endParaRPr>
          </a:p>
          <a:p>
            <a:r>
              <a:rPr lang="cs-CZ" sz="2400" dirty="0" err="1" smtClean="0">
                <a:latin typeface="Arial" pitchFamily="34" charset="0"/>
                <a:cs typeface="Arial" pitchFamily="34" charset="0"/>
              </a:rPr>
              <a:t>erectus</a:t>
            </a:r>
            <a:endParaRPr lang="cs-CZ" sz="2400" dirty="0">
              <a:latin typeface="Arial" pitchFamily="34" charset="0"/>
              <a:cs typeface="Arial" pitchFamily="34" charset="0"/>
            </a:endParaRPr>
          </a:p>
          <a:p>
            <a:endParaRPr lang="cs-CZ" dirty="0"/>
          </a:p>
        </p:txBody>
      </p:sp>
      <p:pic>
        <p:nvPicPr>
          <p:cNvPr id="10" name="Picture 4"/>
          <p:cNvPicPr>
            <a:picLocks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37" t="19279" r="-41142" b="11276"/>
          <a:stretch/>
        </p:blipFill>
        <p:spPr bwMode="auto">
          <a:xfrm>
            <a:off x="21138" y="3846558"/>
            <a:ext cx="3254718" cy="24775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1901000" y="5662612"/>
            <a:ext cx="648767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„</a:t>
            </a:r>
            <a:r>
              <a:rPr lang="cs-CZ" sz="2400" dirty="0" smtClean="0"/>
              <a:t>těhotný“ m. koník- vývoj vajíček v komůrce na</a:t>
            </a:r>
          </a:p>
          <a:p>
            <a:r>
              <a:rPr lang="cs-CZ" sz="2400" dirty="0" smtClean="0"/>
              <a:t> břiše samce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4159166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2201044" y="169050"/>
            <a:ext cx="4680520" cy="792088"/>
          </a:xfrm>
          <a:prstGeom prst="rect">
            <a:avLst/>
          </a:prstGeom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endParaRPr lang="cs-CZ" sz="32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256828" y="961138"/>
            <a:ext cx="8568952" cy="4556094"/>
          </a:xfrm>
          <a:prstGeom prst="rect">
            <a:avLst/>
          </a:prstGeom>
        </p:spPr>
        <p:txBody>
          <a:bodyPr>
            <a:normAutofit/>
          </a:bodyPr>
          <a:lstStyle>
            <a:lvl1pPr marL="365760" indent="-256032" algn="l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1792" indent="-228600" algn="l" rtl="0" eaLnBrk="1" latinLnBrk="0" hangingPunct="1">
              <a:spcBef>
                <a:spcPts val="324"/>
              </a:spcBef>
              <a:buClr>
                <a:schemeClr val="accent1"/>
              </a:buClr>
              <a:buFont typeface="Verdana"/>
              <a:buChar char="◦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9536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SzPct val="100000"/>
              <a:buFont typeface="Wingdings 2"/>
              <a:buChar char="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109728" indent="0">
              <a:lnSpc>
                <a:spcPct val="150000"/>
              </a:lnSpc>
              <a:buNone/>
            </a:pPr>
            <a:r>
              <a:rPr lang="cs-CZ" sz="3200" dirty="0" smtClean="0">
                <a:latin typeface="Arial" pitchFamily="34" charset="0"/>
                <a:cs typeface="Arial" pitchFamily="34" charset="0"/>
              </a:rPr>
              <a:t>Významné</a:t>
            </a:r>
            <a:r>
              <a:rPr lang="cs-CZ" sz="3200" b="1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 řády</a:t>
            </a:r>
            <a:r>
              <a:rPr lang="cs-CZ" sz="3200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:</a:t>
            </a:r>
            <a:endParaRPr lang="cs-CZ" sz="3200" dirty="0">
              <a:solidFill>
                <a:schemeClr val="accent6"/>
              </a:solidFill>
              <a:latin typeface="Arial" pitchFamily="34" charset="0"/>
              <a:cs typeface="Arial" pitchFamily="34" charset="0"/>
            </a:endParaRPr>
          </a:p>
          <a:p>
            <a:pPr marL="109728" indent="0">
              <a:lnSpc>
                <a:spcPct val="80000"/>
              </a:lnSpc>
              <a:buNone/>
            </a:pPr>
            <a:endParaRPr lang="cs-CZ" sz="2000" dirty="0" smtClean="0">
              <a:latin typeface="Calibri" pitchFamily="34" charset="0"/>
              <a:cs typeface="Calibri" pitchFamily="34" charset="0"/>
            </a:endParaRPr>
          </a:p>
          <a:p>
            <a:pPr marL="109728" indent="0">
              <a:lnSpc>
                <a:spcPct val="80000"/>
              </a:lnSpc>
              <a:buNone/>
            </a:pPr>
            <a:r>
              <a:rPr lang="cs-CZ" sz="2000" dirty="0" smtClean="0">
                <a:latin typeface="Calibri" pitchFamily="34" charset="0"/>
                <a:cs typeface="Calibri" pitchFamily="34" charset="0"/>
              </a:rPr>
              <a:t>		</a:t>
            </a:r>
            <a:r>
              <a:rPr lang="cs-CZ" sz="3200" dirty="0" err="1" smtClean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Bezostní</a:t>
            </a:r>
            <a:r>
              <a:rPr lang="cs-CZ" sz="3200" b="1" dirty="0" smtClean="0">
                <a:latin typeface="Arial" pitchFamily="34" charset="0"/>
                <a:cs typeface="Arial" pitchFamily="34" charset="0"/>
              </a:rPr>
              <a:t>	</a:t>
            </a:r>
            <a:r>
              <a:rPr lang="cs-CZ" sz="3200" dirty="0" smtClean="0">
                <a:latin typeface="Arial" pitchFamily="34" charset="0"/>
                <a:cs typeface="Arial" pitchFamily="34" charset="0"/>
              </a:rPr>
              <a:t>	</a:t>
            </a:r>
            <a:r>
              <a:rPr lang="cs-CZ" sz="3200" dirty="0" err="1" smtClean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Lalůčkožábří</a:t>
            </a:r>
            <a:endParaRPr lang="cs-CZ" sz="3200" dirty="0">
              <a:solidFill>
                <a:schemeClr val="bg1">
                  <a:lumMod val="6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109728" indent="0">
              <a:lnSpc>
                <a:spcPct val="80000"/>
              </a:lnSpc>
              <a:buNone/>
            </a:pPr>
            <a:r>
              <a:rPr lang="cs-CZ" sz="3200" dirty="0" smtClean="0">
                <a:latin typeface="Arial" pitchFamily="34" charset="0"/>
                <a:cs typeface="Arial" pitchFamily="34" charset="0"/>
              </a:rPr>
              <a:t>		</a:t>
            </a:r>
            <a:r>
              <a:rPr lang="cs-CZ" sz="3200" dirty="0" smtClean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Máloostní		</a:t>
            </a:r>
            <a:r>
              <a:rPr lang="cs-CZ" sz="3200" b="1" dirty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Ropušnice</a:t>
            </a:r>
            <a:r>
              <a:rPr lang="cs-CZ" sz="3200" dirty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marL="109728" indent="0">
              <a:lnSpc>
                <a:spcPct val="80000"/>
              </a:lnSpc>
              <a:buNone/>
            </a:pPr>
            <a:r>
              <a:rPr lang="cs-CZ" sz="3200" dirty="0" smtClean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		Ďasové</a:t>
            </a:r>
            <a:r>
              <a:rPr lang="cs-CZ" sz="32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sz="3200" dirty="0" smtClean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		Ostnoploutví </a:t>
            </a:r>
            <a:endParaRPr lang="cs-CZ" sz="3200" dirty="0">
              <a:solidFill>
                <a:schemeClr val="bg1">
                  <a:lumMod val="6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109728" indent="0">
              <a:lnSpc>
                <a:spcPct val="80000"/>
              </a:lnSpc>
              <a:buNone/>
            </a:pPr>
            <a:r>
              <a:rPr lang="cs-CZ" sz="3200" dirty="0" smtClean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		</a:t>
            </a:r>
            <a:r>
              <a:rPr lang="cs-CZ" sz="3200" dirty="0" err="1" smtClean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Hrdloploutví</a:t>
            </a:r>
            <a:r>
              <a:rPr lang="cs-CZ" sz="3200" dirty="0" smtClean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 	Platýsové </a:t>
            </a:r>
            <a:endParaRPr lang="cs-CZ" sz="3200" dirty="0">
              <a:solidFill>
                <a:schemeClr val="bg1">
                  <a:lumMod val="6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109728" indent="0">
              <a:lnSpc>
                <a:spcPct val="80000"/>
              </a:lnSpc>
              <a:buNone/>
            </a:pPr>
            <a:r>
              <a:rPr lang="cs-CZ" sz="3200" dirty="0" smtClean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		</a:t>
            </a:r>
            <a:r>
              <a:rPr lang="cs-CZ" sz="3200" dirty="0" err="1" smtClean="0">
                <a:solidFill>
                  <a:schemeClr val="bg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Holobřiší</a:t>
            </a:r>
            <a:r>
              <a:rPr lang="cs-CZ" sz="3200" dirty="0" smtClean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		Čtverzubci </a:t>
            </a:r>
            <a:endParaRPr lang="cs-CZ" sz="3200" dirty="0">
              <a:solidFill>
                <a:schemeClr val="bg1">
                  <a:lumMod val="6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109728" indent="0">
              <a:lnSpc>
                <a:spcPct val="80000"/>
              </a:lnSpc>
              <a:buNone/>
            </a:pPr>
            <a:r>
              <a:rPr lang="cs-CZ" sz="3200" dirty="0" smtClean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		</a:t>
            </a:r>
            <a:r>
              <a:rPr lang="cs-CZ" sz="3200" dirty="0" err="1" smtClean="0">
                <a:solidFill>
                  <a:schemeClr val="bg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Volnoostní</a:t>
            </a:r>
            <a:r>
              <a:rPr lang="cs-CZ" sz="3200" dirty="0" smtClean="0">
                <a:solidFill>
                  <a:schemeClr val="bg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endParaRPr lang="cs-CZ" sz="3200" dirty="0">
              <a:solidFill>
                <a:schemeClr val="bg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109728" indent="0">
              <a:lnSpc>
                <a:spcPct val="80000"/>
              </a:lnSpc>
              <a:buFont typeface="Wingdings 3"/>
              <a:buNone/>
            </a:pPr>
            <a:endParaRPr lang="cs-CZ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900502" y="236422"/>
            <a:ext cx="66958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Nadřád: Kostnatí</a:t>
            </a:r>
            <a:endParaRPr lang="cs-CZ" sz="3600" b="1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1531" y="4293096"/>
            <a:ext cx="2769608" cy="2448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78896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652872" y="147977"/>
            <a:ext cx="7838256" cy="792088"/>
          </a:xfrm>
          <a:prstGeom prst="rect">
            <a:avLst/>
          </a:prstGeom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cs-CZ" sz="32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Nadřád: Kostnatí </a:t>
            </a:r>
            <a:r>
              <a:rPr lang="cs-CZ" sz="3200" dirty="0">
                <a:latin typeface="Arial" pitchFamily="34" charset="0"/>
                <a:cs typeface="Arial" pitchFamily="34" charset="0"/>
              </a:rPr>
              <a:t>– </a:t>
            </a:r>
            <a:r>
              <a:rPr lang="cs-CZ" sz="3200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řád: Ropušnice</a:t>
            </a:r>
            <a:endParaRPr lang="cs-CZ" sz="3200" dirty="0">
              <a:solidFill>
                <a:schemeClr val="accent6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198250" y="836712"/>
            <a:ext cx="8568952" cy="4752528"/>
          </a:xfrm>
          <a:prstGeom prst="rect">
            <a:avLst/>
          </a:prstGeom>
        </p:spPr>
        <p:txBody>
          <a:bodyPr>
            <a:normAutofit/>
          </a:bodyPr>
          <a:lstStyle>
            <a:lvl1pPr marL="365760" indent="-256032" algn="l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1792" indent="-228600" algn="l" rtl="0" eaLnBrk="1" latinLnBrk="0" hangingPunct="1">
              <a:spcBef>
                <a:spcPts val="324"/>
              </a:spcBef>
              <a:buClr>
                <a:schemeClr val="accent1"/>
              </a:buClr>
              <a:buFont typeface="Verdana"/>
              <a:buChar char="◦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9536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SzPct val="100000"/>
              <a:buFont typeface="Wingdings 2"/>
              <a:buChar char="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109728" indent="0">
              <a:buFont typeface="Wingdings 3"/>
              <a:buNone/>
            </a:pPr>
            <a:r>
              <a:rPr lang="cs-CZ" sz="2800" u="sng" dirty="0" smtClean="0">
                <a:latin typeface="Arial" pitchFamily="34" charset="0"/>
                <a:cs typeface="Arial" pitchFamily="34" charset="0"/>
              </a:rPr>
              <a:t>Charakteristika</a:t>
            </a:r>
          </a:p>
          <a:p>
            <a:pPr marL="109728" indent="0">
              <a:buFont typeface="Wingdings 3"/>
              <a:buNone/>
            </a:pPr>
            <a:r>
              <a:rPr lang="cs-CZ" sz="2400" dirty="0" smtClean="0">
                <a:latin typeface="Arial" pitchFamily="34" charset="0"/>
                <a:cs typeface="Arial" pitchFamily="34" charset="0"/>
              </a:rPr>
              <a:t>Hlava </a:t>
            </a:r>
            <a:r>
              <a:rPr lang="cs-CZ" sz="2400" dirty="0">
                <a:latin typeface="Arial" pitchFamily="34" charset="0"/>
                <a:cs typeface="Arial" pitchFamily="34" charset="0"/>
              </a:rPr>
              <a:t>a tělo pokryty ostny nebo kostěnými 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destičkami.</a:t>
            </a:r>
            <a:endParaRPr lang="cs-CZ" sz="2400" dirty="0">
              <a:latin typeface="Arial" pitchFamily="34" charset="0"/>
              <a:cs typeface="Arial" pitchFamily="34" charset="0"/>
            </a:endParaRPr>
          </a:p>
          <a:p>
            <a:pPr marL="109728" indent="0">
              <a:lnSpc>
                <a:spcPct val="110000"/>
              </a:lnSpc>
              <a:buNone/>
            </a:pPr>
            <a:r>
              <a:rPr lang="cs-CZ" sz="2400" dirty="0">
                <a:latin typeface="Arial" pitchFamily="34" charset="0"/>
                <a:cs typeface="Arial" pitchFamily="34" charset="0"/>
              </a:rPr>
              <a:t>O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stny </a:t>
            </a:r>
            <a:r>
              <a:rPr lang="cs-CZ" sz="2400" dirty="0">
                <a:latin typeface="Arial" pitchFamily="34" charset="0"/>
                <a:cs typeface="Arial" pitchFamily="34" charset="0"/>
              </a:rPr>
              <a:t>spojeny s jedovými 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žlázami ( </a:t>
            </a:r>
            <a:r>
              <a:rPr lang="cs-CZ" sz="2400" dirty="0" err="1" smtClean="0">
                <a:latin typeface="Arial" pitchFamily="34" charset="0"/>
                <a:cs typeface="Arial" pitchFamily="34" charset="0"/>
              </a:rPr>
              <a:t>hemotoxické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 účinky).</a:t>
            </a:r>
            <a:endParaRPr lang="cs-CZ" sz="2400" dirty="0">
              <a:latin typeface="Arial" pitchFamily="34" charset="0"/>
              <a:cs typeface="Arial" pitchFamily="34" charset="0"/>
            </a:endParaRPr>
          </a:p>
          <a:p>
            <a:pPr marL="109728" indent="0">
              <a:lnSpc>
                <a:spcPct val="110000"/>
              </a:lnSpc>
              <a:buNone/>
            </a:pPr>
            <a:r>
              <a:rPr lang="cs-CZ" sz="2400" dirty="0" smtClean="0">
                <a:latin typeface="Arial" pitchFamily="34" charset="0"/>
                <a:cs typeface="Arial" pitchFamily="34" charset="0"/>
              </a:rPr>
              <a:t>Některé druhy bez plynového měchýře.</a:t>
            </a:r>
          </a:p>
          <a:p>
            <a:pPr marL="109728" indent="0">
              <a:lnSpc>
                <a:spcPct val="110000"/>
              </a:lnSpc>
              <a:buNone/>
            </a:pPr>
            <a:r>
              <a:rPr lang="cs-CZ" sz="2400" dirty="0" smtClean="0">
                <a:latin typeface="Arial" pitchFamily="34" charset="0"/>
                <a:cs typeface="Arial" pitchFamily="34" charset="0"/>
              </a:rPr>
              <a:t>Zástupci: </a:t>
            </a:r>
            <a:r>
              <a:rPr lang="cs-CZ" sz="2400" b="1" dirty="0" smtClean="0">
                <a:latin typeface="Arial" pitchFamily="34" charset="0"/>
                <a:cs typeface="Arial" pitchFamily="34" charset="0"/>
              </a:rPr>
              <a:t>perutýn, ropušnice</a:t>
            </a:r>
            <a:endParaRPr lang="cs-CZ" sz="24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0" y="3243271"/>
            <a:ext cx="4428821" cy="3321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ovéPole 5"/>
          <p:cNvSpPr txBox="1"/>
          <p:nvPr/>
        </p:nvSpPr>
        <p:spPr>
          <a:xfrm>
            <a:off x="1881643" y="3212976"/>
            <a:ext cx="25506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Ropušnice skvrnitá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2341" y="3043875"/>
            <a:ext cx="4699171" cy="3521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12279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622176" y="147977"/>
            <a:ext cx="7838256" cy="607422"/>
          </a:xfrm>
          <a:prstGeom prst="rect">
            <a:avLst/>
          </a:prstGeom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cs-CZ" sz="32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Nadřád: Kostnatí  </a:t>
            </a:r>
            <a:r>
              <a:rPr lang="cs-CZ" sz="3200" dirty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– </a:t>
            </a:r>
            <a:r>
              <a:rPr lang="cs-CZ" sz="3200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řád: Ropušnice</a:t>
            </a:r>
            <a:endParaRPr lang="cs-CZ" sz="3200" dirty="0">
              <a:solidFill>
                <a:schemeClr val="accent6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129696" y="640556"/>
            <a:ext cx="24913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 smtClean="0">
                <a:latin typeface="Arial" pitchFamily="34" charset="0"/>
                <a:cs typeface="Arial" pitchFamily="34" charset="0"/>
              </a:rPr>
              <a:t>Perutýn ohnivý </a:t>
            </a:r>
            <a:endParaRPr lang="cs-CZ" sz="24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24744"/>
            <a:ext cx="4774502" cy="35808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8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900666"/>
            <a:ext cx="4012134" cy="25677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84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5" y="3415697"/>
            <a:ext cx="3767130" cy="35538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7434779" y="3821842"/>
            <a:ext cx="16821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>
                <a:latin typeface="Arial" pitchFamily="34" charset="0"/>
                <a:cs typeface="Arial" pitchFamily="34" charset="0"/>
              </a:rPr>
              <a:t>Perutýn </a:t>
            </a:r>
            <a:endParaRPr lang="cs-CZ" sz="2400" b="1" dirty="0" smtClean="0">
              <a:latin typeface="Arial" pitchFamily="34" charset="0"/>
              <a:cs typeface="Arial" pitchFamily="34" charset="0"/>
            </a:endParaRPr>
          </a:p>
          <a:p>
            <a:r>
              <a:rPr lang="cs-CZ" sz="2400" b="1" dirty="0" smtClean="0">
                <a:latin typeface="Arial" pitchFamily="34" charset="0"/>
                <a:cs typeface="Arial" pitchFamily="34" charset="0"/>
              </a:rPr>
              <a:t>paprsčitý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3940573"/>
            <a:ext cx="3707904" cy="2966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22656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2201044" y="169050"/>
            <a:ext cx="4680520" cy="792088"/>
          </a:xfrm>
          <a:prstGeom prst="rect">
            <a:avLst/>
          </a:prstGeom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cs-CZ" sz="36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Nadřád: Kostnatí</a:t>
            </a:r>
            <a:endParaRPr lang="cs-CZ" sz="36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256828" y="764704"/>
            <a:ext cx="8568952" cy="4752528"/>
          </a:xfrm>
          <a:prstGeom prst="rect">
            <a:avLst/>
          </a:prstGeom>
        </p:spPr>
        <p:txBody>
          <a:bodyPr>
            <a:normAutofit/>
          </a:bodyPr>
          <a:lstStyle>
            <a:lvl1pPr marL="365760" indent="-256032" algn="l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1792" indent="-228600" algn="l" rtl="0" eaLnBrk="1" latinLnBrk="0" hangingPunct="1">
              <a:spcBef>
                <a:spcPts val="324"/>
              </a:spcBef>
              <a:buClr>
                <a:schemeClr val="accent1"/>
              </a:buClr>
              <a:buFont typeface="Verdana"/>
              <a:buChar char="◦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9536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SzPct val="100000"/>
              <a:buFont typeface="Wingdings 2"/>
              <a:buChar char="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109728" indent="0">
              <a:lnSpc>
                <a:spcPct val="150000"/>
              </a:lnSpc>
              <a:buNone/>
            </a:pPr>
            <a:r>
              <a:rPr lang="cs-CZ" sz="3200" dirty="0" smtClean="0">
                <a:latin typeface="Arial" pitchFamily="34" charset="0"/>
                <a:cs typeface="Arial" pitchFamily="34" charset="0"/>
              </a:rPr>
              <a:t>Významné </a:t>
            </a:r>
            <a:r>
              <a:rPr lang="cs-CZ" sz="3200" b="1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řády</a:t>
            </a:r>
            <a:r>
              <a:rPr lang="cs-CZ" sz="3200" dirty="0" smtClean="0">
                <a:latin typeface="Arial" pitchFamily="34" charset="0"/>
                <a:cs typeface="Arial" pitchFamily="34" charset="0"/>
              </a:rPr>
              <a:t>:</a:t>
            </a:r>
            <a:endParaRPr lang="cs-CZ" sz="3200" dirty="0">
              <a:latin typeface="Arial" pitchFamily="34" charset="0"/>
              <a:cs typeface="Arial" pitchFamily="34" charset="0"/>
            </a:endParaRPr>
          </a:p>
          <a:p>
            <a:pPr marL="109728" indent="0">
              <a:lnSpc>
                <a:spcPct val="80000"/>
              </a:lnSpc>
              <a:buNone/>
            </a:pPr>
            <a:endParaRPr lang="cs-CZ" sz="2000" dirty="0" smtClean="0">
              <a:latin typeface="Calibri" pitchFamily="34" charset="0"/>
              <a:cs typeface="Calibri" pitchFamily="34" charset="0"/>
            </a:endParaRPr>
          </a:p>
          <a:p>
            <a:pPr marL="109728" indent="0">
              <a:lnSpc>
                <a:spcPct val="80000"/>
              </a:lnSpc>
              <a:buNone/>
            </a:pPr>
            <a:r>
              <a:rPr lang="cs-CZ" sz="2000" dirty="0" smtClean="0">
                <a:latin typeface="Calibri" pitchFamily="34" charset="0"/>
                <a:cs typeface="Calibri" pitchFamily="34" charset="0"/>
              </a:rPr>
              <a:t>		</a:t>
            </a:r>
            <a:r>
              <a:rPr lang="cs-CZ" sz="3200" dirty="0" err="1" smtClean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Bezostní</a:t>
            </a:r>
            <a:r>
              <a:rPr lang="cs-CZ" sz="3200" b="1" dirty="0" smtClean="0">
                <a:latin typeface="Arial" pitchFamily="34" charset="0"/>
                <a:cs typeface="Arial" pitchFamily="34" charset="0"/>
              </a:rPr>
              <a:t>	</a:t>
            </a:r>
            <a:r>
              <a:rPr lang="cs-CZ" sz="3200" dirty="0" smtClean="0">
                <a:latin typeface="Arial" pitchFamily="34" charset="0"/>
                <a:cs typeface="Arial" pitchFamily="34" charset="0"/>
              </a:rPr>
              <a:t>	</a:t>
            </a:r>
            <a:r>
              <a:rPr lang="cs-CZ" sz="3200" dirty="0" err="1" smtClean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Lalůčkožábří</a:t>
            </a:r>
            <a:endParaRPr lang="cs-CZ" sz="3200" dirty="0">
              <a:solidFill>
                <a:schemeClr val="bg1">
                  <a:lumMod val="6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109728" indent="0">
              <a:lnSpc>
                <a:spcPct val="80000"/>
              </a:lnSpc>
              <a:buNone/>
            </a:pPr>
            <a:r>
              <a:rPr lang="cs-CZ" sz="3200" dirty="0" smtClean="0">
                <a:latin typeface="Arial" pitchFamily="34" charset="0"/>
                <a:cs typeface="Arial" pitchFamily="34" charset="0"/>
              </a:rPr>
              <a:t>		</a:t>
            </a:r>
            <a:r>
              <a:rPr lang="cs-CZ" sz="3200" dirty="0" smtClean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Máloostní		</a:t>
            </a:r>
            <a:r>
              <a:rPr lang="cs-CZ" sz="3200" dirty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Ropušnice </a:t>
            </a:r>
          </a:p>
          <a:p>
            <a:pPr marL="109728" indent="0">
              <a:lnSpc>
                <a:spcPct val="80000"/>
              </a:lnSpc>
              <a:buNone/>
            </a:pPr>
            <a:r>
              <a:rPr lang="cs-CZ" sz="3200" dirty="0" smtClean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		Ďasové</a:t>
            </a:r>
            <a:r>
              <a:rPr lang="cs-CZ" sz="32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sz="3200" dirty="0" smtClean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		</a:t>
            </a:r>
            <a:r>
              <a:rPr lang="cs-CZ" sz="3200" b="1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Ostnoploutví</a:t>
            </a:r>
            <a:r>
              <a:rPr lang="cs-CZ" sz="3200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 </a:t>
            </a:r>
            <a:endParaRPr lang="cs-CZ" sz="3200" dirty="0">
              <a:solidFill>
                <a:schemeClr val="accent6"/>
              </a:solidFill>
              <a:latin typeface="Arial" pitchFamily="34" charset="0"/>
              <a:cs typeface="Arial" pitchFamily="34" charset="0"/>
            </a:endParaRPr>
          </a:p>
          <a:p>
            <a:pPr marL="109728" indent="0">
              <a:lnSpc>
                <a:spcPct val="80000"/>
              </a:lnSpc>
              <a:buNone/>
            </a:pPr>
            <a:r>
              <a:rPr lang="cs-CZ" sz="3200" dirty="0" smtClean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		</a:t>
            </a:r>
            <a:r>
              <a:rPr lang="cs-CZ" sz="3200" dirty="0" err="1" smtClean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Hrdloploutví</a:t>
            </a:r>
            <a:r>
              <a:rPr lang="cs-CZ" sz="3200" dirty="0" smtClean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 	Platýsové </a:t>
            </a:r>
            <a:endParaRPr lang="cs-CZ" sz="3200" dirty="0">
              <a:solidFill>
                <a:schemeClr val="bg1">
                  <a:lumMod val="6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109728" indent="0">
              <a:lnSpc>
                <a:spcPct val="80000"/>
              </a:lnSpc>
              <a:buNone/>
            </a:pPr>
            <a:r>
              <a:rPr lang="cs-CZ" sz="3200" dirty="0" smtClean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		</a:t>
            </a:r>
            <a:r>
              <a:rPr lang="cs-CZ" sz="3200" dirty="0" err="1" smtClean="0">
                <a:solidFill>
                  <a:schemeClr val="bg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Holobřiší</a:t>
            </a:r>
            <a:r>
              <a:rPr lang="cs-CZ" sz="3200" dirty="0" smtClean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		Čtverzubci </a:t>
            </a:r>
            <a:endParaRPr lang="cs-CZ" sz="3200" dirty="0">
              <a:solidFill>
                <a:schemeClr val="bg1">
                  <a:lumMod val="6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109728" indent="0">
              <a:lnSpc>
                <a:spcPct val="80000"/>
              </a:lnSpc>
              <a:buNone/>
            </a:pPr>
            <a:r>
              <a:rPr lang="cs-CZ" sz="3200" dirty="0" smtClean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		</a:t>
            </a:r>
            <a:r>
              <a:rPr lang="cs-CZ" sz="3200" dirty="0" err="1" smtClean="0">
                <a:solidFill>
                  <a:schemeClr val="bg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Volnoostní</a:t>
            </a:r>
            <a:r>
              <a:rPr lang="cs-CZ" sz="3200" dirty="0" smtClean="0">
                <a:solidFill>
                  <a:schemeClr val="bg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endParaRPr lang="cs-CZ" sz="3200" dirty="0">
              <a:solidFill>
                <a:schemeClr val="bg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109728" indent="0">
              <a:lnSpc>
                <a:spcPct val="80000"/>
              </a:lnSpc>
              <a:buFont typeface="Wingdings 3"/>
              <a:buNone/>
            </a:pPr>
            <a:endParaRPr lang="cs-CZ" sz="160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4988" y="4149080"/>
            <a:ext cx="3240792" cy="224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95456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295486" y="147977"/>
            <a:ext cx="8491636" cy="792088"/>
          </a:xfrm>
          <a:prstGeom prst="rect">
            <a:avLst/>
          </a:prstGeom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cs-CZ" sz="32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Nadřád: Kostnatí </a:t>
            </a:r>
            <a:r>
              <a:rPr lang="cs-CZ" sz="32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– </a:t>
            </a:r>
            <a:r>
              <a:rPr lang="cs-CZ" sz="3200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řád: Ostnoploutví</a:t>
            </a:r>
            <a:endParaRPr lang="cs-CZ" sz="3200" dirty="0">
              <a:solidFill>
                <a:schemeClr val="accent6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256828" y="836712"/>
            <a:ext cx="8568952" cy="5112568"/>
          </a:xfrm>
          <a:prstGeom prst="rect">
            <a:avLst/>
          </a:prstGeom>
        </p:spPr>
        <p:txBody>
          <a:bodyPr>
            <a:normAutofit/>
          </a:bodyPr>
          <a:lstStyle>
            <a:lvl1pPr marL="365760" indent="-256032" algn="l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1792" indent="-228600" algn="l" rtl="0" eaLnBrk="1" latinLnBrk="0" hangingPunct="1">
              <a:spcBef>
                <a:spcPts val="324"/>
              </a:spcBef>
              <a:buClr>
                <a:schemeClr val="accent1"/>
              </a:buClr>
              <a:buFont typeface="Verdana"/>
              <a:buChar char="◦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9536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SzPct val="100000"/>
              <a:buFont typeface="Wingdings 2"/>
              <a:buChar char="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109728" indent="0">
              <a:buFont typeface="Wingdings 3"/>
              <a:buNone/>
            </a:pPr>
            <a:r>
              <a:rPr lang="cs-CZ" sz="2800" u="sng" dirty="0" smtClean="0">
                <a:latin typeface="Arial" pitchFamily="34" charset="0"/>
                <a:cs typeface="Arial" pitchFamily="34" charset="0"/>
              </a:rPr>
              <a:t>Charakteristika</a:t>
            </a:r>
          </a:p>
          <a:p>
            <a:pPr marL="109728" indent="0">
              <a:lnSpc>
                <a:spcPct val="110000"/>
              </a:lnSpc>
              <a:buNone/>
            </a:pPr>
            <a:r>
              <a:rPr lang="cs-CZ" sz="2400" dirty="0">
                <a:latin typeface="Arial" pitchFamily="34" charset="0"/>
                <a:cs typeface="Arial" pitchFamily="34" charset="0"/>
              </a:rPr>
              <a:t>- tvrdé ploutevní paprsky </a:t>
            </a:r>
          </a:p>
          <a:p>
            <a:pPr marL="109728" indent="0">
              <a:lnSpc>
                <a:spcPct val="110000"/>
              </a:lnSpc>
              <a:buNone/>
            </a:pPr>
            <a:r>
              <a:rPr lang="cs-CZ" sz="2400" dirty="0" smtClean="0">
                <a:latin typeface="Arial" pitchFamily="34" charset="0"/>
                <a:cs typeface="Arial" pitchFamily="34" charset="0"/>
              </a:rPr>
              <a:t>- zdvojená </a:t>
            </a:r>
            <a:r>
              <a:rPr lang="cs-CZ" sz="2400" dirty="0">
                <a:latin typeface="Arial" pitchFamily="34" charset="0"/>
                <a:cs typeface="Arial" pitchFamily="34" charset="0"/>
              </a:rPr>
              <a:t>hřbetní ploutev </a:t>
            </a:r>
          </a:p>
          <a:p>
            <a:pPr marL="109728" indent="0">
              <a:lnSpc>
                <a:spcPct val="110000"/>
              </a:lnSpc>
              <a:buNone/>
            </a:pPr>
            <a:r>
              <a:rPr lang="cs-CZ" sz="2400" dirty="0" smtClean="0">
                <a:latin typeface="Arial" pitchFamily="34" charset="0"/>
                <a:cs typeface="Arial" pitchFamily="34" charset="0"/>
              </a:rPr>
              <a:t>- nejpočetnější </a:t>
            </a:r>
            <a:r>
              <a:rPr lang="cs-CZ" sz="2400" dirty="0">
                <a:latin typeface="Arial" pitchFamily="34" charset="0"/>
                <a:cs typeface="Arial" pitchFamily="34" charset="0"/>
              </a:rPr>
              <a:t>a evolučně nejvyspělejší skupina ryb </a:t>
            </a:r>
          </a:p>
          <a:p>
            <a:pPr marL="109728" indent="0">
              <a:lnSpc>
                <a:spcPct val="110000"/>
              </a:lnSpc>
              <a:buNone/>
            </a:pPr>
            <a:r>
              <a:rPr lang="cs-CZ" sz="2400" dirty="0" smtClean="0">
                <a:latin typeface="Arial" pitchFamily="34" charset="0"/>
                <a:cs typeface="Arial" pitchFamily="34" charset="0"/>
              </a:rPr>
              <a:t>- </a:t>
            </a:r>
            <a:r>
              <a:rPr lang="cs-CZ" sz="2400" dirty="0" err="1" smtClean="0">
                <a:latin typeface="Arial" pitchFamily="34" charset="0"/>
                <a:cs typeface="Arial" pitchFamily="34" charset="0"/>
              </a:rPr>
              <a:t>ktenoidní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sz="2400" dirty="0">
                <a:latin typeface="Arial" pitchFamily="34" charset="0"/>
                <a:cs typeface="Arial" pitchFamily="34" charset="0"/>
              </a:rPr>
              <a:t>šupiny </a:t>
            </a:r>
          </a:p>
          <a:p>
            <a:pPr marL="109728" indent="0">
              <a:lnSpc>
                <a:spcPct val="110000"/>
              </a:lnSpc>
              <a:buNone/>
            </a:pPr>
            <a:r>
              <a:rPr lang="cs-CZ" sz="2400" dirty="0" smtClean="0">
                <a:latin typeface="Arial" pitchFamily="34" charset="0"/>
                <a:cs typeface="Arial" pitchFamily="34" charset="0"/>
              </a:rPr>
              <a:t>- plynový </a:t>
            </a:r>
            <a:r>
              <a:rPr lang="cs-CZ" sz="2400" dirty="0">
                <a:latin typeface="Arial" pitchFamily="34" charset="0"/>
                <a:cs typeface="Arial" pitchFamily="34" charset="0"/>
              </a:rPr>
              <a:t>měchýř není spojený s jícnem</a:t>
            </a:r>
          </a:p>
          <a:p>
            <a:pPr marL="109728" indent="0">
              <a:lnSpc>
                <a:spcPct val="110000"/>
              </a:lnSpc>
              <a:buNone/>
            </a:pPr>
            <a:endParaRPr lang="cs-CZ" sz="2400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3" y="3861048"/>
            <a:ext cx="3417721" cy="23411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1869" y="3861048"/>
            <a:ext cx="4869781" cy="19053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03127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179512" y="940065"/>
            <a:ext cx="8784976" cy="5153231"/>
          </a:xfrm>
          <a:prstGeom prst="rect">
            <a:avLst/>
          </a:prstGeom>
        </p:spPr>
        <p:txBody>
          <a:bodyPr>
            <a:normAutofit/>
          </a:bodyPr>
          <a:lstStyle>
            <a:lvl1pPr marL="365760" indent="-256032" algn="l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1792" indent="-228600" algn="l" rtl="0" eaLnBrk="1" latinLnBrk="0" hangingPunct="1">
              <a:spcBef>
                <a:spcPts val="324"/>
              </a:spcBef>
              <a:buClr>
                <a:schemeClr val="accent1"/>
              </a:buClr>
              <a:buFont typeface="Verdana"/>
              <a:buChar char="◦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9536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SzPct val="100000"/>
              <a:buFont typeface="Wingdings 2"/>
              <a:buChar char="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109728" indent="0">
              <a:lnSpc>
                <a:spcPct val="150000"/>
              </a:lnSpc>
              <a:buNone/>
            </a:pPr>
            <a:r>
              <a:rPr lang="cs-CZ" sz="2400" dirty="0" smtClean="0">
                <a:latin typeface="Arial" pitchFamily="34" charset="0"/>
                <a:cs typeface="Arial" pitchFamily="34" charset="0"/>
              </a:rPr>
              <a:t>Významné </a:t>
            </a:r>
            <a:r>
              <a:rPr lang="cs-CZ" sz="2800" b="1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čeledi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 a zástupci:</a:t>
            </a:r>
            <a:endParaRPr lang="cs-CZ" sz="2400" dirty="0">
              <a:latin typeface="Arial" pitchFamily="34" charset="0"/>
              <a:cs typeface="Arial" pitchFamily="34" charset="0"/>
            </a:endParaRPr>
          </a:p>
          <a:p>
            <a:pPr marL="109728" indent="0">
              <a:lnSpc>
                <a:spcPct val="80000"/>
              </a:lnSpc>
              <a:buNone/>
            </a:pPr>
            <a:endParaRPr lang="cs-CZ" sz="2000" b="1" dirty="0" smtClean="0">
              <a:latin typeface="Calibri" pitchFamily="34" charset="0"/>
              <a:cs typeface="Calibri" pitchFamily="34" charset="0"/>
            </a:endParaRPr>
          </a:p>
          <a:p>
            <a:pPr marL="109728" indent="0">
              <a:lnSpc>
                <a:spcPct val="80000"/>
              </a:lnSpc>
              <a:buNone/>
            </a:pPr>
            <a:r>
              <a:rPr lang="cs-CZ" sz="2800" b="1" dirty="0" err="1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Okounkovití</a:t>
            </a:r>
            <a:r>
              <a:rPr lang="cs-CZ" sz="2800" b="1" dirty="0" smtClean="0">
                <a:latin typeface="Arial" pitchFamily="34" charset="0"/>
                <a:cs typeface="Arial" pitchFamily="34" charset="0"/>
              </a:rPr>
              <a:t> 	</a:t>
            </a:r>
            <a:r>
              <a:rPr lang="cs-CZ" sz="2800" dirty="0" smtClean="0">
                <a:latin typeface="Arial" pitchFamily="34" charset="0"/>
                <a:cs typeface="Arial" pitchFamily="34" charset="0"/>
              </a:rPr>
              <a:t>- </a:t>
            </a:r>
            <a:r>
              <a:rPr lang="cs-CZ" sz="28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okounek, slunečnice</a:t>
            </a:r>
            <a:endParaRPr lang="cs-CZ" sz="28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pPr marL="109728" indent="0">
              <a:lnSpc>
                <a:spcPct val="80000"/>
              </a:lnSpc>
              <a:buNone/>
            </a:pPr>
            <a:r>
              <a:rPr lang="cs-CZ" sz="2800" b="1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Okounovití</a:t>
            </a:r>
            <a:r>
              <a:rPr lang="cs-CZ" sz="2800" dirty="0">
                <a:latin typeface="Arial" pitchFamily="34" charset="0"/>
                <a:cs typeface="Arial" pitchFamily="34" charset="0"/>
              </a:rPr>
              <a:t>	- </a:t>
            </a:r>
            <a:r>
              <a:rPr lang="cs-CZ" sz="28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okoun, candát, </a:t>
            </a:r>
            <a:r>
              <a:rPr lang="cs-CZ" sz="28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ježdík, drsek</a:t>
            </a:r>
          </a:p>
          <a:p>
            <a:pPr marL="109728" indent="0">
              <a:lnSpc>
                <a:spcPct val="80000"/>
              </a:lnSpc>
              <a:buNone/>
            </a:pPr>
            <a:r>
              <a:rPr lang="cs-CZ" sz="2800" b="1" dirty="0" err="1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Cichlidovití</a:t>
            </a:r>
            <a:r>
              <a:rPr lang="cs-CZ" sz="2800" dirty="0">
                <a:latin typeface="Arial" pitchFamily="34" charset="0"/>
                <a:cs typeface="Arial" pitchFamily="34" charset="0"/>
              </a:rPr>
              <a:t>	- </a:t>
            </a:r>
            <a:r>
              <a:rPr lang="cs-CZ" sz="28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akara</a:t>
            </a:r>
            <a:r>
              <a:rPr lang="cs-CZ" sz="28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cs-CZ" sz="28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cichlidka</a:t>
            </a:r>
            <a:r>
              <a:rPr lang="cs-CZ" sz="28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, skalára, tlamovec</a:t>
            </a:r>
          </a:p>
          <a:p>
            <a:pPr marL="109728" indent="0">
              <a:lnSpc>
                <a:spcPct val="80000"/>
              </a:lnSpc>
              <a:buNone/>
            </a:pPr>
            <a:r>
              <a:rPr lang="cs-CZ" sz="2800" b="1" dirty="0" err="1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Hlaváčovití</a:t>
            </a:r>
            <a:r>
              <a:rPr lang="cs-CZ" sz="2800" dirty="0">
                <a:latin typeface="Arial" pitchFamily="34" charset="0"/>
                <a:cs typeface="Arial" pitchFamily="34" charset="0"/>
              </a:rPr>
              <a:t>	- </a:t>
            </a:r>
            <a:r>
              <a:rPr lang="cs-CZ" sz="28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hlaváč, </a:t>
            </a:r>
            <a:r>
              <a:rPr lang="cs-CZ" sz="28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hlavačka</a:t>
            </a:r>
            <a:endParaRPr lang="cs-CZ" sz="28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pPr marL="109728" indent="0">
              <a:lnSpc>
                <a:spcPct val="80000"/>
              </a:lnSpc>
              <a:buNone/>
            </a:pPr>
            <a:r>
              <a:rPr lang="cs-CZ" sz="2800" b="1" dirty="0" err="1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Lezcovití</a:t>
            </a:r>
            <a:r>
              <a:rPr lang="cs-CZ" sz="28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cs-CZ" sz="2800" b="1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cs-CZ" sz="2800" dirty="0" smtClean="0">
                <a:latin typeface="Arial" pitchFamily="34" charset="0"/>
                <a:cs typeface="Arial" pitchFamily="34" charset="0"/>
              </a:rPr>
              <a:t>- </a:t>
            </a:r>
            <a:r>
              <a:rPr lang="cs-CZ" sz="28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lezec</a:t>
            </a:r>
            <a:endParaRPr lang="cs-CZ" sz="28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pPr marL="109728" indent="0">
              <a:lnSpc>
                <a:spcPct val="80000"/>
              </a:lnSpc>
              <a:buNone/>
            </a:pPr>
            <a:r>
              <a:rPr lang="cs-CZ" sz="2800" b="1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Vrankovití	</a:t>
            </a:r>
            <a:r>
              <a:rPr lang="cs-CZ" sz="2800" dirty="0">
                <a:latin typeface="Arial" pitchFamily="34" charset="0"/>
                <a:cs typeface="Arial" pitchFamily="34" charset="0"/>
              </a:rPr>
              <a:t>	- </a:t>
            </a:r>
            <a:r>
              <a:rPr lang="cs-CZ" sz="28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vranka</a:t>
            </a:r>
            <a:endParaRPr lang="cs-CZ" sz="28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pPr marL="109728" indent="0">
              <a:lnSpc>
                <a:spcPct val="80000"/>
              </a:lnSpc>
              <a:buNone/>
            </a:pPr>
            <a:r>
              <a:rPr lang="cs-CZ" sz="2800" b="1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Makrelovití</a:t>
            </a:r>
            <a:r>
              <a:rPr lang="cs-CZ" sz="28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cs-CZ" sz="2800" dirty="0">
                <a:latin typeface="Arial" pitchFamily="34" charset="0"/>
                <a:cs typeface="Arial" pitchFamily="34" charset="0"/>
              </a:rPr>
              <a:t>- </a:t>
            </a:r>
            <a:r>
              <a:rPr lang="cs-CZ" sz="28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makrela, tuňák</a:t>
            </a:r>
            <a:endParaRPr lang="cs-CZ" sz="28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pPr marL="109728" indent="0">
              <a:lnSpc>
                <a:spcPct val="80000"/>
              </a:lnSpc>
              <a:buNone/>
            </a:pPr>
            <a:r>
              <a:rPr lang="cs-CZ" sz="2800" b="1" dirty="0" err="1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Lezounovití</a:t>
            </a:r>
            <a:r>
              <a:rPr lang="cs-CZ" sz="2800" dirty="0">
                <a:latin typeface="Arial" pitchFamily="34" charset="0"/>
                <a:cs typeface="Arial" pitchFamily="34" charset="0"/>
              </a:rPr>
              <a:t>	- </a:t>
            </a:r>
            <a:r>
              <a:rPr lang="cs-CZ" sz="28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rájovec, čichavec, bojovnice</a:t>
            </a:r>
          </a:p>
          <a:p>
            <a:pPr marL="109728" indent="0">
              <a:lnSpc>
                <a:spcPct val="80000"/>
              </a:lnSpc>
              <a:buNone/>
            </a:pPr>
            <a:endParaRPr lang="cs-CZ" sz="16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295486" y="147977"/>
            <a:ext cx="8491636" cy="792088"/>
          </a:xfrm>
          <a:prstGeom prst="rect">
            <a:avLst/>
          </a:prstGeom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cs-CZ" sz="32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Nadřád: Kostnatí </a:t>
            </a:r>
            <a:r>
              <a:rPr lang="cs-CZ" sz="3200" dirty="0">
                <a:latin typeface="Arial" pitchFamily="34" charset="0"/>
                <a:cs typeface="Arial" pitchFamily="34" charset="0"/>
              </a:rPr>
              <a:t>– </a:t>
            </a:r>
            <a:r>
              <a:rPr lang="cs-CZ" sz="3200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řád: Ostnoploutví</a:t>
            </a:r>
            <a:endParaRPr lang="cs-CZ" sz="3200" dirty="0">
              <a:solidFill>
                <a:schemeClr val="accent6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4600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395536" y="123986"/>
            <a:ext cx="8625421" cy="792088"/>
          </a:xfrm>
          <a:prstGeom prst="rect">
            <a:avLst/>
          </a:prstGeom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cs-CZ" sz="3200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Řád: Ostnoploutví </a:t>
            </a:r>
            <a:r>
              <a:rPr lang="cs-CZ" sz="3200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– čeleď: </a:t>
            </a:r>
            <a:r>
              <a:rPr lang="cs-CZ" sz="3200" dirty="0" err="1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Okounkovití</a:t>
            </a:r>
            <a:endParaRPr lang="cs-CZ" sz="3200" dirty="0">
              <a:solidFill>
                <a:srgbClr val="00B05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Obdélník 5"/>
          <p:cNvSpPr/>
          <p:nvPr/>
        </p:nvSpPr>
        <p:spPr>
          <a:xfrm>
            <a:off x="6735968" y="836712"/>
            <a:ext cx="240803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400" b="1" dirty="0">
                <a:latin typeface="Arial" pitchFamily="34" charset="0"/>
                <a:cs typeface="Arial" pitchFamily="34" charset="0"/>
              </a:rPr>
              <a:t>Okounek </a:t>
            </a:r>
            <a:r>
              <a:rPr lang="cs-CZ" sz="2400" b="1" dirty="0" smtClean="0">
                <a:latin typeface="Arial" pitchFamily="34" charset="0"/>
                <a:cs typeface="Arial" pitchFamily="34" charset="0"/>
              </a:rPr>
              <a:t>černý</a:t>
            </a:r>
            <a:endParaRPr lang="cs-CZ" sz="24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891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24" b="524"/>
          <a:stretch/>
        </p:blipFill>
        <p:spPr bwMode="auto">
          <a:xfrm>
            <a:off x="2785138" y="1306987"/>
            <a:ext cx="4490538" cy="27750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9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5688" y="1329369"/>
            <a:ext cx="1803331" cy="5184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51" y="3298934"/>
            <a:ext cx="5068309" cy="3370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89351" y="2845361"/>
            <a:ext cx="28184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>
                <a:latin typeface="Arial" pitchFamily="34" charset="0"/>
                <a:cs typeface="Arial" pitchFamily="34" charset="0"/>
              </a:rPr>
              <a:t>Slunečnice pestrá</a:t>
            </a:r>
          </a:p>
        </p:txBody>
      </p:sp>
    </p:spTree>
    <p:extLst>
      <p:ext uri="{BB962C8B-B14F-4D97-AF65-F5344CB8AC3E}">
        <p14:creationId xmlns:p14="http://schemas.microsoft.com/office/powerpoint/2010/main" val="3607236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179512" y="260648"/>
            <a:ext cx="8640960" cy="54476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3600" dirty="0" smtClean="0">
                <a:latin typeface="Calibri" pitchFamily="34" charset="0"/>
                <a:cs typeface="Calibri" pitchFamily="34" charset="0"/>
              </a:rPr>
              <a:t>Systém</a:t>
            </a:r>
            <a:endParaRPr lang="cs-CZ" sz="2400" dirty="0" smtClean="0">
              <a:latin typeface="Calibri" pitchFamily="34" charset="0"/>
              <a:cs typeface="Calibri" pitchFamily="34" charset="0"/>
            </a:endParaRPr>
          </a:p>
          <a:p>
            <a:pPr>
              <a:lnSpc>
                <a:spcPct val="150000"/>
              </a:lnSpc>
            </a:pPr>
            <a:r>
              <a:rPr lang="cs-CZ" sz="4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Třída: Ryby (</a:t>
            </a:r>
            <a:r>
              <a:rPr lang="cs-CZ" sz="40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Pisces</a:t>
            </a:r>
            <a:r>
              <a:rPr lang="cs-CZ" sz="4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cs-CZ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  </a:t>
            </a:r>
            <a:r>
              <a:rPr lang="cs-CZ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Podtřída:  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Dvojdyšní </a:t>
            </a:r>
            <a:r>
              <a:rPr lang="cs-CZ" sz="2400" dirty="0">
                <a:latin typeface="Arial" pitchFamily="34" charset="0"/>
                <a:cs typeface="Arial" pitchFamily="34" charset="0"/>
              </a:rPr>
              <a:t>(</a:t>
            </a:r>
            <a:r>
              <a:rPr lang="cs-CZ" sz="2400" dirty="0" err="1">
                <a:latin typeface="Arial" pitchFamily="34" charset="0"/>
                <a:cs typeface="Arial" pitchFamily="34" charset="0"/>
              </a:rPr>
              <a:t>Dipnoi</a:t>
            </a:r>
            <a:r>
              <a:rPr lang="cs-CZ" sz="2400" dirty="0">
                <a:latin typeface="Arial" pitchFamily="34" charset="0"/>
                <a:cs typeface="Arial" pitchFamily="34" charset="0"/>
              </a:rPr>
              <a:t>)	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		- 6 druhů</a:t>
            </a:r>
            <a:endParaRPr lang="cs-CZ" sz="2400" dirty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</a:pPr>
            <a:r>
              <a:rPr lang="cs-CZ" sz="2400" dirty="0">
                <a:latin typeface="Arial" pitchFamily="34" charset="0"/>
                <a:cs typeface="Arial" pitchFamily="34" charset="0"/>
              </a:rPr>
              <a:t>	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	Lalokoploutví</a:t>
            </a:r>
            <a:r>
              <a:rPr lang="cs-CZ" sz="2400" dirty="0">
                <a:latin typeface="Arial" pitchFamily="34" charset="0"/>
                <a:cs typeface="Arial" pitchFamily="34" charset="0"/>
              </a:rPr>
              <a:t>	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(</a:t>
            </a:r>
            <a:r>
              <a:rPr lang="cs-CZ" sz="2400" dirty="0" err="1" smtClean="0">
                <a:latin typeface="Arial" pitchFamily="34" charset="0"/>
                <a:cs typeface="Arial" pitchFamily="34" charset="0"/>
              </a:rPr>
              <a:t>Crossopterygii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)</a:t>
            </a:r>
            <a:r>
              <a:rPr lang="cs-CZ" sz="2400" dirty="0">
                <a:latin typeface="Arial" pitchFamily="34" charset="0"/>
                <a:cs typeface="Arial" pitchFamily="34" charset="0"/>
              </a:rPr>
              <a:t>	- 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1 druh</a:t>
            </a:r>
            <a:endParaRPr lang="cs-CZ" sz="2400" dirty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</a:pPr>
            <a:r>
              <a:rPr lang="cs-CZ" sz="2400" dirty="0">
                <a:latin typeface="Arial" pitchFamily="34" charset="0"/>
                <a:cs typeface="Arial" pitchFamily="34" charset="0"/>
              </a:rPr>
              <a:t>	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 	</a:t>
            </a:r>
            <a:r>
              <a:rPr lang="cs-CZ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Paprskoploutví</a:t>
            </a:r>
            <a:r>
              <a:rPr lang="cs-CZ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(</a:t>
            </a:r>
            <a:r>
              <a:rPr lang="cs-CZ" sz="2400" dirty="0" err="1" smtClean="0">
                <a:latin typeface="Arial" pitchFamily="34" charset="0"/>
                <a:cs typeface="Arial" pitchFamily="34" charset="0"/>
              </a:rPr>
              <a:t>Actinopterygii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)</a:t>
            </a:r>
            <a:r>
              <a:rPr lang="cs-CZ" sz="2400" dirty="0">
                <a:latin typeface="Arial" pitchFamily="34" charset="0"/>
                <a:cs typeface="Arial" pitchFamily="34" charset="0"/>
              </a:rPr>
              <a:t>	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- </a:t>
            </a:r>
            <a:r>
              <a:rPr lang="cs-CZ" sz="2400" dirty="0">
                <a:latin typeface="Arial" pitchFamily="34" charset="0"/>
                <a:cs typeface="Arial" pitchFamily="34" charset="0"/>
              </a:rPr>
              <a:t>24 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000 druhů</a:t>
            </a:r>
          </a:p>
          <a:p>
            <a:pPr>
              <a:lnSpc>
                <a:spcPct val="150000"/>
              </a:lnSpc>
            </a:pPr>
            <a:r>
              <a:rPr lang="cs-CZ" sz="2400" dirty="0" smtClean="0">
                <a:latin typeface="Arial" pitchFamily="34" charset="0"/>
                <a:cs typeface="Arial" pitchFamily="34" charset="0"/>
              </a:rPr>
              <a:t>       </a:t>
            </a:r>
            <a:r>
              <a:rPr lang="cs-CZ" sz="2400" b="1" dirty="0" smtClean="0">
                <a:solidFill>
                  <a:schemeClr val="bg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Nadřád: </a:t>
            </a:r>
            <a:r>
              <a:rPr lang="cs-CZ" sz="2400" dirty="0" err="1" smtClean="0">
                <a:latin typeface="Arial" pitchFamily="34" charset="0"/>
                <a:cs typeface="Arial" pitchFamily="34" charset="0"/>
              </a:rPr>
              <a:t>Násadcoploutví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 (</a:t>
            </a:r>
            <a:r>
              <a:rPr lang="cs-CZ" sz="2400" dirty="0" err="1" smtClean="0">
                <a:latin typeface="Arial" pitchFamily="34" charset="0"/>
                <a:cs typeface="Arial" pitchFamily="34" charset="0"/>
              </a:rPr>
              <a:t>Brachiopterygii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cs-CZ" sz="2400" dirty="0">
                <a:latin typeface="Arial" pitchFamily="34" charset="0"/>
                <a:cs typeface="Arial" pitchFamily="34" charset="0"/>
              </a:rPr>
              <a:t>	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	Chrupavčití (</a:t>
            </a:r>
            <a:r>
              <a:rPr lang="cs-CZ" sz="2400" dirty="0" err="1" smtClean="0">
                <a:latin typeface="Arial" pitchFamily="34" charset="0"/>
                <a:cs typeface="Arial" pitchFamily="34" charset="0"/>
              </a:rPr>
              <a:t>Chondrostei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cs-CZ" sz="2400" dirty="0" smtClean="0">
                <a:latin typeface="Arial" pitchFamily="34" charset="0"/>
                <a:cs typeface="Arial" pitchFamily="34" charset="0"/>
              </a:rPr>
              <a:t>	</a:t>
            </a:r>
            <a:r>
              <a:rPr lang="cs-CZ" sz="2400" dirty="0">
                <a:latin typeface="Arial" pitchFamily="34" charset="0"/>
                <a:cs typeface="Arial" pitchFamily="34" charset="0"/>
              </a:rPr>
              <a:t>	</a:t>
            </a:r>
            <a:r>
              <a:rPr lang="cs-CZ" sz="2400" dirty="0" err="1" smtClean="0">
                <a:latin typeface="Arial" pitchFamily="34" charset="0"/>
                <a:cs typeface="Arial" pitchFamily="34" charset="0"/>
              </a:rPr>
              <a:t>Mnohokostnatí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 (</a:t>
            </a:r>
            <a:r>
              <a:rPr lang="cs-CZ" sz="2400" dirty="0" err="1" smtClean="0">
                <a:latin typeface="Arial" pitchFamily="34" charset="0"/>
                <a:cs typeface="Arial" pitchFamily="34" charset="0"/>
              </a:rPr>
              <a:t>Holostei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cs-CZ" sz="2400" dirty="0">
                <a:latin typeface="Arial" pitchFamily="34" charset="0"/>
                <a:cs typeface="Arial" pitchFamily="34" charset="0"/>
              </a:rPr>
              <a:t>	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	</a:t>
            </a:r>
            <a:r>
              <a:rPr lang="cs-CZ" sz="2400" b="1" dirty="0" smtClean="0">
                <a:solidFill>
                  <a:schemeClr val="bg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Kostnatí (</a:t>
            </a:r>
            <a:r>
              <a:rPr lang="cs-CZ" sz="2400" b="1" dirty="0" err="1" smtClean="0">
                <a:solidFill>
                  <a:schemeClr val="bg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Teleostei</a:t>
            </a:r>
            <a:r>
              <a:rPr lang="cs-CZ" sz="2400" b="1" dirty="0" smtClean="0">
                <a:solidFill>
                  <a:schemeClr val="bg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)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	</a:t>
            </a:r>
            <a:endParaRPr lang="cs-CZ" sz="24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570192" y="175138"/>
            <a:ext cx="8034256" cy="792088"/>
          </a:xfrm>
          <a:prstGeom prst="rect">
            <a:avLst/>
          </a:prstGeom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cs-CZ" sz="3200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Řád: Ostnoploutví </a:t>
            </a:r>
            <a:r>
              <a:rPr lang="cs-CZ" sz="3200" dirty="0" smtClean="0">
                <a:latin typeface="Arial" pitchFamily="34" charset="0"/>
                <a:cs typeface="Arial" pitchFamily="34" charset="0"/>
              </a:rPr>
              <a:t>– </a:t>
            </a:r>
            <a:r>
              <a:rPr lang="cs-CZ" sz="3200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čeleď: Okounovití</a:t>
            </a:r>
            <a:endParaRPr lang="cs-CZ" sz="3200" dirty="0">
              <a:solidFill>
                <a:srgbClr val="00B05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433" y="993128"/>
            <a:ext cx="4742103" cy="3556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251519" y="3862214"/>
            <a:ext cx="189186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Okoun říční</a:t>
            </a:r>
          </a:p>
          <a:p>
            <a:endParaRPr lang="cs-CZ" dirty="0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433" y="4508262"/>
            <a:ext cx="4742103" cy="2260856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1475656" y="6237312"/>
            <a:ext cx="27363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>
                <a:latin typeface="Arial" pitchFamily="34" charset="0"/>
                <a:cs typeface="Arial" pitchFamily="34" charset="0"/>
              </a:rPr>
              <a:t>Candát obecný</a:t>
            </a: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1670" y="956382"/>
            <a:ext cx="4392664" cy="29211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4821124" y="1013919"/>
            <a:ext cx="22878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Ježdík obecný</a:t>
            </a:r>
          </a:p>
        </p:txBody>
      </p:sp>
      <p:pic>
        <p:nvPicPr>
          <p:cNvPr id="10" name="Obrázek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7906" y="3862215"/>
            <a:ext cx="4206428" cy="2124246"/>
          </a:xfrm>
          <a:prstGeom prst="rect">
            <a:avLst/>
          </a:prstGeom>
        </p:spPr>
      </p:pic>
      <p:sp>
        <p:nvSpPr>
          <p:cNvPr id="9" name="TextovéPole 8"/>
          <p:cNvSpPr txBox="1"/>
          <p:nvPr/>
        </p:nvSpPr>
        <p:spPr>
          <a:xfrm>
            <a:off x="4907906" y="5638690"/>
            <a:ext cx="18293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>
                <a:latin typeface="Arial" pitchFamily="34" charset="0"/>
                <a:cs typeface="Arial" pitchFamily="34" charset="0"/>
              </a:rPr>
              <a:t>Drsek větší</a:t>
            </a:r>
          </a:p>
        </p:txBody>
      </p:sp>
    </p:spTree>
    <p:extLst>
      <p:ext uri="{BB962C8B-B14F-4D97-AF65-F5344CB8AC3E}">
        <p14:creationId xmlns:p14="http://schemas.microsoft.com/office/powerpoint/2010/main" val="1408643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400879" y="175138"/>
            <a:ext cx="8372882" cy="792088"/>
          </a:xfrm>
          <a:prstGeom prst="rect">
            <a:avLst/>
          </a:prstGeom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cs-CZ" sz="3200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Řád: Ostnoploutví </a:t>
            </a:r>
            <a:r>
              <a:rPr lang="cs-CZ" sz="3200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– čeleď: </a:t>
            </a:r>
            <a:r>
              <a:rPr lang="cs-CZ" sz="3200" dirty="0" err="1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Cichlidovití</a:t>
            </a:r>
            <a:endParaRPr lang="cs-CZ" sz="3200" dirty="0">
              <a:solidFill>
                <a:srgbClr val="00B05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Obdélník 5"/>
          <p:cNvSpPr/>
          <p:nvPr/>
        </p:nvSpPr>
        <p:spPr>
          <a:xfrm>
            <a:off x="4607286" y="3596487"/>
            <a:ext cx="25002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 err="1">
                <a:latin typeface="Calibri" pitchFamily="34" charset="0"/>
                <a:cs typeface="Calibri" pitchFamily="34" charset="0"/>
              </a:rPr>
              <a:t>Pelvicachromis</a:t>
            </a:r>
            <a:r>
              <a:rPr lang="cs-CZ" dirty="0">
                <a:latin typeface="Calibri" pitchFamily="34" charset="0"/>
                <a:cs typeface="Calibri" pitchFamily="34" charset="0"/>
              </a:rPr>
              <a:t> </a:t>
            </a:r>
            <a:r>
              <a:rPr lang="cs-CZ" dirty="0" err="1">
                <a:latin typeface="Calibri" pitchFamily="34" charset="0"/>
                <a:cs typeface="Calibri" pitchFamily="34" charset="0"/>
              </a:rPr>
              <a:t>taeniatus</a:t>
            </a:r>
            <a:endParaRPr lang="cs-CZ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Obdélník 7"/>
          <p:cNvSpPr/>
          <p:nvPr/>
        </p:nvSpPr>
        <p:spPr>
          <a:xfrm>
            <a:off x="400879" y="3588363"/>
            <a:ext cx="18640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 err="1">
                <a:latin typeface="Calibri" pitchFamily="34" charset="0"/>
                <a:cs typeface="Calibri" pitchFamily="34" charset="0"/>
              </a:rPr>
              <a:t>Paratilapia</a:t>
            </a:r>
            <a:r>
              <a:rPr lang="cs-CZ" dirty="0">
                <a:latin typeface="Calibri" pitchFamily="34" charset="0"/>
                <a:cs typeface="Calibri" pitchFamily="34" charset="0"/>
              </a:rPr>
              <a:t> </a:t>
            </a:r>
            <a:r>
              <a:rPr lang="cs-CZ" dirty="0" err="1">
                <a:latin typeface="Calibri" pitchFamily="34" charset="0"/>
                <a:cs typeface="Calibri" pitchFamily="34" charset="0"/>
              </a:rPr>
              <a:t>polleni</a:t>
            </a:r>
            <a:endParaRPr lang="cs-CZ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1" y="811274"/>
            <a:ext cx="3850740" cy="25310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0292" y="811274"/>
            <a:ext cx="3331463" cy="23296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7871" y="2517744"/>
            <a:ext cx="3771748" cy="2510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40968"/>
            <a:ext cx="3707546" cy="22971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1180" y="3140968"/>
            <a:ext cx="25080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Tropheus</a:t>
            </a:r>
            <a:r>
              <a:rPr lang="cs-CZ" sz="24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24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moori</a:t>
            </a:r>
            <a:endParaRPr lang="cs-CZ" sz="24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7054047" y="3605652"/>
            <a:ext cx="2149948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 err="1" smtClean="0">
                <a:latin typeface="Arial" pitchFamily="34" charset="0"/>
                <a:cs typeface="Arial" pitchFamily="34" charset="0"/>
              </a:rPr>
              <a:t>Pterophyllum</a:t>
            </a:r>
            <a:endParaRPr lang="cs-CZ" sz="2400" b="1" dirty="0" smtClean="0">
              <a:latin typeface="Arial" pitchFamily="34" charset="0"/>
              <a:cs typeface="Arial" pitchFamily="34" charset="0"/>
            </a:endParaRPr>
          </a:p>
          <a:p>
            <a:r>
              <a:rPr lang="cs-CZ" sz="2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sz="2400" b="1" dirty="0" err="1">
                <a:latin typeface="Arial" pitchFamily="34" charset="0"/>
                <a:cs typeface="Arial" pitchFamily="34" charset="0"/>
              </a:rPr>
              <a:t>altum</a:t>
            </a:r>
            <a:endParaRPr lang="cs-CZ" sz="2400" b="1" dirty="0">
              <a:latin typeface="Arial" pitchFamily="34" charset="0"/>
              <a:cs typeface="Arial" pitchFamily="34" charset="0"/>
            </a:endParaRPr>
          </a:p>
          <a:p>
            <a:endParaRPr lang="cs-CZ" dirty="0"/>
          </a:p>
        </p:txBody>
      </p:sp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9052" y="4856975"/>
            <a:ext cx="4563585" cy="200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3995936" y="1268760"/>
            <a:ext cx="136608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 smtClean="0"/>
              <a:t>Akvarijní</a:t>
            </a:r>
          </a:p>
          <a:p>
            <a:r>
              <a:rPr lang="cs-CZ" sz="2400" dirty="0"/>
              <a:t>r</a:t>
            </a:r>
            <a:r>
              <a:rPr lang="cs-CZ" sz="2400" dirty="0" smtClean="0"/>
              <a:t>yby.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2576284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400879" y="175138"/>
            <a:ext cx="8372882" cy="792088"/>
          </a:xfrm>
          <a:prstGeom prst="rect">
            <a:avLst/>
          </a:prstGeom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cs-CZ" sz="3200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Řád: Ostnoploutví </a:t>
            </a:r>
            <a:r>
              <a:rPr lang="cs-CZ" sz="3200" dirty="0" smtClean="0">
                <a:latin typeface="Arial" pitchFamily="34" charset="0"/>
                <a:cs typeface="Arial" pitchFamily="34" charset="0"/>
              </a:rPr>
              <a:t>– </a:t>
            </a:r>
            <a:r>
              <a:rPr lang="cs-CZ" sz="3200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čeleď: </a:t>
            </a:r>
            <a:r>
              <a:rPr lang="cs-CZ" sz="3200" dirty="0" err="1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Cichlidovití</a:t>
            </a:r>
            <a:endParaRPr lang="cs-CZ" sz="3200" dirty="0">
              <a:solidFill>
                <a:srgbClr val="00B05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1283620"/>
            <a:ext cx="3266012" cy="22045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887" y="1276179"/>
            <a:ext cx="3296332" cy="43647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400879" y="3149624"/>
            <a:ext cx="3004349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Apistogramma</a:t>
            </a:r>
            <a:r>
              <a:rPr lang="cs-CZ" sz="20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20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nijsseni</a:t>
            </a:r>
            <a:endParaRPr lang="cs-CZ" sz="20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endParaRPr lang="cs-CZ" dirty="0"/>
          </a:p>
        </p:txBody>
      </p:sp>
      <p:sp>
        <p:nvSpPr>
          <p:cNvPr id="3" name="TextovéPole 2"/>
          <p:cNvSpPr txBox="1"/>
          <p:nvPr/>
        </p:nvSpPr>
        <p:spPr>
          <a:xfrm>
            <a:off x="7380312" y="1484784"/>
            <a:ext cx="175721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 err="1" smtClean="0">
                <a:latin typeface="Arial" pitchFamily="34" charset="0"/>
                <a:cs typeface="Arial" pitchFamily="34" charset="0"/>
              </a:rPr>
              <a:t>Aequidens</a:t>
            </a:r>
            <a:endParaRPr lang="cs-CZ" sz="2400" b="1" dirty="0" smtClean="0">
              <a:latin typeface="Arial" pitchFamily="34" charset="0"/>
              <a:cs typeface="Arial" pitchFamily="34" charset="0"/>
            </a:endParaRPr>
          </a:p>
          <a:p>
            <a:r>
              <a:rPr lang="cs-CZ" sz="2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sz="2400" b="1" dirty="0" err="1">
                <a:latin typeface="Arial" pitchFamily="34" charset="0"/>
                <a:cs typeface="Arial" pitchFamily="34" charset="0"/>
              </a:rPr>
              <a:t>rivulatus</a:t>
            </a:r>
            <a:endParaRPr lang="cs-CZ" sz="2400" b="1" dirty="0">
              <a:latin typeface="Arial" pitchFamily="34" charset="0"/>
              <a:cs typeface="Arial" pitchFamily="34" charset="0"/>
            </a:endParaRPr>
          </a:p>
          <a:p>
            <a:endParaRPr lang="cs-CZ" sz="2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3707904" y="3831431"/>
            <a:ext cx="20950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 smtClean="0"/>
              <a:t>Akvarijní ryby.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4144473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400879" y="175138"/>
            <a:ext cx="8372882" cy="792088"/>
          </a:xfrm>
          <a:prstGeom prst="rect">
            <a:avLst/>
          </a:prstGeom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cs-CZ" sz="3200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Řád: Ostnoploutví </a:t>
            </a:r>
            <a:r>
              <a:rPr lang="cs-CZ" sz="3200" dirty="0" smtClean="0">
                <a:latin typeface="Arial" pitchFamily="34" charset="0"/>
                <a:cs typeface="Arial" pitchFamily="34" charset="0"/>
              </a:rPr>
              <a:t>– </a:t>
            </a:r>
            <a:r>
              <a:rPr lang="cs-CZ" sz="3200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čeleď: </a:t>
            </a:r>
            <a:r>
              <a:rPr lang="cs-CZ" sz="3200" dirty="0" err="1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Hlaváčovití</a:t>
            </a:r>
            <a:endParaRPr lang="cs-CZ" sz="3200" dirty="0">
              <a:solidFill>
                <a:srgbClr val="00B05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909" y="883898"/>
            <a:ext cx="7704856" cy="27641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909" y="3502683"/>
            <a:ext cx="3706678" cy="23745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Obdélník 2"/>
          <p:cNvSpPr/>
          <p:nvPr/>
        </p:nvSpPr>
        <p:spPr>
          <a:xfrm>
            <a:off x="5150294" y="3041017"/>
            <a:ext cx="27879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4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Hlavačka skvrnitá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971600" y="5404574"/>
            <a:ext cx="19127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Hlaváč říční</a:t>
            </a:r>
          </a:p>
        </p:txBody>
      </p:sp>
    </p:spTree>
    <p:extLst>
      <p:ext uri="{BB962C8B-B14F-4D97-AF65-F5344CB8AC3E}">
        <p14:creationId xmlns:p14="http://schemas.microsoft.com/office/powerpoint/2010/main" val="2390762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400879" y="175138"/>
            <a:ext cx="8372882" cy="792088"/>
          </a:xfrm>
          <a:prstGeom prst="rect">
            <a:avLst/>
          </a:prstGeom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cs-CZ" sz="3200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Řád: Ostnoploutví </a:t>
            </a:r>
            <a:r>
              <a:rPr lang="cs-CZ" sz="3200" dirty="0" smtClean="0">
                <a:latin typeface="Arial" pitchFamily="34" charset="0"/>
                <a:cs typeface="Arial" pitchFamily="34" charset="0"/>
              </a:rPr>
              <a:t>– </a:t>
            </a:r>
            <a:r>
              <a:rPr lang="cs-CZ" sz="3200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čeleď: </a:t>
            </a:r>
            <a:r>
              <a:rPr lang="cs-CZ" sz="3200" dirty="0" err="1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Lezcovití</a:t>
            </a:r>
            <a:endParaRPr lang="cs-CZ" sz="3200" dirty="0">
              <a:solidFill>
                <a:srgbClr val="00B05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Obdélník 7"/>
          <p:cNvSpPr/>
          <p:nvPr/>
        </p:nvSpPr>
        <p:spPr>
          <a:xfrm>
            <a:off x="165602" y="5163784"/>
            <a:ext cx="19909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 err="1">
                <a:latin typeface="Calibri" pitchFamily="34" charset="0"/>
                <a:cs typeface="Calibri" pitchFamily="34" charset="0"/>
              </a:rPr>
              <a:t>Periophthalmus</a:t>
            </a:r>
            <a:r>
              <a:rPr lang="cs-CZ" dirty="0">
                <a:latin typeface="Calibri" pitchFamily="34" charset="0"/>
                <a:cs typeface="Calibri" pitchFamily="34" charset="0"/>
              </a:rPr>
              <a:t> </a:t>
            </a:r>
            <a:r>
              <a:rPr lang="cs-CZ" dirty="0" err="1" smtClean="0">
                <a:latin typeface="Calibri" pitchFamily="34" charset="0"/>
                <a:cs typeface="Calibri" pitchFamily="34" charset="0"/>
              </a:rPr>
              <a:t>sp</a:t>
            </a:r>
            <a:r>
              <a:rPr lang="cs-CZ" dirty="0" smtClean="0">
                <a:latin typeface="Calibri" pitchFamily="34" charset="0"/>
                <a:cs typeface="Calibri" pitchFamily="34" charset="0"/>
              </a:rPr>
              <a:t>.</a:t>
            </a:r>
            <a:endParaRPr lang="cs-CZ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2802" y="854779"/>
            <a:ext cx="3612309" cy="1760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Obdélník 6"/>
          <p:cNvSpPr/>
          <p:nvPr/>
        </p:nvSpPr>
        <p:spPr>
          <a:xfrm>
            <a:off x="5472802" y="2568830"/>
            <a:ext cx="367119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400" b="1" dirty="0" err="1">
                <a:latin typeface="Arial" pitchFamily="34" charset="0"/>
                <a:cs typeface="Arial" pitchFamily="34" charset="0"/>
              </a:rPr>
              <a:t>Periophthalmus</a:t>
            </a:r>
            <a:r>
              <a:rPr lang="cs-CZ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400" b="1" dirty="0" err="1">
                <a:latin typeface="Arial" pitchFamily="34" charset="0"/>
                <a:cs typeface="Arial" pitchFamily="34" charset="0"/>
              </a:rPr>
              <a:t>gracilis</a:t>
            </a:r>
            <a:endParaRPr lang="cs-CZ" sz="24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00" y="2615208"/>
            <a:ext cx="5472802" cy="41046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73625"/>
            <a:ext cx="4680520" cy="35103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78943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400879" y="175138"/>
            <a:ext cx="8372882" cy="792088"/>
          </a:xfrm>
          <a:prstGeom prst="rect">
            <a:avLst/>
          </a:prstGeom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cs-CZ" sz="32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Řád: Ostnoploutví </a:t>
            </a:r>
            <a:r>
              <a:rPr lang="cs-CZ" sz="3200" dirty="0" smtClean="0">
                <a:latin typeface="Arial" pitchFamily="34" charset="0"/>
                <a:cs typeface="Arial" pitchFamily="34" charset="0"/>
              </a:rPr>
              <a:t>– </a:t>
            </a:r>
            <a:r>
              <a:rPr lang="cs-CZ" sz="3200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čeleď: Vrankovití</a:t>
            </a:r>
            <a:endParaRPr lang="cs-CZ" sz="3200" dirty="0">
              <a:solidFill>
                <a:srgbClr val="00B05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141" y="956990"/>
            <a:ext cx="4268160" cy="3201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380997" y="4206279"/>
            <a:ext cx="23573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>
                <a:latin typeface="Arial" pitchFamily="34" charset="0"/>
                <a:cs typeface="Arial" pitchFamily="34" charset="0"/>
              </a:rPr>
              <a:t>Vranka obecná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4507106" y="972854"/>
            <a:ext cx="455668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/>
              <a:t>Malá </a:t>
            </a:r>
            <a:r>
              <a:rPr lang="cs-CZ" sz="2400" dirty="0"/>
              <a:t>rybka pstruhového </a:t>
            </a:r>
            <a:r>
              <a:rPr lang="cs-CZ" sz="2400" dirty="0" smtClean="0"/>
              <a:t>pásma </a:t>
            </a:r>
          </a:p>
          <a:p>
            <a:r>
              <a:rPr lang="cs-CZ" sz="2400" dirty="0" smtClean="0"/>
              <a:t>evropských </a:t>
            </a:r>
            <a:r>
              <a:rPr lang="cs-CZ" sz="2400" dirty="0"/>
              <a:t>vod, většinu života </a:t>
            </a:r>
            <a:r>
              <a:rPr lang="cs-CZ" sz="2400" dirty="0" smtClean="0"/>
              <a:t>tráví pod kameny.</a:t>
            </a:r>
            <a:r>
              <a:rPr lang="cs-CZ" sz="2400" baseline="30000" dirty="0"/>
              <a:t> </a:t>
            </a:r>
            <a:endParaRPr lang="cs-CZ" sz="2400" baseline="30000" dirty="0" smtClean="0"/>
          </a:p>
          <a:p>
            <a:r>
              <a:rPr lang="cs-CZ" sz="2400" dirty="0" smtClean="0"/>
              <a:t>V </a:t>
            </a:r>
            <a:r>
              <a:rPr lang="cs-CZ" sz="2400" dirty="0"/>
              <a:t>Česku je řazena v Červeném seznamu </a:t>
            </a:r>
            <a:r>
              <a:rPr lang="cs-CZ" sz="2400" dirty="0" smtClean="0"/>
              <a:t>do </a:t>
            </a:r>
            <a:r>
              <a:rPr lang="cs-CZ" sz="2400" dirty="0"/>
              <a:t>skupiny </a:t>
            </a:r>
            <a:r>
              <a:rPr lang="cs-CZ" sz="2400" dirty="0" smtClean="0"/>
              <a:t>zranitelné.  </a:t>
            </a:r>
          </a:p>
          <a:p>
            <a:r>
              <a:rPr lang="cs-CZ" sz="2400" dirty="0" smtClean="0"/>
              <a:t>Je </a:t>
            </a:r>
            <a:r>
              <a:rPr lang="cs-CZ" sz="2400" dirty="0"/>
              <a:t>významným prvkem </a:t>
            </a:r>
            <a:r>
              <a:rPr lang="cs-CZ" sz="2400" dirty="0" smtClean="0"/>
              <a:t>fauny</a:t>
            </a:r>
          </a:p>
          <a:p>
            <a:r>
              <a:rPr lang="cs-CZ" sz="2400" dirty="0" smtClean="0"/>
              <a:t> </a:t>
            </a:r>
            <a:r>
              <a:rPr lang="cs-CZ" sz="2400" dirty="0"/>
              <a:t>našich nejčistších toků </a:t>
            </a:r>
            <a:endParaRPr lang="cs-CZ" sz="2400" dirty="0" smtClean="0"/>
          </a:p>
          <a:p>
            <a:r>
              <a:rPr lang="cs-CZ" sz="2400" dirty="0" smtClean="0"/>
              <a:t>(</a:t>
            </a:r>
            <a:r>
              <a:rPr lang="cs-CZ" sz="2400" dirty="0"/>
              <a:t>jako bioindikátor signalizuje znečištění vody</a:t>
            </a:r>
            <a:r>
              <a:rPr lang="cs-CZ" sz="2400" dirty="0" smtClean="0"/>
              <a:t>).</a:t>
            </a:r>
            <a:endParaRPr lang="cs-CZ" sz="2400" baseline="30000" dirty="0" smtClean="0"/>
          </a:p>
          <a:p>
            <a:r>
              <a:rPr lang="cs-CZ" sz="2400" dirty="0" smtClean="0"/>
              <a:t>Má </a:t>
            </a:r>
            <a:r>
              <a:rPr lang="cs-CZ" sz="2400" dirty="0"/>
              <a:t>velká ústa koncového </a:t>
            </a:r>
            <a:r>
              <a:rPr lang="cs-CZ" sz="2400" dirty="0" smtClean="0"/>
              <a:t>postavení a </a:t>
            </a:r>
            <a:r>
              <a:rPr lang="cs-CZ" sz="2400" dirty="0"/>
              <a:t>vysoko postavené oči</a:t>
            </a:r>
            <a:r>
              <a:rPr lang="cs-CZ" sz="2400" dirty="0" smtClean="0"/>
              <a:t>.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172125" y="4667944"/>
            <a:ext cx="3642344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 smtClean="0"/>
              <a:t>Průměrná délka </a:t>
            </a:r>
            <a:r>
              <a:rPr lang="cs-CZ" sz="2400" dirty="0"/>
              <a:t>8-12 </a:t>
            </a:r>
            <a:r>
              <a:rPr lang="cs-CZ" sz="2400" dirty="0" smtClean="0"/>
              <a:t>cm.</a:t>
            </a:r>
            <a:endParaRPr lang="cs-CZ" sz="2400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67780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836712"/>
            <a:ext cx="6584107" cy="21418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400879" y="175138"/>
            <a:ext cx="8372882" cy="792088"/>
          </a:xfrm>
          <a:prstGeom prst="rect">
            <a:avLst/>
          </a:prstGeom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cs-CZ" sz="3200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Řád: Ostnoploutví </a:t>
            </a:r>
            <a:r>
              <a:rPr lang="cs-CZ" sz="3200" dirty="0" smtClean="0">
                <a:solidFill>
                  <a:schemeClr val="accent4"/>
                </a:solidFill>
                <a:latin typeface="Arial" pitchFamily="34" charset="0"/>
                <a:cs typeface="Arial" pitchFamily="34" charset="0"/>
              </a:rPr>
              <a:t>– </a:t>
            </a:r>
            <a:r>
              <a:rPr lang="cs-CZ" sz="3200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čeleď: Makrelovití</a:t>
            </a:r>
            <a:endParaRPr lang="cs-CZ" sz="3200" dirty="0">
              <a:solidFill>
                <a:srgbClr val="00B05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3092" y="2444342"/>
            <a:ext cx="3456384" cy="259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8934" y="2776837"/>
            <a:ext cx="2995862" cy="22468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6957408" y="1124744"/>
            <a:ext cx="14173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>
                <a:latin typeface="Arial" pitchFamily="34" charset="0"/>
                <a:cs typeface="Arial" pitchFamily="34" charset="0"/>
              </a:rPr>
              <a:t>Makrela 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3" y="4366383"/>
            <a:ext cx="3611039" cy="24916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6234" y="4539180"/>
            <a:ext cx="3464021" cy="22813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19882" y="3890777"/>
            <a:ext cx="22297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>
                <a:latin typeface="Arial" pitchFamily="34" charset="0"/>
                <a:cs typeface="Arial" pitchFamily="34" charset="0"/>
              </a:rPr>
              <a:t>Tuňák obecný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7070255" y="5229200"/>
            <a:ext cx="199926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Silně vykrojená</a:t>
            </a:r>
          </a:p>
          <a:p>
            <a:r>
              <a:rPr lang="cs-CZ" dirty="0" smtClean="0"/>
              <a:t> ocasní ploutev + </a:t>
            </a:r>
          </a:p>
          <a:p>
            <a:r>
              <a:rPr lang="cs-CZ" dirty="0"/>
              <a:t>m</a:t>
            </a:r>
            <a:r>
              <a:rPr lang="cs-CZ" dirty="0" smtClean="0"/>
              <a:t>alé ploutvičky</a:t>
            </a:r>
            <a:endParaRPr lang="cs-CZ" dirty="0"/>
          </a:p>
        </p:txBody>
      </p:sp>
      <p:cxnSp>
        <p:nvCxnSpPr>
          <p:cNvPr id="7" name="Přímá spojnice se šipkou 6"/>
          <p:cNvCxnSpPr/>
          <p:nvPr/>
        </p:nvCxnSpPr>
        <p:spPr>
          <a:xfrm flipH="1" flipV="1">
            <a:off x="6228184" y="5373216"/>
            <a:ext cx="1223100" cy="50405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Přímá spojnice se šipkou 10"/>
          <p:cNvCxnSpPr>
            <a:stCxn id="5" idx="2"/>
          </p:cNvCxnSpPr>
          <p:nvPr/>
        </p:nvCxnSpPr>
        <p:spPr>
          <a:xfrm flipH="1" flipV="1">
            <a:off x="6084168" y="5949280"/>
            <a:ext cx="1985720" cy="20325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25145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400879" y="175138"/>
            <a:ext cx="8372882" cy="792088"/>
          </a:xfrm>
          <a:prstGeom prst="rect">
            <a:avLst/>
          </a:prstGeom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cs-CZ" sz="3200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Řád: Ostnoploutví </a:t>
            </a:r>
            <a:r>
              <a:rPr lang="cs-CZ" sz="3200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– čeleď: </a:t>
            </a:r>
            <a:r>
              <a:rPr lang="cs-CZ" sz="3200" dirty="0" err="1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Lezounovití</a:t>
            </a:r>
            <a:endParaRPr lang="cs-CZ" sz="3200" dirty="0">
              <a:solidFill>
                <a:srgbClr val="00B05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Obdélník 7"/>
          <p:cNvSpPr/>
          <p:nvPr/>
        </p:nvSpPr>
        <p:spPr>
          <a:xfrm>
            <a:off x="155484" y="3654273"/>
            <a:ext cx="266451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400" b="1" dirty="0" smtClean="0">
                <a:latin typeface="Arial" pitchFamily="34" charset="0"/>
                <a:cs typeface="Arial" pitchFamily="34" charset="0"/>
              </a:rPr>
              <a:t>Bojovnice pestrá</a:t>
            </a:r>
          </a:p>
          <a:p>
            <a:r>
              <a:rPr lang="cs-CZ" sz="2400" dirty="0" smtClean="0">
                <a:latin typeface="Arial" pitchFamily="34" charset="0"/>
                <a:cs typeface="Arial" pitchFamily="34" charset="0"/>
              </a:rPr>
              <a:t>(</a:t>
            </a:r>
            <a:r>
              <a:rPr lang="cs-CZ" sz="2400" dirty="0" err="1" smtClean="0">
                <a:latin typeface="Arial" pitchFamily="34" charset="0"/>
                <a:cs typeface="Arial" pitchFamily="34" charset="0"/>
              </a:rPr>
              <a:t>Betta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sz="2400" dirty="0" err="1" smtClean="0">
                <a:latin typeface="Arial" pitchFamily="34" charset="0"/>
                <a:cs typeface="Arial" pitchFamily="34" charset="0"/>
              </a:rPr>
              <a:t>splendens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)</a:t>
            </a:r>
            <a:endParaRPr lang="cs-CZ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Obdélník 8"/>
          <p:cNvSpPr/>
          <p:nvPr/>
        </p:nvSpPr>
        <p:spPr>
          <a:xfrm>
            <a:off x="6855621" y="4609720"/>
            <a:ext cx="145264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400" dirty="0" smtClean="0">
                <a:latin typeface="Arial" pitchFamily="34" charset="0"/>
                <a:cs typeface="Arial" pitchFamily="34" charset="0"/>
              </a:rPr>
              <a:t>Čichavec</a:t>
            </a:r>
          </a:p>
          <a:p>
            <a:r>
              <a:rPr lang="cs-CZ" sz="2400" dirty="0" smtClean="0">
                <a:latin typeface="Arial" pitchFamily="34" charset="0"/>
                <a:cs typeface="Arial" pitchFamily="34" charset="0"/>
              </a:rPr>
              <a:t> zakrslý </a:t>
            </a:r>
            <a:endParaRPr lang="cs-CZ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Obdélník 9"/>
          <p:cNvSpPr/>
          <p:nvPr/>
        </p:nvSpPr>
        <p:spPr>
          <a:xfrm>
            <a:off x="5076056" y="3661814"/>
            <a:ext cx="356700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400" b="1" dirty="0" smtClean="0">
                <a:latin typeface="Arial" pitchFamily="34" charset="0"/>
                <a:cs typeface="Arial" pitchFamily="34" charset="0"/>
              </a:rPr>
              <a:t>Rájovec dlouhoploutvý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299" y="846954"/>
            <a:ext cx="3810000" cy="2786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0575" y="4123479"/>
            <a:ext cx="3798719" cy="273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723" y="821964"/>
            <a:ext cx="4027105" cy="28630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400879" y="5488643"/>
            <a:ext cx="20950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 smtClean="0"/>
              <a:t>Akvarijní ryby.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910187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2201044" y="169050"/>
            <a:ext cx="4680520" cy="792088"/>
          </a:xfrm>
          <a:prstGeom prst="rect">
            <a:avLst/>
          </a:prstGeom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cs-CZ" sz="40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Nadřád: Kostnatí</a:t>
            </a:r>
            <a:endParaRPr lang="cs-CZ" sz="40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256828" y="961138"/>
            <a:ext cx="8568952" cy="4556094"/>
          </a:xfrm>
          <a:prstGeom prst="rect">
            <a:avLst/>
          </a:prstGeom>
        </p:spPr>
        <p:txBody>
          <a:bodyPr>
            <a:normAutofit/>
          </a:bodyPr>
          <a:lstStyle>
            <a:lvl1pPr marL="365760" indent="-256032" algn="l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1792" indent="-228600" algn="l" rtl="0" eaLnBrk="1" latinLnBrk="0" hangingPunct="1">
              <a:spcBef>
                <a:spcPts val="324"/>
              </a:spcBef>
              <a:buClr>
                <a:schemeClr val="accent1"/>
              </a:buClr>
              <a:buFont typeface="Verdana"/>
              <a:buChar char="◦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9536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SzPct val="100000"/>
              <a:buFont typeface="Wingdings 2"/>
              <a:buChar char="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109728" indent="0">
              <a:lnSpc>
                <a:spcPct val="150000"/>
              </a:lnSpc>
              <a:buNone/>
            </a:pPr>
            <a:r>
              <a:rPr lang="cs-CZ" sz="3200" dirty="0" smtClean="0">
                <a:latin typeface="Arial" pitchFamily="34" charset="0"/>
                <a:cs typeface="Arial" pitchFamily="34" charset="0"/>
              </a:rPr>
              <a:t>Významné </a:t>
            </a:r>
            <a:r>
              <a:rPr lang="cs-CZ" sz="3200" b="1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řády:</a:t>
            </a:r>
            <a:endParaRPr lang="cs-CZ" sz="3200" b="1" dirty="0">
              <a:solidFill>
                <a:schemeClr val="accent6"/>
              </a:solidFill>
              <a:latin typeface="Arial" pitchFamily="34" charset="0"/>
              <a:cs typeface="Arial" pitchFamily="34" charset="0"/>
            </a:endParaRPr>
          </a:p>
          <a:p>
            <a:pPr marL="109728" indent="0">
              <a:lnSpc>
                <a:spcPct val="80000"/>
              </a:lnSpc>
              <a:buNone/>
            </a:pPr>
            <a:endParaRPr lang="cs-CZ" sz="2000" dirty="0" smtClean="0">
              <a:latin typeface="Calibri" pitchFamily="34" charset="0"/>
              <a:cs typeface="Calibri" pitchFamily="34" charset="0"/>
            </a:endParaRPr>
          </a:p>
          <a:p>
            <a:pPr marL="109728" indent="0">
              <a:lnSpc>
                <a:spcPct val="80000"/>
              </a:lnSpc>
              <a:buNone/>
            </a:pPr>
            <a:r>
              <a:rPr lang="cs-CZ" sz="2000" dirty="0" smtClean="0">
                <a:latin typeface="Calibri" pitchFamily="34" charset="0"/>
                <a:cs typeface="Calibri" pitchFamily="34" charset="0"/>
              </a:rPr>
              <a:t>		</a:t>
            </a:r>
            <a:r>
              <a:rPr lang="cs-CZ" sz="3200" dirty="0" err="1" smtClean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Bezostní</a:t>
            </a:r>
            <a:r>
              <a:rPr lang="cs-CZ" sz="3200" b="1" dirty="0" smtClean="0">
                <a:latin typeface="Arial" pitchFamily="34" charset="0"/>
                <a:cs typeface="Arial" pitchFamily="34" charset="0"/>
              </a:rPr>
              <a:t>	</a:t>
            </a:r>
            <a:r>
              <a:rPr lang="cs-CZ" sz="3200" dirty="0" smtClean="0">
                <a:latin typeface="Arial" pitchFamily="34" charset="0"/>
                <a:cs typeface="Arial" pitchFamily="34" charset="0"/>
              </a:rPr>
              <a:t>	</a:t>
            </a:r>
            <a:r>
              <a:rPr lang="cs-CZ" sz="3200" dirty="0" err="1" smtClean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Lalůčkožábří</a:t>
            </a:r>
            <a:endParaRPr lang="cs-CZ" sz="3200" dirty="0">
              <a:solidFill>
                <a:schemeClr val="bg1">
                  <a:lumMod val="6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109728" indent="0">
              <a:lnSpc>
                <a:spcPct val="80000"/>
              </a:lnSpc>
              <a:buNone/>
            </a:pPr>
            <a:r>
              <a:rPr lang="cs-CZ" sz="3200" dirty="0" smtClean="0">
                <a:latin typeface="Arial" pitchFamily="34" charset="0"/>
                <a:cs typeface="Arial" pitchFamily="34" charset="0"/>
              </a:rPr>
              <a:t>		</a:t>
            </a:r>
            <a:r>
              <a:rPr lang="cs-CZ" sz="3200" dirty="0" smtClean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Máloostní		</a:t>
            </a:r>
            <a:r>
              <a:rPr lang="cs-CZ" sz="3200" dirty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Ropušnice </a:t>
            </a:r>
          </a:p>
          <a:p>
            <a:pPr marL="109728" indent="0">
              <a:lnSpc>
                <a:spcPct val="80000"/>
              </a:lnSpc>
              <a:buNone/>
            </a:pPr>
            <a:r>
              <a:rPr lang="cs-CZ" sz="3200" dirty="0" smtClean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		Ďasové</a:t>
            </a:r>
            <a:r>
              <a:rPr lang="cs-CZ" sz="32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sz="3200" dirty="0" smtClean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		Ostnoploutví </a:t>
            </a:r>
            <a:endParaRPr lang="cs-CZ" sz="3200" dirty="0">
              <a:solidFill>
                <a:schemeClr val="bg1">
                  <a:lumMod val="6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109728" indent="0">
              <a:lnSpc>
                <a:spcPct val="80000"/>
              </a:lnSpc>
              <a:buNone/>
            </a:pPr>
            <a:r>
              <a:rPr lang="cs-CZ" sz="3200" dirty="0" smtClean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		</a:t>
            </a:r>
            <a:r>
              <a:rPr lang="cs-CZ" sz="3200" dirty="0" err="1" smtClean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Hrdloploutví</a:t>
            </a:r>
            <a:r>
              <a:rPr lang="cs-CZ" sz="3200" dirty="0" smtClean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 	</a:t>
            </a:r>
            <a:r>
              <a:rPr lang="cs-CZ" sz="3200" b="1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Platýsové </a:t>
            </a:r>
            <a:endParaRPr lang="cs-CZ" sz="3200" b="1" dirty="0">
              <a:solidFill>
                <a:schemeClr val="accent6"/>
              </a:solidFill>
              <a:latin typeface="Arial" pitchFamily="34" charset="0"/>
              <a:cs typeface="Arial" pitchFamily="34" charset="0"/>
            </a:endParaRPr>
          </a:p>
          <a:p>
            <a:pPr marL="109728" indent="0">
              <a:lnSpc>
                <a:spcPct val="80000"/>
              </a:lnSpc>
              <a:buNone/>
            </a:pPr>
            <a:r>
              <a:rPr lang="cs-CZ" sz="3200" dirty="0" smtClean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		</a:t>
            </a:r>
            <a:r>
              <a:rPr lang="cs-CZ" sz="3200" dirty="0" err="1" smtClean="0">
                <a:solidFill>
                  <a:schemeClr val="bg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Holobřiší</a:t>
            </a:r>
            <a:r>
              <a:rPr lang="cs-CZ" sz="3200" dirty="0" smtClean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		Čtverzubci </a:t>
            </a:r>
            <a:endParaRPr lang="cs-CZ" sz="3200" dirty="0">
              <a:solidFill>
                <a:schemeClr val="bg1">
                  <a:lumMod val="6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109728" indent="0">
              <a:lnSpc>
                <a:spcPct val="80000"/>
              </a:lnSpc>
              <a:buNone/>
            </a:pPr>
            <a:r>
              <a:rPr lang="cs-CZ" sz="3200" dirty="0" smtClean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		</a:t>
            </a:r>
            <a:r>
              <a:rPr lang="cs-CZ" sz="3200" dirty="0" err="1" smtClean="0">
                <a:solidFill>
                  <a:schemeClr val="bg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Volnoostní</a:t>
            </a:r>
            <a:r>
              <a:rPr lang="cs-CZ" sz="3200" dirty="0" smtClean="0">
                <a:solidFill>
                  <a:schemeClr val="bg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endParaRPr lang="cs-CZ" sz="3200" dirty="0">
              <a:solidFill>
                <a:schemeClr val="bg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109728" indent="0">
              <a:lnSpc>
                <a:spcPct val="80000"/>
              </a:lnSpc>
              <a:buFont typeface="Wingdings 3"/>
              <a:buNone/>
            </a:pPr>
            <a:endParaRPr lang="cs-CZ" sz="32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8647" y="4365104"/>
            <a:ext cx="3038475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69826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295486" y="147977"/>
            <a:ext cx="8491636" cy="792088"/>
          </a:xfrm>
          <a:prstGeom prst="rect">
            <a:avLst/>
          </a:prstGeom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cs-CZ" sz="32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Nadřád: Kostnatí  </a:t>
            </a:r>
            <a:r>
              <a:rPr lang="cs-CZ" sz="3200" dirty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– </a:t>
            </a:r>
            <a:r>
              <a:rPr lang="cs-CZ" sz="3200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řád: Platýsové</a:t>
            </a:r>
            <a:endParaRPr lang="cs-CZ" sz="3200" dirty="0">
              <a:solidFill>
                <a:schemeClr val="accent6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0" y="764704"/>
            <a:ext cx="9036496" cy="5328592"/>
          </a:xfrm>
          <a:prstGeom prst="rect">
            <a:avLst/>
          </a:prstGeom>
        </p:spPr>
        <p:txBody>
          <a:bodyPr>
            <a:normAutofit/>
          </a:bodyPr>
          <a:lstStyle>
            <a:lvl1pPr marL="365760" indent="-256032" algn="l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1792" indent="-228600" algn="l" rtl="0" eaLnBrk="1" latinLnBrk="0" hangingPunct="1">
              <a:spcBef>
                <a:spcPts val="324"/>
              </a:spcBef>
              <a:buClr>
                <a:schemeClr val="accent1"/>
              </a:buClr>
              <a:buFont typeface="Verdana"/>
              <a:buChar char="◦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9536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SzPct val="100000"/>
              <a:buFont typeface="Wingdings 2"/>
              <a:buChar char="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109728" indent="0">
              <a:buFont typeface="Wingdings 3"/>
              <a:buNone/>
            </a:pPr>
            <a:r>
              <a:rPr lang="cs-CZ" sz="2800" u="sng" dirty="0" smtClean="0">
                <a:latin typeface="Arial" pitchFamily="34" charset="0"/>
                <a:cs typeface="Arial" pitchFamily="34" charset="0"/>
              </a:rPr>
              <a:t>Charakteristika</a:t>
            </a:r>
          </a:p>
          <a:p>
            <a:pPr marL="109728" indent="0">
              <a:lnSpc>
                <a:spcPct val="110000"/>
              </a:lnSpc>
              <a:buNone/>
            </a:pPr>
            <a:r>
              <a:rPr lang="cs-CZ" sz="2500" dirty="0" smtClean="0">
                <a:latin typeface="Arial" pitchFamily="34" charset="0"/>
                <a:cs typeface="Arial" pitchFamily="34" charset="0"/>
              </a:rPr>
              <a:t>Larvy </a:t>
            </a:r>
            <a:r>
              <a:rPr lang="cs-CZ" sz="2500" dirty="0">
                <a:latin typeface="Arial" pitchFamily="34" charset="0"/>
                <a:cs typeface="Arial" pitchFamily="34" charset="0"/>
              </a:rPr>
              <a:t>platýsů </a:t>
            </a:r>
            <a:r>
              <a:rPr lang="cs-CZ" sz="2500" dirty="0" err="1" smtClean="0">
                <a:latin typeface="Arial" pitchFamily="34" charset="0"/>
                <a:cs typeface="Arial" pitchFamily="34" charset="0"/>
              </a:rPr>
              <a:t>dvoustranně</a:t>
            </a:r>
            <a:r>
              <a:rPr lang="cs-CZ" sz="25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sz="2500" dirty="0">
                <a:latin typeface="Arial" pitchFamily="34" charset="0"/>
                <a:cs typeface="Arial" pitchFamily="34" charset="0"/>
              </a:rPr>
              <a:t>souměrné, během vývoje souměrnost </a:t>
            </a:r>
            <a:r>
              <a:rPr lang="cs-CZ" sz="2500" dirty="0" smtClean="0">
                <a:latin typeface="Arial" pitchFamily="34" charset="0"/>
                <a:cs typeface="Arial" pitchFamily="34" charset="0"/>
              </a:rPr>
              <a:t>ztrácejí</a:t>
            </a:r>
            <a:r>
              <a:rPr lang="en-US" sz="2500" dirty="0" smtClean="0">
                <a:latin typeface="Arial" pitchFamily="34" charset="0"/>
                <a:cs typeface="Arial" pitchFamily="34" charset="0"/>
              </a:rPr>
              <a:t>;</a:t>
            </a:r>
            <a:r>
              <a:rPr lang="cs-CZ" sz="2500" dirty="0" smtClean="0">
                <a:latin typeface="Arial" pitchFamily="34" charset="0"/>
                <a:cs typeface="Arial" pitchFamily="34" charset="0"/>
              </a:rPr>
              <a:t> dospělci </a:t>
            </a:r>
            <a:r>
              <a:rPr lang="cs-CZ" sz="2500" dirty="0">
                <a:latin typeface="Arial" pitchFamily="34" charset="0"/>
                <a:cs typeface="Arial" pitchFamily="34" charset="0"/>
              </a:rPr>
              <a:t>jsou asymetričtí. </a:t>
            </a:r>
            <a:r>
              <a:rPr lang="cs-CZ" sz="2500" dirty="0" smtClean="0">
                <a:latin typeface="Arial" pitchFamily="34" charset="0"/>
                <a:cs typeface="Arial" pitchFamily="34" charset="0"/>
              </a:rPr>
              <a:t>Délka </a:t>
            </a:r>
            <a:r>
              <a:rPr lang="cs-CZ" sz="2500" dirty="0">
                <a:latin typeface="Arial" pitchFamily="34" charset="0"/>
                <a:cs typeface="Arial" pitchFamily="34" charset="0"/>
              </a:rPr>
              <a:t>max. 3 </a:t>
            </a:r>
            <a:r>
              <a:rPr lang="cs-CZ" sz="2500" dirty="0" smtClean="0">
                <a:latin typeface="Arial" pitchFamily="34" charset="0"/>
                <a:cs typeface="Arial" pitchFamily="34" charset="0"/>
              </a:rPr>
              <a:t>metry.</a:t>
            </a:r>
            <a:r>
              <a:rPr lang="cs-CZ" sz="25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500" dirty="0" smtClean="0">
                <a:latin typeface="Arial" pitchFamily="34" charset="0"/>
                <a:cs typeface="Arial" pitchFamily="34" charset="0"/>
              </a:rPr>
              <a:t>Přizpůsobeni </a:t>
            </a:r>
            <a:r>
              <a:rPr lang="cs-CZ" sz="2500" dirty="0">
                <a:latin typeface="Arial" pitchFamily="34" charset="0"/>
                <a:cs typeface="Arial" pitchFamily="34" charset="0"/>
              </a:rPr>
              <a:t>k životu na dně v poloze na </a:t>
            </a:r>
            <a:r>
              <a:rPr lang="cs-CZ" sz="2500" dirty="0" smtClean="0">
                <a:latin typeface="Arial" pitchFamily="34" charset="0"/>
                <a:cs typeface="Arial" pitchFamily="34" charset="0"/>
              </a:rPr>
              <a:t>boku.</a:t>
            </a:r>
            <a:endParaRPr lang="cs-CZ" sz="2500" dirty="0">
              <a:latin typeface="Arial" pitchFamily="34" charset="0"/>
              <a:cs typeface="Arial" pitchFamily="34" charset="0"/>
            </a:endParaRPr>
          </a:p>
          <a:p>
            <a:pPr marL="109728" indent="0">
              <a:lnSpc>
                <a:spcPct val="110000"/>
              </a:lnSpc>
              <a:buNone/>
            </a:pPr>
            <a:r>
              <a:rPr lang="cs-CZ" sz="2500" dirty="0" smtClean="0">
                <a:latin typeface="Arial" pitchFamily="34" charset="0"/>
                <a:cs typeface="Arial" pitchFamily="34" charset="0"/>
              </a:rPr>
              <a:t>Oči </a:t>
            </a:r>
            <a:r>
              <a:rPr lang="cs-CZ" sz="2500" dirty="0">
                <a:latin typeface="Arial" pitchFamily="34" charset="0"/>
                <a:cs typeface="Arial" pitchFamily="34" charset="0"/>
              </a:rPr>
              <a:t>na svrchní straně těla. </a:t>
            </a:r>
            <a:r>
              <a:rPr lang="cs-CZ" sz="2500" dirty="0" smtClean="0">
                <a:latin typeface="Arial" pitchFamily="34" charset="0"/>
                <a:cs typeface="Arial" pitchFamily="34" charset="0"/>
              </a:rPr>
              <a:t>Ploutve </a:t>
            </a:r>
            <a:r>
              <a:rPr lang="cs-CZ" sz="2500" dirty="0">
                <a:latin typeface="Arial" pitchFamily="34" charset="0"/>
                <a:cs typeface="Arial" pitchFamily="34" charset="0"/>
              </a:rPr>
              <a:t>tvoří ploutevní </a:t>
            </a:r>
            <a:r>
              <a:rPr lang="cs-CZ" sz="2500" dirty="0" smtClean="0">
                <a:latin typeface="Arial" pitchFamily="34" charset="0"/>
                <a:cs typeface="Arial" pitchFamily="34" charset="0"/>
              </a:rPr>
              <a:t>lem.</a:t>
            </a:r>
            <a:endParaRPr lang="cs-CZ" sz="2500" dirty="0">
              <a:latin typeface="Arial" pitchFamily="34" charset="0"/>
              <a:cs typeface="Arial" pitchFamily="34" charset="0"/>
            </a:endParaRPr>
          </a:p>
          <a:p>
            <a:pPr marL="109728" indent="0">
              <a:lnSpc>
                <a:spcPct val="110000"/>
              </a:lnSpc>
              <a:buNone/>
            </a:pPr>
            <a:r>
              <a:rPr lang="cs-CZ" sz="2500" dirty="0" smtClean="0">
                <a:latin typeface="Arial" pitchFamily="34" charset="0"/>
                <a:cs typeface="Arial" pitchFamily="34" charset="0"/>
              </a:rPr>
              <a:t>Ze </a:t>
            </a:r>
            <a:r>
              <a:rPr lang="cs-CZ" sz="2500" dirty="0">
                <a:latin typeface="Arial" pitchFamily="34" charset="0"/>
                <a:cs typeface="Arial" pitchFamily="34" charset="0"/>
              </a:rPr>
              <a:t>stran silně </a:t>
            </a:r>
            <a:r>
              <a:rPr lang="cs-CZ" sz="2500" dirty="0" smtClean="0">
                <a:latin typeface="Arial" pitchFamily="34" charset="0"/>
                <a:cs typeface="Arial" pitchFamily="34" charset="0"/>
              </a:rPr>
              <a:t>zploštělí,</a:t>
            </a:r>
          </a:p>
          <a:p>
            <a:pPr marL="109728" indent="0">
              <a:lnSpc>
                <a:spcPct val="110000"/>
              </a:lnSpc>
              <a:buNone/>
            </a:pPr>
            <a:r>
              <a:rPr lang="cs-CZ" sz="2500" dirty="0" smtClean="0">
                <a:latin typeface="Arial" pitchFamily="34" charset="0"/>
                <a:cs typeface="Arial" pitchFamily="34" charset="0"/>
              </a:rPr>
              <a:t>spodní </a:t>
            </a:r>
            <a:r>
              <a:rPr lang="cs-CZ" sz="2500" dirty="0">
                <a:latin typeface="Arial" pitchFamily="34" charset="0"/>
                <a:cs typeface="Arial" pitchFamily="34" charset="0"/>
              </a:rPr>
              <a:t>strana těla bez </a:t>
            </a:r>
            <a:r>
              <a:rPr lang="cs-CZ" sz="2500" dirty="0" smtClean="0">
                <a:latin typeface="Arial" pitchFamily="34" charset="0"/>
                <a:cs typeface="Arial" pitchFamily="34" charset="0"/>
              </a:rPr>
              <a:t>pigmentace</a:t>
            </a:r>
            <a:r>
              <a:rPr lang="en-US" sz="2500" dirty="0" smtClean="0">
                <a:latin typeface="Arial" pitchFamily="34" charset="0"/>
                <a:cs typeface="Arial" pitchFamily="34" charset="0"/>
              </a:rPr>
              <a:t>;</a:t>
            </a:r>
            <a:endParaRPr lang="cs-CZ" sz="2500" dirty="0" smtClean="0">
              <a:latin typeface="Arial" pitchFamily="34" charset="0"/>
              <a:cs typeface="Arial" pitchFamily="34" charset="0"/>
            </a:endParaRPr>
          </a:p>
          <a:p>
            <a:pPr marL="109728" indent="0">
              <a:lnSpc>
                <a:spcPct val="110000"/>
              </a:lnSpc>
              <a:buNone/>
            </a:pPr>
            <a:r>
              <a:rPr lang="cs-CZ" sz="2500" dirty="0" smtClean="0">
                <a:latin typeface="Arial" pitchFamily="34" charset="0"/>
                <a:cs typeface="Arial" pitchFamily="34" charset="0"/>
              </a:rPr>
              <a:t>svrchní </a:t>
            </a:r>
            <a:r>
              <a:rPr lang="cs-CZ" sz="2500" dirty="0">
                <a:latin typeface="Arial" pitchFamily="34" charset="0"/>
                <a:cs typeface="Arial" pitchFamily="34" charset="0"/>
              </a:rPr>
              <a:t>strana vyklenutá, </a:t>
            </a:r>
            <a:r>
              <a:rPr lang="cs-CZ" sz="2500" dirty="0" smtClean="0">
                <a:latin typeface="Arial" pitchFamily="34" charset="0"/>
                <a:cs typeface="Arial" pitchFamily="34" charset="0"/>
              </a:rPr>
              <a:t>pigmentovaná.</a:t>
            </a:r>
            <a:endParaRPr lang="cs-CZ" sz="2500" dirty="0">
              <a:latin typeface="Arial" pitchFamily="34" charset="0"/>
              <a:cs typeface="Arial" pitchFamily="34" charset="0"/>
            </a:endParaRPr>
          </a:p>
          <a:p>
            <a:pPr marL="109728" indent="0">
              <a:lnSpc>
                <a:spcPct val="110000"/>
              </a:lnSpc>
              <a:buNone/>
            </a:pPr>
            <a:r>
              <a:rPr lang="cs-CZ" sz="2500" dirty="0" smtClean="0">
                <a:latin typeface="Arial" pitchFamily="34" charset="0"/>
                <a:cs typeface="Arial" pitchFamily="34" charset="0"/>
              </a:rPr>
              <a:t>Schopnost barvoměny.</a:t>
            </a:r>
            <a:endParaRPr lang="cs-CZ" sz="2500" dirty="0">
              <a:latin typeface="Arial" pitchFamily="34" charset="0"/>
              <a:cs typeface="Arial" pitchFamily="34" charset="0"/>
            </a:endParaRPr>
          </a:p>
          <a:p>
            <a:pPr marL="109728" indent="0">
              <a:lnSpc>
                <a:spcPct val="110000"/>
              </a:lnSpc>
              <a:buNone/>
            </a:pPr>
            <a:endParaRPr lang="cs-CZ" sz="2400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9044" y="3282434"/>
            <a:ext cx="3127452" cy="34589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3851920" y="5190364"/>
            <a:ext cx="19479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cs-CZ" sz="2400" b="1" dirty="0">
                <a:latin typeface="Arial" pitchFamily="34" charset="0"/>
                <a:cs typeface="Arial" pitchFamily="34" charset="0"/>
              </a:rPr>
              <a:t>Platýs velký</a:t>
            </a:r>
          </a:p>
        </p:txBody>
      </p:sp>
    </p:spTree>
    <p:extLst>
      <p:ext uri="{BB962C8B-B14F-4D97-AF65-F5344CB8AC3E}">
        <p14:creationId xmlns:p14="http://schemas.microsoft.com/office/powerpoint/2010/main" val="368165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395536" y="169050"/>
            <a:ext cx="7272808" cy="792088"/>
          </a:xfrm>
          <a:prstGeom prst="rect">
            <a:avLst/>
          </a:prstGeom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cs-CZ" sz="36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Nadřád: Kostnatí </a:t>
            </a:r>
            <a:r>
              <a:rPr lang="cs-CZ" sz="36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cs-CZ" sz="36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Teleostei</a:t>
            </a:r>
            <a:r>
              <a:rPr lang="cs-CZ" sz="36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)</a:t>
            </a: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335314" y="961138"/>
            <a:ext cx="8568952" cy="4320480"/>
          </a:xfrm>
          <a:prstGeom prst="rect">
            <a:avLst/>
          </a:prstGeom>
        </p:spPr>
        <p:txBody>
          <a:bodyPr>
            <a:normAutofit/>
          </a:bodyPr>
          <a:lstStyle>
            <a:lvl1pPr marL="365760" indent="-256032" algn="l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1792" indent="-228600" algn="l" rtl="0" eaLnBrk="1" latinLnBrk="0" hangingPunct="1">
              <a:spcBef>
                <a:spcPts val="324"/>
              </a:spcBef>
              <a:buClr>
                <a:schemeClr val="accent1"/>
              </a:buClr>
              <a:buFont typeface="Verdana"/>
              <a:buChar char="◦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9536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SzPct val="100000"/>
              <a:buFont typeface="Wingdings 2"/>
              <a:buChar char="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109728" indent="0">
              <a:lnSpc>
                <a:spcPct val="150000"/>
              </a:lnSpc>
              <a:buNone/>
            </a:pPr>
            <a:r>
              <a:rPr lang="cs-CZ" sz="3200" b="1" dirty="0" smtClean="0">
                <a:latin typeface="Arial" pitchFamily="34" charset="0"/>
                <a:cs typeface="Arial" pitchFamily="34" charset="0"/>
              </a:rPr>
              <a:t>Významné </a:t>
            </a:r>
            <a:r>
              <a:rPr lang="cs-CZ" sz="3200" b="1" dirty="0" smtClean="0">
                <a:solidFill>
                  <a:schemeClr val="accent5"/>
                </a:solidFill>
                <a:latin typeface="Arial" pitchFamily="34" charset="0"/>
                <a:cs typeface="Arial" pitchFamily="34" charset="0"/>
              </a:rPr>
              <a:t>řády:</a:t>
            </a:r>
            <a:endParaRPr lang="cs-CZ" sz="3200" b="1" dirty="0">
              <a:solidFill>
                <a:schemeClr val="accent5"/>
              </a:solidFill>
              <a:latin typeface="Arial" pitchFamily="34" charset="0"/>
              <a:cs typeface="Arial" pitchFamily="34" charset="0"/>
            </a:endParaRPr>
          </a:p>
          <a:p>
            <a:pPr marL="109728" indent="0">
              <a:lnSpc>
                <a:spcPct val="80000"/>
              </a:lnSpc>
              <a:buNone/>
            </a:pPr>
            <a:endParaRPr lang="cs-CZ" sz="2000" dirty="0" smtClean="0">
              <a:latin typeface="Calibri" pitchFamily="34" charset="0"/>
              <a:cs typeface="Calibri" pitchFamily="34" charset="0"/>
            </a:endParaRPr>
          </a:p>
          <a:p>
            <a:pPr marL="109728" indent="0">
              <a:lnSpc>
                <a:spcPct val="80000"/>
              </a:lnSpc>
              <a:buNone/>
            </a:pPr>
            <a:r>
              <a:rPr lang="cs-CZ" sz="2000" dirty="0" smtClean="0">
                <a:latin typeface="Calibri" pitchFamily="34" charset="0"/>
                <a:cs typeface="Calibri" pitchFamily="34" charset="0"/>
              </a:rPr>
              <a:t>		</a:t>
            </a:r>
            <a:r>
              <a:rPr lang="cs-CZ" sz="3200" dirty="0" err="1" smtClean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Bezostní</a:t>
            </a:r>
            <a:r>
              <a:rPr lang="cs-CZ" sz="3200" b="1" dirty="0" smtClean="0">
                <a:latin typeface="Arial" pitchFamily="34" charset="0"/>
                <a:cs typeface="Arial" pitchFamily="34" charset="0"/>
              </a:rPr>
              <a:t>	</a:t>
            </a:r>
            <a:r>
              <a:rPr lang="cs-CZ" sz="3200" dirty="0" smtClean="0">
                <a:latin typeface="Arial" pitchFamily="34" charset="0"/>
                <a:cs typeface="Arial" pitchFamily="34" charset="0"/>
              </a:rPr>
              <a:t>	</a:t>
            </a:r>
            <a:r>
              <a:rPr lang="cs-CZ" sz="3200" dirty="0" err="1" smtClean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Lalůčkožábří</a:t>
            </a:r>
            <a:endParaRPr lang="cs-CZ" sz="3200" dirty="0">
              <a:solidFill>
                <a:schemeClr val="bg1">
                  <a:lumMod val="6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109728" indent="0">
              <a:lnSpc>
                <a:spcPct val="80000"/>
              </a:lnSpc>
              <a:buNone/>
            </a:pPr>
            <a:r>
              <a:rPr lang="cs-CZ" sz="3200" dirty="0" smtClean="0">
                <a:latin typeface="Arial" pitchFamily="34" charset="0"/>
                <a:cs typeface="Arial" pitchFamily="34" charset="0"/>
              </a:rPr>
              <a:t>		</a:t>
            </a:r>
            <a:r>
              <a:rPr lang="cs-CZ" sz="3200" dirty="0" smtClean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Máloostní		</a:t>
            </a:r>
            <a:r>
              <a:rPr lang="cs-CZ" sz="3200" dirty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Ropušnice </a:t>
            </a:r>
          </a:p>
          <a:p>
            <a:pPr marL="109728" indent="0">
              <a:lnSpc>
                <a:spcPct val="80000"/>
              </a:lnSpc>
              <a:buNone/>
            </a:pPr>
            <a:r>
              <a:rPr lang="cs-CZ" sz="3200" dirty="0" smtClean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		</a:t>
            </a:r>
            <a:r>
              <a:rPr lang="cs-CZ" sz="3200" b="1" dirty="0" smtClean="0">
                <a:solidFill>
                  <a:schemeClr val="accent5"/>
                </a:solidFill>
                <a:latin typeface="Arial" pitchFamily="34" charset="0"/>
                <a:cs typeface="Arial" pitchFamily="34" charset="0"/>
              </a:rPr>
              <a:t>Ďasové </a:t>
            </a:r>
            <a:r>
              <a:rPr lang="cs-CZ" sz="3200" dirty="0" smtClean="0">
                <a:solidFill>
                  <a:schemeClr val="accent5"/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cs-CZ" sz="3200" dirty="0" smtClean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	Ostnoploutví </a:t>
            </a:r>
            <a:endParaRPr lang="cs-CZ" sz="3200" dirty="0">
              <a:solidFill>
                <a:schemeClr val="bg1">
                  <a:lumMod val="6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109728" indent="0">
              <a:lnSpc>
                <a:spcPct val="80000"/>
              </a:lnSpc>
              <a:buNone/>
            </a:pPr>
            <a:r>
              <a:rPr lang="cs-CZ" sz="3200" dirty="0" smtClean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		</a:t>
            </a:r>
            <a:r>
              <a:rPr lang="cs-CZ" sz="3200" dirty="0" err="1" smtClean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Hrdloploutví</a:t>
            </a:r>
            <a:r>
              <a:rPr lang="cs-CZ" sz="3200" dirty="0" smtClean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 	Platýsové </a:t>
            </a:r>
            <a:endParaRPr lang="cs-CZ" sz="3200" dirty="0">
              <a:solidFill>
                <a:schemeClr val="bg1">
                  <a:lumMod val="6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109728" indent="0">
              <a:lnSpc>
                <a:spcPct val="80000"/>
              </a:lnSpc>
              <a:buNone/>
            </a:pPr>
            <a:r>
              <a:rPr lang="cs-CZ" sz="3200" dirty="0" smtClean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		</a:t>
            </a:r>
            <a:r>
              <a:rPr lang="cs-CZ" sz="3200" dirty="0" err="1" smtClean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Holobřiší</a:t>
            </a:r>
            <a:r>
              <a:rPr lang="cs-CZ" sz="3200" dirty="0" smtClean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		Čtverzubci </a:t>
            </a:r>
            <a:endParaRPr lang="cs-CZ" sz="3200" dirty="0">
              <a:solidFill>
                <a:schemeClr val="bg1">
                  <a:lumMod val="6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109728" indent="0">
              <a:lnSpc>
                <a:spcPct val="80000"/>
              </a:lnSpc>
              <a:buNone/>
            </a:pPr>
            <a:r>
              <a:rPr lang="cs-CZ" sz="3200" dirty="0" smtClean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		</a:t>
            </a:r>
            <a:r>
              <a:rPr lang="cs-CZ" sz="3200" dirty="0" err="1" smtClean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Volnoostní</a:t>
            </a:r>
            <a:r>
              <a:rPr lang="cs-CZ" sz="3200" dirty="0" smtClean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endParaRPr lang="cs-CZ" sz="3200" dirty="0">
              <a:solidFill>
                <a:schemeClr val="bg1">
                  <a:lumMod val="6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109728" indent="0">
              <a:lnSpc>
                <a:spcPct val="80000"/>
              </a:lnSpc>
              <a:buFont typeface="Wingdings 3"/>
              <a:buNone/>
            </a:pPr>
            <a:endParaRPr lang="cs-CZ" sz="32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90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/>
          <p:cNvSpPr/>
          <p:nvPr/>
        </p:nvSpPr>
        <p:spPr>
          <a:xfrm>
            <a:off x="5370712" y="3180239"/>
            <a:ext cx="278473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400" b="1" dirty="0">
                <a:latin typeface="Arial" pitchFamily="34" charset="0"/>
                <a:cs typeface="Arial" pitchFamily="34" charset="0"/>
              </a:rPr>
              <a:t>Kambala měsíční </a:t>
            </a:r>
          </a:p>
        </p:txBody>
      </p:sp>
      <p:sp>
        <p:nvSpPr>
          <p:cNvPr id="9" name="Obdélník 8"/>
          <p:cNvSpPr/>
          <p:nvPr/>
        </p:nvSpPr>
        <p:spPr>
          <a:xfrm>
            <a:off x="60417" y="4427742"/>
            <a:ext cx="274947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400" b="1" dirty="0" smtClean="0">
                <a:latin typeface="Arial" pitchFamily="34" charset="0"/>
                <a:cs typeface="Arial" pitchFamily="34" charset="0"/>
              </a:rPr>
              <a:t>Kambala leopardí</a:t>
            </a:r>
          </a:p>
          <a:p>
            <a:endParaRPr lang="cs-CZ" sz="24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17" y="836712"/>
            <a:ext cx="4758741" cy="35690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6762" y="816991"/>
            <a:ext cx="3240360" cy="24302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Rectangle 2"/>
          <p:cNvSpPr txBox="1">
            <a:spLocks noChangeArrowheads="1"/>
          </p:cNvSpPr>
          <p:nvPr/>
        </p:nvSpPr>
        <p:spPr>
          <a:xfrm>
            <a:off x="295486" y="147977"/>
            <a:ext cx="8491636" cy="792088"/>
          </a:xfrm>
          <a:prstGeom prst="rect">
            <a:avLst/>
          </a:prstGeom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cs-CZ" sz="32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Nadřád: Kostnatí </a:t>
            </a:r>
            <a:r>
              <a:rPr lang="cs-CZ" sz="3200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– řád: Platýsové</a:t>
            </a:r>
            <a:endParaRPr lang="cs-CZ" sz="3200" dirty="0">
              <a:solidFill>
                <a:schemeClr val="accent6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2196" y="3641904"/>
            <a:ext cx="4200128" cy="31172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2165912" y="5589239"/>
            <a:ext cx="26500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 err="1">
                <a:latin typeface="Arial" pitchFamily="34" charset="0"/>
                <a:cs typeface="Arial" pitchFamily="34" charset="0"/>
              </a:rPr>
              <a:t>Pakambala</a:t>
            </a:r>
            <a:r>
              <a:rPr lang="cs-CZ" sz="2400" b="1" dirty="0">
                <a:latin typeface="Arial" pitchFamily="34" charset="0"/>
                <a:cs typeface="Arial" pitchFamily="34" charset="0"/>
              </a:rPr>
              <a:t> velká</a:t>
            </a:r>
          </a:p>
        </p:txBody>
      </p:sp>
    </p:spTree>
    <p:extLst>
      <p:ext uri="{BB962C8B-B14F-4D97-AF65-F5344CB8AC3E}">
        <p14:creationId xmlns:p14="http://schemas.microsoft.com/office/powerpoint/2010/main" val="488230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/>
          <p:cNvSpPr/>
          <p:nvPr/>
        </p:nvSpPr>
        <p:spPr>
          <a:xfrm>
            <a:off x="4809592" y="3963837"/>
            <a:ext cx="227177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400" b="1" dirty="0">
                <a:latin typeface="Arial" pitchFamily="34" charset="0"/>
                <a:cs typeface="Arial" pitchFamily="34" charset="0"/>
              </a:rPr>
              <a:t>Jazyk </a:t>
            </a:r>
            <a:r>
              <a:rPr lang="cs-CZ" sz="2400" b="1" dirty="0" smtClean="0">
                <a:latin typeface="Arial" pitchFamily="34" charset="0"/>
                <a:cs typeface="Arial" pitchFamily="34" charset="0"/>
              </a:rPr>
              <a:t>obecný </a:t>
            </a:r>
            <a:endParaRPr lang="cs-CZ" sz="2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Obdélník 8"/>
          <p:cNvSpPr/>
          <p:nvPr/>
        </p:nvSpPr>
        <p:spPr>
          <a:xfrm>
            <a:off x="107504" y="3978681"/>
            <a:ext cx="30764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400" b="1" dirty="0">
                <a:latin typeface="Arial" pitchFamily="34" charset="0"/>
                <a:cs typeface="Arial" pitchFamily="34" charset="0"/>
              </a:rPr>
              <a:t>Platýs </a:t>
            </a:r>
            <a:r>
              <a:rPr lang="cs-CZ" sz="2400" b="1" dirty="0" smtClean="0">
                <a:latin typeface="Arial" pitchFamily="34" charset="0"/>
                <a:cs typeface="Arial" pitchFamily="34" charset="0"/>
              </a:rPr>
              <a:t>bradavičnatý</a:t>
            </a:r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>
          <a:xfrm>
            <a:off x="295486" y="147977"/>
            <a:ext cx="8491636" cy="792088"/>
          </a:xfrm>
          <a:prstGeom prst="rect">
            <a:avLst/>
          </a:prstGeom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cs-CZ" sz="32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Nadřád: Kostnatí  </a:t>
            </a:r>
            <a:r>
              <a:rPr lang="cs-CZ" sz="3200" dirty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– </a:t>
            </a:r>
            <a:r>
              <a:rPr lang="cs-CZ" sz="3200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řád: Platýsové</a:t>
            </a:r>
            <a:endParaRPr lang="cs-CZ" sz="3200" dirty="0">
              <a:solidFill>
                <a:schemeClr val="accent6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836712"/>
            <a:ext cx="4169500" cy="3127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831489"/>
            <a:ext cx="4176464" cy="31323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15381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2201044" y="169050"/>
            <a:ext cx="4680520" cy="792088"/>
          </a:xfrm>
          <a:prstGeom prst="rect">
            <a:avLst/>
          </a:prstGeom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cs-CZ" sz="36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Nadřád: Kostnatí </a:t>
            </a:r>
            <a:endParaRPr lang="cs-CZ" sz="36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256828" y="836712"/>
            <a:ext cx="8568952" cy="4680520"/>
          </a:xfrm>
          <a:prstGeom prst="rect">
            <a:avLst/>
          </a:prstGeom>
        </p:spPr>
        <p:txBody>
          <a:bodyPr>
            <a:normAutofit/>
          </a:bodyPr>
          <a:lstStyle>
            <a:lvl1pPr marL="365760" indent="-256032" algn="l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1792" indent="-228600" algn="l" rtl="0" eaLnBrk="1" latinLnBrk="0" hangingPunct="1">
              <a:spcBef>
                <a:spcPts val="324"/>
              </a:spcBef>
              <a:buClr>
                <a:schemeClr val="accent1"/>
              </a:buClr>
              <a:buFont typeface="Verdana"/>
              <a:buChar char="◦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9536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SzPct val="100000"/>
              <a:buFont typeface="Wingdings 2"/>
              <a:buChar char="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109728" indent="0">
              <a:lnSpc>
                <a:spcPct val="150000"/>
              </a:lnSpc>
              <a:buNone/>
            </a:pPr>
            <a:r>
              <a:rPr lang="cs-CZ" sz="3200" dirty="0" smtClean="0">
                <a:latin typeface="Arial" pitchFamily="34" charset="0"/>
                <a:cs typeface="Arial" pitchFamily="34" charset="0"/>
              </a:rPr>
              <a:t>Významné </a:t>
            </a:r>
            <a:r>
              <a:rPr lang="cs-CZ" sz="3200" b="1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řády:</a:t>
            </a:r>
            <a:endParaRPr lang="cs-CZ" sz="3200" b="1" dirty="0">
              <a:solidFill>
                <a:schemeClr val="accent6"/>
              </a:solidFill>
              <a:latin typeface="Arial" pitchFamily="34" charset="0"/>
              <a:cs typeface="Arial" pitchFamily="34" charset="0"/>
            </a:endParaRPr>
          </a:p>
          <a:p>
            <a:pPr marL="109728" indent="0">
              <a:lnSpc>
                <a:spcPct val="80000"/>
              </a:lnSpc>
              <a:buNone/>
            </a:pPr>
            <a:endParaRPr lang="cs-CZ" sz="3600" dirty="0" smtClean="0">
              <a:latin typeface="Arial" pitchFamily="34" charset="0"/>
              <a:cs typeface="Arial" pitchFamily="34" charset="0"/>
            </a:endParaRPr>
          </a:p>
          <a:p>
            <a:pPr marL="109728" indent="0">
              <a:lnSpc>
                <a:spcPct val="80000"/>
              </a:lnSpc>
              <a:buNone/>
            </a:pPr>
            <a:r>
              <a:rPr lang="cs-CZ" sz="2000" dirty="0" smtClean="0">
                <a:latin typeface="Calibri" pitchFamily="34" charset="0"/>
                <a:cs typeface="Calibri" pitchFamily="34" charset="0"/>
              </a:rPr>
              <a:t>		</a:t>
            </a:r>
            <a:r>
              <a:rPr lang="cs-CZ" sz="3200" dirty="0" err="1" smtClean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Bezostní</a:t>
            </a:r>
            <a:r>
              <a:rPr lang="cs-CZ" sz="3200" b="1" dirty="0" smtClean="0">
                <a:latin typeface="Arial" pitchFamily="34" charset="0"/>
                <a:cs typeface="Arial" pitchFamily="34" charset="0"/>
              </a:rPr>
              <a:t>	</a:t>
            </a:r>
            <a:r>
              <a:rPr lang="cs-CZ" sz="3200" dirty="0" smtClean="0">
                <a:latin typeface="Arial" pitchFamily="34" charset="0"/>
                <a:cs typeface="Arial" pitchFamily="34" charset="0"/>
              </a:rPr>
              <a:t>	</a:t>
            </a:r>
            <a:r>
              <a:rPr lang="cs-CZ" sz="3200" dirty="0" err="1" smtClean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Lalůčkožábří</a:t>
            </a:r>
            <a:endParaRPr lang="cs-CZ" sz="3200" dirty="0">
              <a:solidFill>
                <a:schemeClr val="bg1">
                  <a:lumMod val="6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109728" indent="0">
              <a:lnSpc>
                <a:spcPct val="80000"/>
              </a:lnSpc>
              <a:buNone/>
            </a:pPr>
            <a:r>
              <a:rPr lang="cs-CZ" sz="3200" dirty="0" smtClean="0">
                <a:latin typeface="Arial" pitchFamily="34" charset="0"/>
                <a:cs typeface="Arial" pitchFamily="34" charset="0"/>
              </a:rPr>
              <a:t>		</a:t>
            </a:r>
            <a:r>
              <a:rPr lang="cs-CZ" sz="3200" dirty="0" smtClean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Máloostní		</a:t>
            </a:r>
            <a:r>
              <a:rPr lang="cs-CZ" sz="3200" dirty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Ropušnice </a:t>
            </a:r>
          </a:p>
          <a:p>
            <a:pPr marL="109728" indent="0">
              <a:lnSpc>
                <a:spcPct val="80000"/>
              </a:lnSpc>
              <a:buNone/>
            </a:pPr>
            <a:r>
              <a:rPr lang="cs-CZ" sz="3200" dirty="0" smtClean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		Ďasové</a:t>
            </a:r>
            <a:r>
              <a:rPr lang="cs-CZ" sz="32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sz="3200" dirty="0" smtClean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		Ostnoploutví </a:t>
            </a:r>
            <a:endParaRPr lang="cs-CZ" sz="3200" dirty="0">
              <a:solidFill>
                <a:schemeClr val="bg1">
                  <a:lumMod val="6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109728" indent="0">
              <a:lnSpc>
                <a:spcPct val="80000"/>
              </a:lnSpc>
              <a:buNone/>
            </a:pPr>
            <a:r>
              <a:rPr lang="cs-CZ" sz="3200" dirty="0" smtClean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		</a:t>
            </a:r>
            <a:r>
              <a:rPr lang="cs-CZ" sz="3200" dirty="0" err="1" smtClean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Hrdloploutví</a:t>
            </a:r>
            <a:r>
              <a:rPr lang="cs-CZ" sz="3200" dirty="0" smtClean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 	</a:t>
            </a:r>
            <a:r>
              <a:rPr lang="cs-CZ" sz="3200" dirty="0" smtClean="0">
                <a:solidFill>
                  <a:schemeClr val="bg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Platýsové</a:t>
            </a:r>
            <a:r>
              <a:rPr lang="cs-CZ" sz="3200" b="1" dirty="0" smtClean="0">
                <a:latin typeface="Arial" pitchFamily="34" charset="0"/>
                <a:cs typeface="Arial" pitchFamily="34" charset="0"/>
              </a:rPr>
              <a:t> </a:t>
            </a:r>
            <a:endParaRPr lang="cs-CZ" sz="3200" b="1" dirty="0">
              <a:latin typeface="Arial" pitchFamily="34" charset="0"/>
              <a:cs typeface="Arial" pitchFamily="34" charset="0"/>
            </a:endParaRPr>
          </a:p>
          <a:p>
            <a:pPr marL="109728" indent="0">
              <a:lnSpc>
                <a:spcPct val="80000"/>
              </a:lnSpc>
              <a:buNone/>
            </a:pPr>
            <a:r>
              <a:rPr lang="cs-CZ" sz="3200" dirty="0" smtClean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		</a:t>
            </a:r>
            <a:r>
              <a:rPr lang="cs-CZ" sz="3200" dirty="0" err="1" smtClean="0">
                <a:solidFill>
                  <a:schemeClr val="bg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Holobřiší</a:t>
            </a:r>
            <a:r>
              <a:rPr lang="cs-CZ" sz="3200" dirty="0" smtClean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		</a:t>
            </a:r>
            <a:r>
              <a:rPr lang="cs-CZ" sz="3200" b="1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Čtverzubci </a:t>
            </a:r>
            <a:endParaRPr lang="cs-CZ" sz="3200" b="1" dirty="0">
              <a:solidFill>
                <a:schemeClr val="accent6"/>
              </a:solidFill>
              <a:latin typeface="Arial" pitchFamily="34" charset="0"/>
              <a:cs typeface="Arial" pitchFamily="34" charset="0"/>
            </a:endParaRPr>
          </a:p>
          <a:p>
            <a:pPr marL="109728" indent="0">
              <a:lnSpc>
                <a:spcPct val="80000"/>
              </a:lnSpc>
              <a:buNone/>
            </a:pPr>
            <a:r>
              <a:rPr lang="cs-CZ" sz="3200" dirty="0" smtClean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		</a:t>
            </a:r>
            <a:r>
              <a:rPr lang="cs-CZ" sz="3200" dirty="0" err="1" smtClean="0">
                <a:solidFill>
                  <a:schemeClr val="bg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Volnoostní</a:t>
            </a:r>
            <a:r>
              <a:rPr lang="cs-CZ" sz="3200" dirty="0" smtClean="0">
                <a:solidFill>
                  <a:schemeClr val="bg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endParaRPr lang="cs-CZ" sz="3200" dirty="0">
              <a:solidFill>
                <a:schemeClr val="bg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109728" indent="0">
              <a:lnSpc>
                <a:spcPct val="80000"/>
              </a:lnSpc>
              <a:buFont typeface="Wingdings 3"/>
              <a:buNone/>
            </a:pPr>
            <a:endParaRPr lang="cs-CZ" sz="32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8529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295486" y="147977"/>
            <a:ext cx="8491636" cy="792088"/>
          </a:xfrm>
          <a:prstGeom prst="rect">
            <a:avLst/>
          </a:prstGeom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cs-CZ" sz="36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Nadřád: Kostnatí  </a:t>
            </a:r>
            <a:r>
              <a:rPr lang="cs-CZ" sz="3600" dirty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– </a:t>
            </a:r>
            <a:r>
              <a:rPr lang="cs-CZ" sz="3600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řád: Čtverzubci</a:t>
            </a:r>
            <a:endParaRPr lang="cs-CZ" sz="3600" dirty="0">
              <a:solidFill>
                <a:schemeClr val="accent6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107504" y="764704"/>
            <a:ext cx="9036496" cy="5184576"/>
          </a:xfrm>
          <a:prstGeom prst="rect">
            <a:avLst/>
          </a:prstGeom>
        </p:spPr>
        <p:txBody>
          <a:bodyPr>
            <a:normAutofit/>
          </a:bodyPr>
          <a:lstStyle>
            <a:lvl1pPr marL="365760" indent="-256032" algn="l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1792" indent="-228600" algn="l" rtl="0" eaLnBrk="1" latinLnBrk="0" hangingPunct="1">
              <a:spcBef>
                <a:spcPts val="324"/>
              </a:spcBef>
              <a:buClr>
                <a:schemeClr val="accent1"/>
              </a:buClr>
              <a:buFont typeface="Verdana"/>
              <a:buChar char="◦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9536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SzPct val="100000"/>
              <a:buFont typeface="Wingdings 2"/>
              <a:buChar char="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109728" indent="0">
              <a:buFont typeface="Wingdings 3"/>
              <a:buNone/>
            </a:pPr>
            <a:r>
              <a:rPr lang="cs-CZ" sz="2800" u="sng" dirty="0" smtClean="0">
                <a:latin typeface="Arial" pitchFamily="34" charset="0"/>
                <a:cs typeface="Arial" pitchFamily="34" charset="0"/>
              </a:rPr>
              <a:t>Charakteristika</a:t>
            </a:r>
          </a:p>
          <a:p>
            <a:pPr marL="109728" indent="0">
              <a:lnSpc>
                <a:spcPct val="110000"/>
              </a:lnSpc>
              <a:buNone/>
            </a:pPr>
            <a:r>
              <a:rPr lang="cs-CZ" sz="2400" b="1" dirty="0" err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Č</a:t>
            </a:r>
            <a:r>
              <a:rPr lang="cs-CZ" sz="2400" b="1" dirty="0" err="1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tverzubcovití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sz="2400" dirty="0">
                <a:latin typeface="Arial" pitchFamily="34" charset="0"/>
                <a:cs typeface="Arial" pitchFamily="34" charset="0"/>
              </a:rPr>
              <a:t>a </a:t>
            </a:r>
            <a:r>
              <a:rPr lang="cs-CZ" sz="2400" b="1" dirty="0" err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ježíkovití</a:t>
            </a:r>
            <a:r>
              <a:rPr lang="cs-CZ" sz="2400" dirty="0">
                <a:latin typeface="Arial" pitchFamily="34" charset="0"/>
                <a:cs typeface="Arial" pitchFamily="34" charset="0"/>
              </a:rPr>
              <a:t> mají zvláštně upravené střevo, vybíhající v několik slepých vaků, které ryba může naplnit vodou nebo 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vzduchem. Tělo </a:t>
            </a:r>
            <a:r>
              <a:rPr lang="cs-CZ" sz="2400" dirty="0">
                <a:latin typeface="Arial" pitchFamily="34" charset="0"/>
                <a:cs typeface="Arial" pitchFamily="34" charset="0"/>
              </a:rPr>
              <a:t>pokryto 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ostny. Chybí břišní ploutve.</a:t>
            </a:r>
            <a:endParaRPr lang="cs-CZ" sz="2400" dirty="0">
              <a:latin typeface="Arial" pitchFamily="34" charset="0"/>
              <a:cs typeface="Arial" pitchFamily="34" charset="0"/>
            </a:endParaRPr>
          </a:p>
          <a:p>
            <a:pPr marL="109728" indent="0">
              <a:lnSpc>
                <a:spcPct val="110000"/>
              </a:lnSpc>
              <a:buNone/>
            </a:pPr>
            <a:r>
              <a:rPr lang="cs-CZ" sz="2400" dirty="0" smtClean="0">
                <a:latin typeface="Arial" pitchFamily="34" charset="0"/>
                <a:cs typeface="Arial" pitchFamily="34" charset="0"/>
              </a:rPr>
              <a:t>Holá </a:t>
            </a:r>
            <a:r>
              <a:rPr lang="cs-CZ" sz="2400" dirty="0">
                <a:latin typeface="Arial" pitchFamily="34" charset="0"/>
                <a:cs typeface="Arial" pitchFamily="34" charset="0"/>
              </a:rPr>
              <a:t>nebo malými kostěnými destičkami pokrytá 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kůže.</a:t>
            </a:r>
            <a:endParaRPr lang="cs-CZ" sz="2400" dirty="0">
              <a:latin typeface="Arial" pitchFamily="34" charset="0"/>
              <a:cs typeface="Arial" pitchFamily="34" charset="0"/>
            </a:endParaRPr>
          </a:p>
          <a:p>
            <a:pPr marL="109728" indent="0">
              <a:lnSpc>
                <a:spcPct val="110000"/>
              </a:lnSpc>
              <a:buNone/>
            </a:pPr>
            <a:r>
              <a:rPr lang="cs-CZ" sz="2400" dirty="0" smtClean="0">
                <a:latin typeface="Arial" pitchFamily="34" charset="0"/>
                <a:cs typeface="Arial" pitchFamily="34" charset="0"/>
              </a:rPr>
              <a:t>Pouze </a:t>
            </a:r>
            <a:r>
              <a:rPr lang="cs-CZ" sz="2400" dirty="0">
                <a:latin typeface="Arial" pitchFamily="34" charset="0"/>
                <a:cs typeface="Arial" pitchFamily="34" charset="0"/>
              </a:rPr>
              <a:t>3 páry žaberních 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oblouků.</a:t>
            </a:r>
            <a:endParaRPr lang="cs-CZ" sz="2400" dirty="0">
              <a:latin typeface="Arial" pitchFamily="34" charset="0"/>
              <a:cs typeface="Arial" pitchFamily="34" charset="0"/>
            </a:endParaRPr>
          </a:p>
          <a:p>
            <a:pPr marL="109728" indent="0">
              <a:lnSpc>
                <a:spcPct val="110000"/>
              </a:lnSpc>
              <a:buNone/>
            </a:pPr>
            <a:r>
              <a:rPr lang="cs-CZ" sz="2400" dirty="0">
                <a:latin typeface="Arial" pitchFamily="34" charset="0"/>
                <a:cs typeface="Arial" pitchFamily="34" charset="0"/>
              </a:rPr>
              <a:t>- tělo pokryto 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ostny</a:t>
            </a:r>
            <a:endParaRPr lang="cs-CZ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518870"/>
            <a:ext cx="3900061" cy="3336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4609" y="3454419"/>
            <a:ext cx="4773897" cy="3401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4274609" y="3510063"/>
            <a:ext cx="28937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>
                <a:latin typeface="Arial" pitchFamily="34" charset="0"/>
                <a:cs typeface="Arial" pitchFamily="34" charset="0"/>
              </a:rPr>
              <a:t>Čtverzubec hvězdnatý</a:t>
            </a:r>
          </a:p>
        </p:txBody>
      </p:sp>
    </p:spTree>
    <p:extLst>
      <p:ext uri="{BB962C8B-B14F-4D97-AF65-F5344CB8AC3E}">
        <p14:creationId xmlns:p14="http://schemas.microsoft.com/office/powerpoint/2010/main" val="1667553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295486" y="147977"/>
            <a:ext cx="8491636" cy="792088"/>
          </a:xfrm>
          <a:prstGeom prst="rect">
            <a:avLst/>
          </a:prstGeom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cs-CZ" sz="36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Nadřád: Kostnatí  </a:t>
            </a:r>
            <a:r>
              <a:rPr lang="cs-CZ" sz="3200" dirty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– </a:t>
            </a:r>
            <a:r>
              <a:rPr lang="cs-CZ" sz="3200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řád: Čtverzubci</a:t>
            </a:r>
            <a:endParaRPr lang="cs-CZ" sz="3200" dirty="0">
              <a:solidFill>
                <a:schemeClr val="accent6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977" y="896112"/>
            <a:ext cx="4264068" cy="24718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9437" y="4381175"/>
            <a:ext cx="4323257" cy="23717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9971" y="854712"/>
            <a:ext cx="4766525" cy="35748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4382360" y="940065"/>
            <a:ext cx="2376264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Tetrosomus</a:t>
            </a:r>
            <a:r>
              <a:rPr lang="cs-CZ" sz="20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20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gibbosus</a:t>
            </a:r>
            <a:endParaRPr lang="cs-CZ" sz="20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endParaRPr lang="cs-CZ" dirty="0"/>
          </a:p>
        </p:txBody>
      </p:sp>
      <p:sp>
        <p:nvSpPr>
          <p:cNvPr id="3" name="TextovéPole 2"/>
          <p:cNvSpPr txBox="1"/>
          <p:nvPr/>
        </p:nvSpPr>
        <p:spPr>
          <a:xfrm>
            <a:off x="4938590" y="4429607"/>
            <a:ext cx="2401811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 err="1">
                <a:latin typeface="Arial" pitchFamily="34" charset="0"/>
                <a:cs typeface="Arial" pitchFamily="34" charset="0"/>
              </a:rPr>
              <a:t>Takifugu</a:t>
            </a:r>
            <a:r>
              <a:rPr lang="cs-CZ" sz="2000" b="1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b="1" dirty="0" err="1" smtClean="0">
                <a:latin typeface="Arial" pitchFamily="34" charset="0"/>
                <a:cs typeface="Arial" pitchFamily="34" charset="0"/>
              </a:rPr>
              <a:t>rubripes</a:t>
            </a:r>
            <a:endParaRPr lang="cs-CZ" sz="2000" b="1" dirty="0">
              <a:latin typeface="Arial" pitchFamily="34" charset="0"/>
              <a:cs typeface="Arial" pitchFamily="34" charset="0"/>
            </a:endParaRPr>
          </a:p>
          <a:p>
            <a:endParaRPr lang="cs-CZ" dirty="0"/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977" y="3338132"/>
            <a:ext cx="4190148" cy="34148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179512" y="2717574"/>
            <a:ext cx="290819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Arothron</a:t>
            </a:r>
            <a:r>
              <a:rPr lang="cs-CZ" sz="24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24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hispidus</a:t>
            </a:r>
            <a:endParaRPr lang="cs-CZ" sz="24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endParaRPr lang="cs-CZ" dirty="0"/>
          </a:p>
        </p:txBody>
      </p:sp>
      <p:sp>
        <p:nvSpPr>
          <p:cNvPr id="7" name="TextovéPole 6"/>
          <p:cNvSpPr txBox="1"/>
          <p:nvPr/>
        </p:nvSpPr>
        <p:spPr>
          <a:xfrm>
            <a:off x="120156" y="3367939"/>
            <a:ext cx="25282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Měsíčník svítivý</a:t>
            </a:r>
          </a:p>
        </p:txBody>
      </p:sp>
    </p:spTree>
    <p:extLst>
      <p:ext uri="{BB962C8B-B14F-4D97-AF65-F5344CB8AC3E}">
        <p14:creationId xmlns:p14="http://schemas.microsoft.com/office/powerpoint/2010/main" val="1684357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467538" y="260648"/>
            <a:ext cx="26629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u="sng" dirty="0" smtClean="0">
                <a:solidFill>
                  <a:srgbClr val="FF00FF"/>
                </a:solidFill>
                <a:latin typeface="Arial" pitchFamily="34" charset="0"/>
                <a:cs typeface="Arial" pitchFamily="34" charset="0"/>
              </a:rPr>
              <a:t>Ověření znalostí:</a:t>
            </a:r>
            <a:endParaRPr lang="cs-CZ" sz="2400" b="1" u="sng" dirty="0">
              <a:solidFill>
                <a:srgbClr val="FF00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273091" y="836711"/>
            <a:ext cx="86764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smtClean="0">
                <a:latin typeface="Arial" pitchFamily="34" charset="0"/>
                <a:cs typeface="Arial" pitchFamily="34" charset="0"/>
              </a:rPr>
              <a:t>  Parazitické samce často nacházíme u řádu 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…</a:t>
            </a:r>
            <a:r>
              <a:rPr lang="cs-CZ" sz="2400" dirty="0" smtClean="0">
                <a:solidFill>
                  <a:srgbClr val="FF00FF"/>
                </a:solidFill>
                <a:latin typeface="Arial" pitchFamily="34" charset="0"/>
                <a:cs typeface="Arial" pitchFamily="34" charset="0"/>
              </a:rPr>
              <a:t>…………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……………</a:t>
            </a:r>
            <a:endParaRPr lang="cs-CZ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5702387" y="712863"/>
            <a:ext cx="12795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 smtClean="0">
                <a:solidFill>
                  <a:srgbClr val="FF00FF"/>
                </a:solidFill>
                <a:latin typeface="Arial" pitchFamily="34" charset="0"/>
                <a:cs typeface="Arial" pitchFamily="34" charset="0"/>
              </a:rPr>
              <a:t>ďasové</a:t>
            </a:r>
            <a:endParaRPr lang="cs-CZ" sz="2400" b="1" dirty="0">
              <a:solidFill>
                <a:srgbClr val="FF00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284999" y="1528897"/>
            <a:ext cx="86645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 smtClean="0">
                <a:latin typeface="Arial" pitchFamily="34" charset="0"/>
                <a:cs typeface="Arial" pitchFamily="34" charset="0"/>
              </a:rPr>
              <a:t> Z našich ryb má typický 1 vousek na dolní čelisti 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…………..……………</a:t>
            </a:r>
            <a:endParaRPr lang="cs-CZ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5966587" y="1412776"/>
            <a:ext cx="26965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 smtClean="0">
                <a:solidFill>
                  <a:srgbClr val="FF00FF"/>
                </a:solidFill>
                <a:latin typeface="Arial" pitchFamily="34" charset="0"/>
                <a:cs typeface="Arial" pitchFamily="34" charset="0"/>
              </a:rPr>
              <a:t>mník jednovousý</a:t>
            </a:r>
            <a:endParaRPr lang="cs-CZ" sz="2400" b="1" dirty="0">
              <a:solidFill>
                <a:srgbClr val="FF00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ovéPole 11"/>
          <p:cNvSpPr txBox="1"/>
          <p:nvPr/>
        </p:nvSpPr>
        <p:spPr>
          <a:xfrm>
            <a:off x="215156" y="2189475"/>
            <a:ext cx="64043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 smtClean="0">
                <a:latin typeface="Arial" pitchFamily="34" charset="0"/>
                <a:cs typeface="Arial" pitchFamily="34" charset="0"/>
              </a:rPr>
              <a:t>  Mražené maso tresky obecné se  nazývá  ……………</a:t>
            </a:r>
          </a:p>
        </p:txBody>
      </p:sp>
      <p:sp>
        <p:nvSpPr>
          <p:cNvPr id="13" name="TextovéPole 12"/>
          <p:cNvSpPr txBox="1"/>
          <p:nvPr/>
        </p:nvSpPr>
        <p:spPr>
          <a:xfrm>
            <a:off x="5281927" y="2003507"/>
            <a:ext cx="1369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smtClean="0">
                <a:solidFill>
                  <a:srgbClr val="FF00FF"/>
                </a:solidFill>
                <a:latin typeface="Arial" pitchFamily="34" charset="0"/>
                <a:cs typeface="Arial" pitchFamily="34" charset="0"/>
              </a:rPr>
              <a:t>filé</a:t>
            </a:r>
            <a:endParaRPr lang="cs-CZ" sz="2400" b="1" dirty="0">
              <a:solidFill>
                <a:srgbClr val="FF00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TextovéPole 13"/>
          <p:cNvSpPr txBox="1"/>
          <p:nvPr/>
        </p:nvSpPr>
        <p:spPr>
          <a:xfrm>
            <a:off x="346924" y="2780928"/>
            <a:ext cx="54505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 smtClean="0">
                <a:latin typeface="Arial" pitchFamily="34" charset="0"/>
                <a:cs typeface="Arial" pitchFamily="34" charset="0"/>
              </a:rPr>
              <a:t>Larva úhoře říčního se nazývá ………………...</a:t>
            </a:r>
          </a:p>
        </p:txBody>
      </p:sp>
      <p:sp>
        <p:nvSpPr>
          <p:cNvPr id="15" name="TextovéPole 14"/>
          <p:cNvSpPr txBox="1"/>
          <p:nvPr/>
        </p:nvSpPr>
        <p:spPr>
          <a:xfrm>
            <a:off x="4396979" y="2550095"/>
            <a:ext cx="1107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 smtClean="0">
                <a:solidFill>
                  <a:srgbClr val="FF00FF"/>
                </a:solidFill>
                <a:latin typeface="Arial" pitchFamily="34" charset="0"/>
                <a:cs typeface="Arial" pitchFamily="34" charset="0"/>
              </a:rPr>
              <a:t>monté</a:t>
            </a:r>
            <a:endParaRPr lang="cs-CZ" sz="2400" b="1" dirty="0">
              <a:solidFill>
                <a:srgbClr val="FF00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TextovéPole 15"/>
          <p:cNvSpPr txBox="1"/>
          <p:nvPr/>
        </p:nvSpPr>
        <p:spPr>
          <a:xfrm>
            <a:off x="365645" y="3429000"/>
            <a:ext cx="64331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 smtClean="0">
                <a:latin typeface="Arial" pitchFamily="34" charset="0"/>
                <a:cs typeface="Arial" pitchFamily="34" charset="0"/>
              </a:rPr>
              <a:t>Makrela a tuňák patří do řádu </a:t>
            </a:r>
            <a:r>
              <a:rPr lang="cs-CZ" dirty="0" smtClean="0">
                <a:latin typeface="Arial" pitchFamily="34" charset="0"/>
                <a:cs typeface="Arial" pitchFamily="34" charset="0"/>
              </a:rPr>
              <a:t>……………………………….</a:t>
            </a:r>
          </a:p>
        </p:txBody>
      </p:sp>
      <p:sp>
        <p:nvSpPr>
          <p:cNvPr id="17" name="TextovéPole 16"/>
          <p:cNvSpPr txBox="1"/>
          <p:nvPr/>
        </p:nvSpPr>
        <p:spPr>
          <a:xfrm>
            <a:off x="4149262" y="3198167"/>
            <a:ext cx="20281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 smtClean="0">
                <a:solidFill>
                  <a:srgbClr val="FF00FF"/>
                </a:solidFill>
                <a:latin typeface="Arial" pitchFamily="34" charset="0"/>
                <a:cs typeface="Arial" pitchFamily="34" charset="0"/>
              </a:rPr>
              <a:t>ostnoploutví</a:t>
            </a:r>
            <a:endParaRPr lang="cs-CZ" sz="2400" b="1" dirty="0">
              <a:solidFill>
                <a:srgbClr val="FF00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TextovéPole 18"/>
          <p:cNvSpPr txBox="1"/>
          <p:nvPr/>
        </p:nvSpPr>
        <p:spPr>
          <a:xfrm>
            <a:off x="346924" y="4149080"/>
            <a:ext cx="871553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>
                <a:latin typeface="Arial" pitchFamily="34" charset="0"/>
                <a:cs typeface="Arial" pitchFamily="34" charset="0"/>
              </a:rPr>
              <a:t>Přizpůsobeni k životu na dně v poloze na 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boku a očima na svrchní straně</a:t>
            </a:r>
          </a:p>
          <a:p>
            <a:endParaRPr lang="cs-CZ" dirty="0" smtClean="0">
              <a:latin typeface="Arial" pitchFamily="34" charset="0"/>
              <a:cs typeface="Arial" pitchFamily="34" charset="0"/>
            </a:endParaRPr>
          </a:p>
          <a:p>
            <a:r>
              <a:rPr lang="cs-CZ" dirty="0" smtClean="0">
                <a:latin typeface="Arial" pitchFamily="34" charset="0"/>
                <a:cs typeface="Arial" pitchFamily="34" charset="0"/>
              </a:rPr>
              <a:t> 							</a:t>
            </a:r>
            <a:r>
              <a:rPr lang="cs-CZ" dirty="0" smtClean="0">
                <a:latin typeface="Calibri" pitchFamily="34" charset="0"/>
                <a:cs typeface="Calibri" pitchFamily="34" charset="0"/>
              </a:rPr>
              <a:t> ……………………………….</a:t>
            </a:r>
          </a:p>
        </p:txBody>
      </p:sp>
      <p:sp>
        <p:nvSpPr>
          <p:cNvPr id="20" name="TextovéPole 19"/>
          <p:cNvSpPr txBox="1"/>
          <p:nvPr/>
        </p:nvSpPr>
        <p:spPr>
          <a:xfrm>
            <a:off x="7051291" y="4494541"/>
            <a:ext cx="16049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 smtClean="0">
                <a:solidFill>
                  <a:srgbClr val="FF00FF"/>
                </a:solidFill>
                <a:latin typeface="Arial" pitchFamily="34" charset="0"/>
                <a:cs typeface="Arial" pitchFamily="34" charset="0"/>
              </a:rPr>
              <a:t>platýsové</a:t>
            </a:r>
            <a:endParaRPr lang="cs-CZ" sz="2400" b="1" dirty="0">
              <a:solidFill>
                <a:srgbClr val="FF00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TextovéPole 23"/>
          <p:cNvSpPr txBox="1"/>
          <p:nvPr/>
        </p:nvSpPr>
        <p:spPr>
          <a:xfrm>
            <a:off x="6981904" y="6165304"/>
            <a:ext cx="17320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>
                <a:latin typeface="Calibri" pitchFamily="34" charset="0"/>
                <a:cs typeface="Calibri" pitchFamily="34" charset="0"/>
              </a:rPr>
              <a:t>Konec ověřování</a:t>
            </a:r>
          </a:p>
        </p:txBody>
      </p:sp>
    </p:spTree>
    <p:extLst>
      <p:ext uri="{BB962C8B-B14F-4D97-AF65-F5344CB8AC3E}">
        <p14:creationId xmlns:p14="http://schemas.microsoft.com/office/powerpoint/2010/main" val="832987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8" grpId="0"/>
      <p:bldP spid="12" grpId="0"/>
      <p:bldP spid="13" grpId="0"/>
      <p:bldP spid="14" grpId="0"/>
      <p:bldP spid="15" grpId="0"/>
      <p:bldP spid="16" grpId="0"/>
      <p:bldP spid="17" grpId="0"/>
      <p:bldP spid="19" grpId="0"/>
      <p:bldP spid="20" grpId="0"/>
      <p:bldP spid="24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/>
          <p:cNvSpPr/>
          <p:nvPr/>
        </p:nvSpPr>
        <p:spPr>
          <a:xfrm>
            <a:off x="179511" y="908720"/>
            <a:ext cx="8784975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arenR"/>
            </a:pPr>
            <a:r>
              <a:rPr lang="cs-CZ" dirty="0" smtClean="0">
                <a:latin typeface="Calibri" pitchFamily="34" charset="0"/>
                <a:cs typeface="Calibri" pitchFamily="34" charset="0"/>
                <a:hlinkClick r:id="rId2"/>
              </a:rPr>
              <a:t>http</a:t>
            </a:r>
            <a:r>
              <a:rPr lang="cs-CZ" dirty="0">
                <a:latin typeface="Calibri" pitchFamily="34" charset="0"/>
                <a:cs typeface="Calibri" pitchFamily="34" charset="0"/>
                <a:hlinkClick r:id="rId2"/>
              </a:rPr>
              <a:t>://</a:t>
            </a:r>
            <a:r>
              <a:rPr lang="cs-CZ" dirty="0" smtClean="0">
                <a:latin typeface="Calibri" pitchFamily="34" charset="0"/>
                <a:cs typeface="Calibri" pitchFamily="34" charset="0"/>
                <a:hlinkClick r:id="rId2"/>
              </a:rPr>
              <a:t>cs.wikipedia.org/wiki/Soubor:Sladenia_shaefersi_600.jpg</a:t>
            </a:r>
            <a:endParaRPr lang="cs-CZ" dirty="0" smtClean="0">
              <a:latin typeface="Calibri" pitchFamily="34" charset="0"/>
              <a:cs typeface="Calibri" pitchFamily="34" charset="0"/>
            </a:endParaRPr>
          </a:p>
          <a:p>
            <a:pPr marL="342900" indent="-342900">
              <a:buFont typeface="+mj-lt"/>
              <a:buAutoNum type="arabicParenR"/>
            </a:pPr>
            <a:r>
              <a:rPr lang="cs-CZ" dirty="0" smtClean="0">
                <a:latin typeface="Calibri" pitchFamily="34" charset="0"/>
                <a:cs typeface="Calibri" pitchFamily="34" charset="0"/>
                <a:hlinkClick r:id="rId3"/>
              </a:rPr>
              <a:t>http</a:t>
            </a:r>
            <a:r>
              <a:rPr lang="cs-CZ" dirty="0">
                <a:latin typeface="Calibri" pitchFamily="34" charset="0"/>
                <a:cs typeface="Calibri" pitchFamily="34" charset="0"/>
                <a:hlinkClick r:id="rId3"/>
              </a:rPr>
              <a:t>://</a:t>
            </a:r>
            <a:r>
              <a:rPr lang="cs-CZ" dirty="0" smtClean="0">
                <a:latin typeface="Calibri" pitchFamily="34" charset="0"/>
                <a:cs typeface="Calibri" pitchFamily="34" charset="0"/>
                <a:hlinkClick r:id="rId3"/>
              </a:rPr>
              <a:t>en.wikipedia.org/wiki/File:Lophius_americanus.jpg</a:t>
            </a:r>
            <a:endParaRPr lang="cs-CZ" dirty="0" smtClean="0">
              <a:latin typeface="Calibri" pitchFamily="34" charset="0"/>
              <a:cs typeface="Calibri" pitchFamily="34" charset="0"/>
            </a:endParaRPr>
          </a:p>
          <a:p>
            <a:pPr marL="342900" indent="-342900">
              <a:buFont typeface="+mj-lt"/>
              <a:buAutoNum type="arabicParenR"/>
            </a:pPr>
            <a:r>
              <a:rPr lang="cs-CZ" dirty="0" smtClean="0">
                <a:latin typeface="Calibri" pitchFamily="34" charset="0"/>
                <a:cs typeface="Calibri" pitchFamily="34" charset="0"/>
                <a:hlinkClick r:id="rId4"/>
              </a:rPr>
              <a:t>http</a:t>
            </a:r>
            <a:r>
              <a:rPr lang="cs-CZ" dirty="0">
                <a:latin typeface="Calibri" pitchFamily="34" charset="0"/>
                <a:cs typeface="Calibri" pitchFamily="34" charset="0"/>
                <a:hlinkClick r:id="rId4"/>
              </a:rPr>
              <a:t>://</a:t>
            </a:r>
            <a:r>
              <a:rPr lang="cs-CZ" dirty="0" smtClean="0">
                <a:latin typeface="Calibri" pitchFamily="34" charset="0"/>
                <a:cs typeface="Calibri" pitchFamily="34" charset="0"/>
                <a:hlinkClick r:id="rId4"/>
              </a:rPr>
              <a:t>en.wikipedia.org/wiki/File:Lophius_piscatorius.jpg</a:t>
            </a:r>
            <a:endParaRPr lang="cs-CZ" dirty="0" smtClean="0">
              <a:latin typeface="Calibri" pitchFamily="34" charset="0"/>
              <a:cs typeface="Calibri" pitchFamily="34" charset="0"/>
            </a:endParaRPr>
          </a:p>
          <a:p>
            <a:pPr marL="342900" indent="-342900">
              <a:buFont typeface="+mj-lt"/>
              <a:buAutoNum type="arabicParenR"/>
            </a:pPr>
            <a:r>
              <a:rPr lang="cs-CZ" dirty="0" smtClean="0">
                <a:latin typeface="Calibri" pitchFamily="34" charset="0"/>
                <a:cs typeface="Calibri" pitchFamily="34" charset="0"/>
                <a:hlinkClick r:id="rId5"/>
              </a:rPr>
              <a:t>http</a:t>
            </a:r>
            <a:r>
              <a:rPr lang="cs-CZ" dirty="0">
                <a:latin typeface="Calibri" pitchFamily="34" charset="0"/>
                <a:cs typeface="Calibri" pitchFamily="34" charset="0"/>
                <a:hlinkClick r:id="rId5"/>
              </a:rPr>
              <a:t>://</a:t>
            </a:r>
            <a:r>
              <a:rPr lang="cs-CZ" dirty="0" smtClean="0">
                <a:latin typeface="Calibri" pitchFamily="34" charset="0"/>
                <a:cs typeface="Calibri" pitchFamily="34" charset="0"/>
                <a:hlinkClick r:id="rId5"/>
              </a:rPr>
              <a:t>en.wikipedia.org/wiki/File:AmericanAngler.jpg</a:t>
            </a:r>
            <a:endParaRPr lang="cs-CZ" dirty="0" smtClean="0">
              <a:latin typeface="Calibri" pitchFamily="34" charset="0"/>
              <a:cs typeface="Calibri" pitchFamily="34" charset="0"/>
            </a:endParaRPr>
          </a:p>
          <a:p>
            <a:pPr marL="342900" indent="-342900">
              <a:buFont typeface="+mj-lt"/>
              <a:buAutoNum type="arabicParenR"/>
            </a:pPr>
            <a:r>
              <a:rPr lang="cs-CZ" dirty="0" smtClean="0">
                <a:latin typeface="Calibri" pitchFamily="34" charset="0"/>
                <a:cs typeface="Calibri" pitchFamily="34" charset="0"/>
                <a:hlinkClick r:id="rId6"/>
              </a:rPr>
              <a:t>http</a:t>
            </a:r>
            <a:r>
              <a:rPr lang="cs-CZ" dirty="0">
                <a:latin typeface="Calibri" pitchFamily="34" charset="0"/>
                <a:cs typeface="Calibri" pitchFamily="34" charset="0"/>
                <a:hlinkClick r:id="rId6"/>
              </a:rPr>
              <a:t>://</a:t>
            </a:r>
            <a:r>
              <a:rPr lang="cs-CZ" dirty="0" smtClean="0">
                <a:latin typeface="Calibri" pitchFamily="34" charset="0"/>
                <a:cs typeface="Calibri" pitchFamily="34" charset="0"/>
                <a:hlinkClick r:id="rId6"/>
              </a:rPr>
              <a:t>cs.wikipedia.org/wiki/Soubor:Gadus_morhua-Cod-2-Atlanterhavsparken-Norway.JPG</a:t>
            </a:r>
            <a:endParaRPr lang="cs-CZ" dirty="0" smtClean="0">
              <a:latin typeface="Calibri" pitchFamily="34" charset="0"/>
              <a:cs typeface="Calibri" pitchFamily="34" charset="0"/>
            </a:endParaRPr>
          </a:p>
          <a:p>
            <a:pPr marL="342900" indent="-342900">
              <a:buFont typeface="+mj-lt"/>
              <a:buAutoNum type="arabicParenR"/>
            </a:pPr>
            <a:r>
              <a:rPr lang="cs-CZ" dirty="0" smtClean="0">
                <a:latin typeface="Calibri" pitchFamily="34" charset="0"/>
                <a:cs typeface="Calibri" pitchFamily="34" charset="0"/>
                <a:hlinkClick r:id="rId7"/>
              </a:rPr>
              <a:t>http</a:t>
            </a:r>
            <a:r>
              <a:rPr lang="cs-CZ" dirty="0">
                <a:latin typeface="Calibri" pitchFamily="34" charset="0"/>
                <a:cs typeface="Calibri" pitchFamily="34" charset="0"/>
                <a:hlinkClick r:id="rId7"/>
              </a:rPr>
              <a:t>://</a:t>
            </a:r>
            <a:r>
              <a:rPr lang="cs-CZ" dirty="0" smtClean="0">
                <a:latin typeface="Calibri" pitchFamily="34" charset="0"/>
                <a:cs typeface="Calibri" pitchFamily="34" charset="0"/>
                <a:hlinkClick r:id="rId7"/>
              </a:rPr>
              <a:t>cs.wikipedia.org/wiki/Soubor:Gadus_morhua-Atlantic_cod.png</a:t>
            </a:r>
            <a:endParaRPr lang="cs-CZ" dirty="0" smtClean="0">
              <a:latin typeface="Calibri" pitchFamily="34" charset="0"/>
              <a:cs typeface="Calibri" pitchFamily="34" charset="0"/>
            </a:endParaRPr>
          </a:p>
          <a:p>
            <a:pPr marL="342900" indent="-342900">
              <a:buFont typeface="+mj-lt"/>
              <a:buAutoNum type="arabicParenR"/>
            </a:pPr>
            <a:r>
              <a:rPr lang="cs-CZ" dirty="0" smtClean="0">
                <a:latin typeface="Calibri" pitchFamily="34" charset="0"/>
                <a:cs typeface="Calibri" pitchFamily="34" charset="0"/>
                <a:hlinkClick r:id="rId8"/>
              </a:rPr>
              <a:t>http</a:t>
            </a:r>
            <a:r>
              <a:rPr lang="cs-CZ" dirty="0">
                <a:latin typeface="Calibri" pitchFamily="34" charset="0"/>
                <a:cs typeface="Calibri" pitchFamily="34" charset="0"/>
                <a:hlinkClick r:id="rId8"/>
              </a:rPr>
              <a:t>://</a:t>
            </a:r>
            <a:r>
              <a:rPr lang="cs-CZ" dirty="0" smtClean="0">
                <a:latin typeface="Calibri" pitchFamily="34" charset="0"/>
                <a:cs typeface="Calibri" pitchFamily="34" charset="0"/>
                <a:hlinkClick r:id="rId8"/>
              </a:rPr>
              <a:t>cs.wikipedia.org/wiki/Soubor:Atlantic-cod-2.jpg</a:t>
            </a:r>
            <a:endParaRPr lang="cs-CZ" dirty="0" smtClean="0">
              <a:latin typeface="Calibri" pitchFamily="34" charset="0"/>
              <a:cs typeface="Calibri" pitchFamily="34" charset="0"/>
            </a:endParaRPr>
          </a:p>
          <a:p>
            <a:pPr marL="342900" indent="-342900">
              <a:buFont typeface="+mj-lt"/>
              <a:buAutoNum type="arabicParenR"/>
            </a:pPr>
            <a:r>
              <a:rPr lang="cs-CZ" dirty="0" smtClean="0">
                <a:latin typeface="Calibri" pitchFamily="34" charset="0"/>
                <a:cs typeface="Calibri" pitchFamily="34" charset="0"/>
                <a:hlinkClick r:id="rId9"/>
              </a:rPr>
              <a:t>http</a:t>
            </a:r>
            <a:r>
              <a:rPr lang="cs-CZ" dirty="0">
                <a:latin typeface="Calibri" pitchFamily="34" charset="0"/>
                <a:cs typeface="Calibri" pitchFamily="34" charset="0"/>
                <a:hlinkClick r:id="rId9"/>
              </a:rPr>
              <a:t>://</a:t>
            </a:r>
            <a:r>
              <a:rPr lang="cs-CZ" dirty="0" smtClean="0">
                <a:latin typeface="Calibri" pitchFamily="34" charset="0"/>
                <a:cs typeface="Calibri" pitchFamily="34" charset="0"/>
                <a:hlinkClick r:id="rId9"/>
              </a:rPr>
              <a:t>cs.wikipedia.org/wiki/Soubor:Cod_at_MacDuff_Aquarium_by_Bruce_McAdam.jpg</a:t>
            </a:r>
            <a:endParaRPr lang="cs-CZ" dirty="0" smtClean="0">
              <a:latin typeface="Calibri" pitchFamily="34" charset="0"/>
              <a:cs typeface="Calibri" pitchFamily="34" charset="0"/>
            </a:endParaRPr>
          </a:p>
          <a:p>
            <a:pPr marL="342900" indent="-342900">
              <a:buFont typeface="+mj-lt"/>
              <a:buAutoNum type="arabicParenR"/>
            </a:pPr>
            <a:r>
              <a:rPr lang="cs-CZ" dirty="0" smtClean="0">
                <a:latin typeface="Calibri" pitchFamily="34" charset="0"/>
                <a:cs typeface="Calibri" pitchFamily="34" charset="0"/>
                <a:hlinkClick r:id="rId10"/>
              </a:rPr>
              <a:t>http</a:t>
            </a:r>
            <a:r>
              <a:rPr lang="cs-CZ" dirty="0">
                <a:latin typeface="Calibri" pitchFamily="34" charset="0"/>
                <a:cs typeface="Calibri" pitchFamily="34" charset="0"/>
                <a:hlinkClick r:id="rId10"/>
              </a:rPr>
              <a:t>://</a:t>
            </a:r>
            <a:r>
              <a:rPr lang="cs-CZ" dirty="0" smtClean="0">
                <a:latin typeface="Calibri" pitchFamily="34" charset="0"/>
                <a:cs typeface="Calibri" pitchFamily="34" charset="0"/>
                <a:hlinkClick r:id="rId10"/>
              </a:rPr>
              <a:t>en.wikipedia.org/wiki/File:Atlantic_cod.jpg</a:t>
            </a:r>
            <a:endParaRPr lang="cs-CZ" dirty="0" smtClean="0">
              <a:latin typeface="Calibri" pitchFamily="34" charset="0"/>
              <a:cs typeface="Calibri" pitchFamily="34" charset="0"/>
            </a:endParaRPr>
          </a:p>
          <a:p>
            <a:pPr marL="342900" indent="-342900">
              <a:buFont typeface="+mj-lt"/>
              <a:buAutoNum type="arabicParenR"/>
            </a:pPr>
            <a:r>
              <a:rPr lang="cs-CZ" dirty="0" smtClean="0">
                <a:latin typeface="Calibri" pitchFamily="34" charset="0"/>
                <a:cs typeface="Calibri" pitchFamily="34" charset="0"/>
                <a:hlinkClick r:id="rId11"/>
              </a:rPr>
              <a:t>http</a:t>
            </a:r>
            <a:r>
              <a:rPr lang="cs-CZ" dirty="0">
                <a:latin typeface="Calibri" pitchFamily="34" charset="0"/>
                <a:cs typeface="Calibri" pitchFamily="34" charset="0"/>
                <a:hlinkClick r:id="rId11"/>
              </a:rPr>
              <a:t>://</a:t>
            </a:r>
            <a:r>
              <a:rPr lang="cs-CZ" dirty="0" smtClean="0">
                <a:latin typeface="Calibri" pitchFamily="34" charset="0"/>
                <a:cs typeface="Calibri" pitchFamily="34" charset="0"/>
                <a:hlinkClick r:id="rId11"/>
              </a:rPr>
              <a:t>en.wikipedia.org/wiki/File:Atlantic-cod-1.jpg</a:t>
            </a:r>
            <a:endParaRPr lang="cs-CZ" dirty="0" smtClean="0">
              <a:latin typeface="Calibri" pitchFamily="34" charset="0"/>
              <a:cs typeface="Calibri" pitchFamily="34" charset="0"/>
            </a:endParaRPr>
          </a:p>
          <a:p>
            <a:pPr marL="342900" indent="-342900">
              <a:buFont typeface="+mj-lt"/>
              <a:buAutoNum type="arabicParenR"/>
            </a:pPr>
            <a:r>
              <a:rPr lang="cs-CZ" dirty="0" smtClean="0">
                <a:latin typeface="Calibri" pitchFamily="34" charset="0"/>
                <a:cs typeface="Calibri" pitchFamily="34" charset="0"/>
                <a:hlinkClick r:id="rId12"/>
              </a:rPr>
              <a:t>http</a:t>
            </a:r>
            <a:r>
              <a:rPr lang="cs-CZ" dirty="0">
                <a:latin typeface="Calibri" pitchFamily="34" charset="0"/>
                <a:cs typeface="Calibri" pitchFamily="34" charset="0"/>
                <a:hlinkClick r:id="rId12"/>
              </a:rPr>
              <a:t>://</a:t>
            </a:r>
            <a:r>
              <a:rPr lang="cs-CZ" dirty="0" smtClean="0">
                <a:latin typeface="Calibri" pitchFamily="34" charset="0"/>
                <a:cs typeface="Calibri" pitchFamily="34" charset="0"/>
                <a:hlinkClick r:id="rId12"/>
              </a:rPr>
              <a:t>cs.wikipedia.org/wiki/Soubor:Tr%C3%BCsche_Walchensee.jpg</a:t>
            </a:r>
            <a:endParaRPr lang="cs-CZ" dirty="0" smtClean="0">
              <a:latin typeface="Calibri" pitchFamily="34" charset="0"/>
              <a:cs typeface="Calibri" pitchFamily="34" charset="0"/>
            </a:endParaRPr>
          </a:p>
          <a:p>
            <a:pPr marL="342900" indent="-342900">
              <a:buFont typeface="+mj-lt"/>
              <a:buAutoNum type="arabicParenR"/>
            </a:pPr>
            <a:r>
              <a:rPr lang="cs-CZ" dirty="0" smtClean="0">
                <a:latin typeface="Calibri" pitchFamily="34" charset="0"/>
                <a:cs typeface="Calibri" pitchFamily="34" charset="0"/>
                <a:hlinkClick r:id="rId13"/>
              </a:rPr>
              <a:t>http</a:t>
            </a:r>
            <a:r>
              <a:rPr lang="cs-CZ" dirty="0">
                <a:latin typeface="Calibri" pitchFamily="34" charset="0"/>
                <a:cs typeface="Calibri" pitchFamily="34" charset="0"/>
                <a:hlinkClick r:id="rId13"/>
              </a:rPr>
              <a:t>://</a:t>
            </a:r>
            <a:r>
              <a:rPr lang="cs-CZ" dirty="0" smtClean="0">
                <a:latin typeface="Calibri" pitchFamily="34" charset="0"/>
                <a:cs typeface="Calibri" pitchFamily="34" charset="0"/>
                <a:hlinkClick r:id="rId13"/>
              </a:rPr>
              <a:t>cs.wikipedia.org/wiki/Soubor:Anguilla_anguilla.jpg</a:t>
            </a:r>
            <a:endParaRPr lang="cs-CZ" dirty="0" smtClean="0">
              <a:latin typeface="Calibri" pitchFamily="34" charset="0"/>
              <a:cs typeface="Calibri" pitchFamily="34" charset="0"/>
            </a:endParaRPr>
          </a:p>
          <a:p>
            <a:pPr marL="342900" indent="-342900">
              <a:buFont typeface="+mj-lt"/>
              <a:buAutoNum type="arabicParenR"/>
            </a:pPr>
            <a:r>
              <a:rPr lang="cs-CZ" dirty="0" smtClean="0">
                <a:latin typeface="Calibri" pitchFamily="34" charset="0"/>
                <a:cs typeface="Calibri" pitchFamily="34" charset="0"/>
                <a:hlinkClick r:id="rId14"/>
              </a:rPr>
              <a:t>http</a:t>
            </a:r>
            <a:r>
              <a:rPr lang="cs-CZ" dirty="0">
                <a:latin typeface="Calibri" pitchFamily="34" charset="0"/>
                <a:cs typeface="Calibri" pitchFamily="34" charset="0"/>
                <a:hlinkClick r:id="rId14"/>
              </a:rPr>
              <a:t>://commons.wikimedia.org/wiki/File:Anguilla_anguilla_%</a:t>
            </a:r>
            <a:r>
              <a:rPr lang="cs-CZ" dirty="0" smtClean="0">
                <a:latin typeface="Calibri" pitchFamily="34" charset="0"/>
                <a:cs typeface="Calibri" pitchFamily="34" charset="0"/>
                <a:hlinkClick r:id="rId14"/>
              </a:rPr>
              <a:t>28Pieni%29.jpg</a:t>
            </a:r>
            <a:endParaRPr lang="cs-CZ" dirty="0" smtClean="0">
              <a:latin typeface="Calibri" pitchFamily="34" charset="0"/>
              <a:cs typeface="Calibri" pitchFamily="34" charset="0"/>
            </a:endParaRPr>
          </a:p>
          <a:p>
            <a:pPr marL="342900" indent="-342900">
              <a:buFont typeface="+mj-lt"/>
              <a:buAutoNum type="arabicParenR"/>
            </a:pPr>
            <a:r>
              <a:rPr lang="cs-CZ" dirty="0" smtClean="0">
                <a:latin typeface="Calibri" pitchFamily="34" charset="0"/>
                <a:cs typeface="Calibri" pitchFamily="34" charset="0"/>
                <a:hlinkClick r:id="rId15"/>
              </a:rPr>
              <a:t>http</a:t>
            </a:r>
            <a:r>
              <a:rPr lang="cs-CZ" dirty="0">
                <a:latin typeface="Calibri" pitchFamily="34" charset="0"/>
                <a:cs typeface="Calibri" pitchFamily="34" charset="0"/>
                <a:hlinkClick r:id="rId15"/>
              </a:rPr>
              <a:t>://</a:t>
            </a:r>
            <a:r>
              <a:rPr lang="cs-CZ" dirty="0" smtClean="0">
                <a:latin typeface="Calibri" pitchFamily="34" charset="0"/>
                <a:cs typeface="Calibri" pitchFamily="34" charset="0"/>
                <a:hlinkClick r:id="rId15"/>
              </a:rPr>
              <a:t>cs.wikipedia.org/wiki/Soubor:Eel_inEurope.png</a:t>
            </a:r>
            <a:endParaRPr lang="cs-CZ" dirty="0" smtClean="0">
              <a:latin typeface="Calibri" pitchFamily="34" charset="0"/>
              <a:cs typeface="Calibri" pitchFamily="34" charset="0"/>
            </a:endParaRPr>
          </a:p>
          <a:p>
            <a:pPr marL="342900" indent="-342900">
              <a:buFont typeface="+mj-lt"/>
              <a:buAutoNum type="arabicParenR"/>
            </a:pPr>
            <a:r>
              <a:rPr lang="cs-CZ" dirty="0" smtClean="0">
                <a:latin typeface="Calibri" pitchFamily="34" charset="0"/>
                <a:cs typeface="Calibri" pitchFamily="34" charset="0"/>
                <a:hlinkClick r:id="rId16"/>
              </a:rPr>
              <a:t>http</a:t>
            </a:r>
            <a:r>
              <a:rPr lang="cs-CZ" dirty="0">
                <a:latin typeface="Calibri" pitchFamily="34" charset="0"/>
                <a:cs typeface="Calibri" pitchFamily="34" charset="0"/>
                <a:hlinkClick r:id="rId16"/>
              </a:rPr>
              <a:t>://</a:t>
            </a:r>
            <a:r>
              <a:rPr lang="cs-CZ" dirty="0" smtClean="0">
                <a:latin typeface="Calibri" pitchFamily="34" charset="0"/>
                <a:cs typeface="Calibri" pitchFamily="34" charset="0"/>
                <a:hlinkClick r:id="rId16"/>
              </a:rPr>
              <a:t>cs.wikipedia.org/wiki/Soubor:Eel-life-circle-cs.png</a:t>
            </a:r>
            <a:endParaRPr lang="cs-CZ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179511" y="260648"/>
            <a:ext cx="22220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>
                <a:latin typeface="Arial" pitchFamily="34" charset="0"/>
                <a:cs typeface="Arial" pitchFamily="34" charset="0"/>
              </a:rPr>
              <a:t>Citace zdrojů:</a:t>
            </a:r>
            <a:endParaRPr lang="cs-CZ" sz="24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18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/>
          <p:cNvSpPr/>
          <p:nvPr/>
        </p:nvSpPr>
        <p:spPr>
          <a:xfrm>
            <a:off x="230394" y="908720"/>
            <a:ext cx="8784975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arenR" startAt="16"/>
            </a:pPr>
            <a:r>
              <a:rPr lang="cs-CZ" dirty="0">
                <a:latin typeface="Calibri" pitchFamily="34" charset="0"/>
                <a:cs typeface="Calibri" pitchFamily="34" charset="0"/>
                <a:hlinkClick r:id="rId2"/>
              </a:rPr>
              <a:t>http://en.wikipedia.org/wiki/File:Eel-life-circle1.svg</a:t>
            </a:r>
            <a:endParaRPr lang="cs-CZ" dirty="0">
              <a:latin typeface="Calibri" pitchFamily="34" charset="0"/>
              <a:cs typeface="Calibri" pitchFamily="34" charset="0"/>
            </a:endParaRPr>
          </a:p>
          <a:p>
            <a:pPr marL="342900" indent="-342900">
              <a:buFont typeface="+mj-lt"/>
              <a:buAutoNum type="arabicParenR" startAt="16"/>
            </a:pPr>
            <a:r>
              <a:rPr lang="cs-CZ" dirty="0" smtClean="0">
                <a:latin typeface="Calibri" pitchFamily="34" charset="0"/>
                <a:cs typeface="Calibri" pitchFamily="34" charset="0"/>
                <a:hlinkClick r:id="rId3"/>
              </a:rPr>
              <a:t>http</a:t>
            </a:r>
            <a:r>
              <a:rPr lang="cs-CZ" dirty="0">
                <a:latin typeface="Calibri" pitchFamily="34" charset="0"/>
                <a:cs typeface="Calibri" pitchFamily="34" charset="0"/>
                <a:hlinkClick r:id="rId3"/>
              </a:rPr>
              <a:t>://cs.wikipedia.org/wiki/Soubor:EL32p.jpg</a:t>
            </a:r>
            <a:endParaRPr lang="cs-CZ" dirty="0">
              <a:latin typeface="Calibri" pitchFamily="34" charset="0"/>
              <a:cs typeface="Calibri" pitchFamily="34" charset="0"/>
            </a:endParaRPr>
          </a:p>
          <a:p>
            <a:pPr marL="342900" indent="-342900">
              <a:buFont typeface="+mj-lt"/>
              <a:buAutoNum type="arabicParenR" startAt="16"/>
            </a:pPr>
            <a:r>
              <a:rPr lang="cs-CZ" dirty="0" smtClean="0">
                <a:latin typeface="Calibri" pitchFamily="34" charset="0"/>
                <a:cs typeface="Calibri" pitchFamily="34" charset="0"/>
                <a:hlinkClick r:id="rId4"/>
              </a:rPr>
              <a:t>http</a:t>
            </a:r>
            <a:r>
              <a:rPr lang="cs-CZ" dirty="0">
                <a:latin typeface="Calibri" pitchFamily="34" charset="0"/>
                <a:cs typeface="Calibri" pitchFamily="34" charset="0"/>
                <a:hlinkClick r:id="rId4"/>
              </a:rPr>
              <a:t>://cs.wikipedia.org/wiki/Soubor:Il_pasto.jpg</a:t>
            </a:r>
            <a:endParaRPr lang="cs-CZ" dirty="0">
              <a:latin typeface="Calibri" pitchFamily="34" charset="0"/>
              <a:cs typeface="Calibri" pitchFamily="34" charset="0"/>
            </a:endParaRPr>
          </a:p>
          <a:p>
            <a:pPr marL="342900" indent="-342900">
              <a:buFont typeface="+mj-lt"/>
              <a:buAutoNum type="arabicParenR" startAt="16"/>
            </a:pPr>
            <a:r>
              <a:rPr lang="cs-CZ" dirty="0" smtClean="0">
                <a:latin typeface="Calibri" pitchFamily="34" charset="0"/>
                <a:cs typeface="Calibri" pitchFamily="34" charset="0"/>
                <a:hlinkClick r:id="rId5"/>
              </a:rPr>
              <a:t>http</a:t>
            </a:r>
            <a:r>
              <a:rPr lang="cs-CZ" dirty="0">
                <a:latin typeface="Calibri" pitchFamily="34" charset="0"/>
                <a:cs typeface="Calibri" pitchFamily="34" charset="0"/>
                <a:hlinkClick r:id="rId5"/>
              </a:rPr>
              <a:t>://cs.wikipedia.org/wiki/Soubor:Muraena_helena.2_-_</a:t>
            </a:r>
            <a:r>
              <a:rPr lang="cs-CZ" dirty="0" smtClean="0">
                <a:latin typeface="Calibri" pitchFamily="34" charset="0"/>
                <a:cs typeface="Calibri" pitchFamily="34" charset="0"/>
                <a:hlinkClick r:id="rId5"/>
              </a:rPr>
              <a:t>Aquarium_Finisterrae.JPG</a:t>
            </a:r>
            <a:endParaRPr lang="cs-CZ" dirty="0" smtClean="0">
              <a:latin typeface="Calibri" pitchFamily="34" charset="0"/>
              <a:cs typeface="Calibri" pitchFamily="34" charset="0"/>
            </a:endParaRPr>
          </a:p>
          <a:p>
            <a:pPr marL="342900" indent="-342900">
              <a:buFont typeface="+mj-lt"/>
              <a:buAutoNum type="arabicParenR" startAt="16"/>
            </a:pPr>
            <a:r>
              <a:rPr lang="cs-CZ" dirty="0" smtClean="0">
                <a:latin typeface="Calibri" pitchFamily="34" charset="0"/>
                <a:cs typeface="Calibri" pitchFamily="34" charset="0"/>
                <a:hlinkClick r:id="rId6"/>
              </a:rPr>
              <a:t>http</a:t>
            </a:r>
            <a:r>
              <a:rPr lang="cs-CZ" dirty="0">
                <a:latin typeface="Calibri" pitchFamily="34" charset="0"/>
                <a:cs typeface="Calibri" pitchFamily="34" charset="0"/>
                <a:hlinkClick r:id="rId6"/>
              </a:rPr>
              <a:t>://</a:t>
            </a:r>
            <a:r>
              <a:rPr lang="cs-CZ" dirty="0" smtClean="0">
                <a:latin typeface="Calibri" pitchFamily="34" charset="0"/>
                <a:cs typeface="Calibri" pitchFamily="34" charset="0"/>
                <a:hlinkClick r:id="rId6"/>
              </a:rPr>
              <a:t>en.wikipedia.org/wiki/File:Pharyngeal_jaws_of_moray_eels.svg</a:t>
            </a:r>
            <a:endParaRPr lang="cs-CZ" dirty="0" smtClean="0">
              <a:latin typeface="Calibri" pitchFamily="34" charset="0"/>
              <a:cs typeface="Calibri" pitchFamily="34" charset="0"/>
            </a:endParaRPr>
          </a:p>
          <a:p>
            <a:pPr marL="342900" indent="-342900">
              <a:buFont typeface="+mj-lt"/>
              <a:buAutoNum type="arabicParenR" startAt="16"/>
            </a:pPr>
            <a:r>
              <a:rPr lang="cs-CZ" dirty="0" smtClean="0">
                <a:latin typeface="Calibri" pitchFamily="34" charset="0"/>
                <a:cs typeface="Calibri" pitchFamily="34" charset="0"/>
                <a:hlinkClick r:id="rId7"/>
              </a:rPr>
              <a:t>http</a:t>
            </a:r>
            <a:r>
              <a:rPr lang="cs-CZ" dirty="0">
                <a:latin typeface="Calibri" pitchFamily="34" charset="0"/>
                <a:cs typeface="Calibri" pitchFamily="34" charset="0"/>
                <a:hlinkClick r:id="rId7"/>
              </a:rPr>
              <a:t>://</a:t>
            </a:r>
            <a:r>
              <a:rPr lang="cs-CZ" dirty="0" smtClean="0">
                <a:latin typeface="Calibri" pitchFamily="34" charset="0"/>
                <a:cs typeface="Calibri" pitchFamily="34" charset="0"/>
                <a:hlinkClick r:id="rId7"/>
              </a:rPr>
              <a:t>en.wikipedia.org/wiki/File:Gymnothorax_fimbriatus.JPG</a:t>
            </a:r>
            <a:endParaRPr lang="cs-CZ" dirty="0" smtClean="0">
              <a:latin typeface="Calibri" pitchFamily="34" charset="0"/>
              <a:cs typeface="Calibri" pitchFamily="34" charset="0"/>
            </a:endParaRPr>
          </a:p>
          <a:p>
            <a:pPr marL="342900" indent="-342900">
              <a:buFont typeface="+mj-lt"/>
              <a:buAutoNum type="arabicParenR" startAt="16"/>
            </a:pPr>
            <a:r>
              <a:rPr lang="cs-CZ" dirty="0" smtClean="0">
                <a:latin typeface="Calibri" pitchFamily="34" charset="0"/>
                <a:cs typeface="Calibri" pitchFamily="34" charset="0"/>
                <a:hlinkClick r:id="rId8"/>
              </a:rPr>
              <a:t>http</a:t>
            </a:r>
            <a:r>
              <a:rPr lang="cs-CZ" dirty="0">
                <a:latin typeface="Calibri" pitchFamily="34" charset="0"/>
                <a:cs typeface="Calibri" pitchFamily="34" charset="0"/>
                <a:hlinkClick r:id="rId8"/>
              </a:rPr>
              <a:t>://</a:t>
            </a:r>
            <a:r>
              <a:rPr lang="cs-CZ" dirty="0" smtClean="0">
                <a:latin typeface="Calibri" pitchFamily="34" charset="0"/>
                <a:cs typeface="Calibri" pitchFamily="34" charset="0"/>
                <a:hlinkClick r:id="rId8"/>
              </a:rPr>
              <a:t>en.wikipedia.org/wiki/File:Lysmata_amboinensis_cleans_mouth_of_a_Moray_eel.jpg</a:t>
            </a:r>
            <a:endParaRPr lang="cs-CZ" dirty="0" smtClean="0">
              <a:latin typeface="Calibri" pitchFamily="34" charset="0"/>
              <a:cs typeface="Calibri" pitchFamily="34" charset="0"/>
            </a:endParaRPr>
          </a:p>
          <a:p>
            <a:pPr marL="342900" indent="-342900">
              <a:buFont typeface="+mj-lt"/>
              <a:buAutoNum type="arabicParenR" startAt="16"/>
            </a:pPr>
            <a:r>
              <a:rPr lang="cs-CZ" dirty="0" smtClean="0">
                <a:latin typeface="Calibri" pitchFamily="34" charset="0"/>
                <a:cs typeface="Calibri" pitchFamily="34" charset="0"/>
                <a:hlinkClick r:id="rId9"/>
              </a:rPr>
              <a:t>http</a:t>
            </a:r>
            <a:r>
              <a:rPr lang="cs-CZ" dirty="0">
                <a:latin typeface="Calibri" pitchFamily="34" charset="0"/>
                <a:cs typeface="Calibri" pitchFamily="34" charset="0"/>
                <a:hlinkClick r:id="rId9"/>
              </a:rPr>
              <a:t>://</a:t>
            </a:r>
            <a:r>
              <a:rPr lang="cs-CZ" dirty="0" smtClean="0">
                <a:latin typeface="Calibri" pitchFamily="34" charset="0"/>
                <a:cs typeface="Calibri" pitchFamily="34" charset="0"/>
                <a:hlinkClick r:id="rId9"/>
              </a:rPr>
              <a:t>en.wikipedia.org/wiki/File:GasterosteusAculeatusMaleHead.JPG</a:t>
            </a:r>
            <a:endParaRPr lang="cs-CZ" dirty="0" smtClean="0">
              <a:latin typeface="Calibri" pitchFamily="34" charset="0"/>
              <a:cs typeface="Calibri" pitchFamily="34" charset="0"/>
            </a:endParaRPr>
          </a:p>
          <a:p>
            <a:pPr marL="342900" indent="-342900">
              <a:buFont typeface="+mj-lt"/>
              <a:buAutoNum type="arabicParenR" startAt="16"/>
            </a:pPr>
            <a:r>
              <a:rPr lang="cs-CZ" dirty="0" smtClean="0">
                <a:latin typeface="Calibri" pitchFamily="34" charset="0"/>
                <a:cs typeface="Calibri" pitchFamily="34" charset="0"/>
                <a:hlinkClick r:id="rId10"/>
              </a:rPr>
              <a:t>http</a:t>
            </a:r>
            <a:r>
              <a:rPr lang="cs-CZ" dirty="0">
                <a:latin typeface="Calibri" pitchFamily="34" charset="0"/>
                <a:cs typeface="Calibri" pitchFamily="34" charset="0"/>
                <a:hlinkClick r:id="rId10"/>
              </a:rPr>
              <a:t>://</a:t>
            </a:r>
            <a:r>
              <a:rPr lang="cs-CZ" dirty="0" smtClean="0">
                <a:latin typeface="Calibri" pitchFamily="34" charset="0"/>
                <a:cs typeface="Calibri" pitchFamily="34" charset="0"/>
                <a:hlinkClick r:id="rId10"/>
              </a:rPr>
              <a:t>species.wikimedia.org/wiki/File:Gasterosteus_microcephalus_by_OpenCage.jpg</a:t>
            </a:r>
            <a:endParaRPr lang="cs-CZ" dirty="0" smtClean="0">
              <a:latin typeface="Calibri" pitchFamily="34" charset="0"/>
              <a:cs typeface="Calibri" pitchFamily="34" charset="0"/>
            </a:endParaRPr>
          </a:p>
          <a:p>
            <a:pPr marL="342900" indent="-342900">
              <a:buFont typeface="+mj-lt"/>
              <a:buAutoNum type="arabicParenR" startAt="16"/>
            </a:pPr>
            <a:r>
              <a:rPr lang="cs-CZ" dirty="0" smtClean="0">
                <a:latin typeface="Calibri" pitchFamily="34" charset="0"/>
                <a:cs typeface="Calibri" pitchFamily="34" charset="0"/>
                <a:hlinkClick r:id="rId11"/>
              </a:rPr>
              <a:t>http</a:t>
            </a:r>
            <a:r>
              <a:rPr lang="cs-CZ" dirty="0">
                <a:latin typeface="Calibri" pitchFamily="34" charset="0"/>
                <a:cs typeface="Calibri" pitchFamily="34" charset="0"/>
                <a:hlinkClick r:id="rId11"/>
              </a:rPr>
              <a:t>://</a:t>
            </a:r>
            <a:r>
              <a:rPr lang="cs-CZ" dirty="0" smtClean="0">
                <a:latin typeface="Calibri" pitchFamily="34" charset="0"/>
                <a:cs typeface="Calibri" pitchFamily="34" charset="0"/>
                <a:hlinkClick r:id="rId11"/>
              </a:rPr>
              <a:t>en.wikipedia.org/wiki/File:Gasterosteus_aculeatus_t%C3%BCsk%C3%A9s_pik%C3%B3.jpg</a:t>
            </a:r>
            <a:endParaRPr lang="cs-CZ" dirty="0" smtClean="0">
              <a:latin typeface="Calibri" pitchFamily="34" charset="0"/>
              <a:cs typeface="Calibri" pitchFamily="34" charset="0"/>
            </a:endParaRPr>
          </a:p>
          <a:p>
            <a:pPr marL="342900" indent="-342900">
              <a:buFont typeface="+mj-lt"/>
              <a:buAutoNum type="arabicParenR" startAt="16"/>
            </a:pPr>
            <a:r>
              <a:rPr lang="cs-CZ" dirty="0" smtClean="0">
                <a:latin typeface="Calibri" pitchFamily="34" charset="0"/>
                <a:cs typeface="Calibri" pitchFamily="34" charset="0"/>
                <a:hlinkClick r:id="rId12"/>
              </a:rPr>
              <a:t>http</a:t>
            </a:r>
            <a:r>
              <a:rPr lang="cs-CZ" dirty="0">
                <a:latin typeface="Calibri" pitchFamily="34" charset="0"/>
                <a:cs typeface="Calibri" pitchFamily="34" charset="0"/>
                <a:hlinkClick r:id="rId12"/>
              </a:rPr>
              <a:t>://en.wikipedia.org/wiki/File:Oc%C3%A9anopolis_-_</a:t>
            </a:r>
            <a:r>
              <a:rPr lang="cs-CZ" dirty="0" smtClean="0">
                <a:latin typeface="Calibri" pitchFamily="34" charset="0"/>
                <a:cs typeface="Calibri" pitchFamily="34" charset="0"/>
                <a:hlinkClick r:id="rId12"/>
              </a:rPr>
              <a:t>les_aquariums_003.JPG</a:t>
            </a:r>
            <a:endParaRPr lang="cs-CZ" dirty="0" smtClean="0">
              <a:latin typeface="Calibri" pitchFamily="34" charset="0"/>
              <a:cs typeface="Calibri" pitchFamily="34" charset="0"/>
            </a:endParaRPr>
          </a:p>
          <a:p>
            <a:pPr marL="342900" indent="-342900">
              <a:buFont typeface="+mj-lt"/>
              <a:buAutoNum type="arabicParenR" startAt="16"/>
            </a:pPr>
            <a:r>
              <a:rPr lang="cs-CZ" dirty="0" smtClean="0">
                <a:latin typeface="Calibri" pitchFamily="34" charset="0"/>
                <a:cs typeface="Calibri" pitchFamily="34" charset="0"/>
                <a:hlinkClick r:id="rId13"/>
              </a:rPr>
              <a:t>http</a:t>
            </a:r>
            <a:r>
              <a:rPr lang="cs-CZ" dirty="0">
                <a:latin typeface="Calibri" pitchFamily="34" charset="0"/>
                <a:cs typeface="Calibri" pitchFamily="34" charset="0"/>
                <a:hlinkClick r:id="rId13"/>
              </a:rPr>
              <a:t>://</a:t>
            </a:r>
            <a:r>
              <a:rPr lang="cs-CZ" dirty="0" smtClean="0">
                <a:latin typeface="Calibri" pitchFamily="34" charset="0"/>
                <a:cs typeface="Calibri" pitchFamily="34" charset="0"/>
                <a:hlinkClick r:id="rId13"/>
              </a:rPr>
              <a:t>en.wikipedia.org/wiki/File:Syngnathus_acus_Schlegel.jpg</a:t>
            </a:r>
            <a:endParaRPr lang="cs-CZ" dirty="0" smtClean="0">
              <a:latin typeface="Calibri" pitchFamily="34" charset="0"/>
              <a:cs typeface="Calibri" pitchFamily="34" charset="0"/>
            </a:endParaRPr>
          </a:p>
          <a:p>
            <a:pPr marL="342900" indent="-342900">
              <a:buFont typeface="+mj-lt"/>
              <a:buAutoNum type="arabicParenR" startAt="16"/>
            </a:pPr>
            <a:r>
              <a:rPr lang="cs-CZ" dirty="0" smtClean="0">
                <a:latin typeface="Calibri" pitchFamily="34" charset="0"/>
                <a:cs typeface="Calibri" pitchFamily="34" charset="0"/>
                <a:hlinkClick r:id="rId14"/>
              </a:rPr>
              <a:t>http</a:t>
            </a:r>
            <a:r>
              <a:rPr lang="cs-CZ" dirty="0">
                <a:latin typeface="Calibri" pitchFamily="34" charset="0"/>
                <a:cs typeface="Calibri" pitchFamily="34" charset="0"/>
                <a:hlinkClick r:id="rId14"/>
              </a:rPr>
              <a:t>://</a:t>
            </a:r>
            <a:r>
              <a:rPr lang="cs-CZ" dirty="0" smtClean="0">
                <a:latin typeface="Calibri" pitchFamily="34" charset="0"/>
                <a:cs typeface="Calibri" pitchFamily="34" charset="0"/>
                <a:hlinkClick r:id="rId14"/>
              </a:rPr>
              <a:t>en.wikipedia.org/wiki/File:Trumpetfish.jpg</a:t>
            </a:r>
            <a:endParaRPr lang="cs-CZ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405725" y="260648"/>
            <a:ext cx="22220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>
                <a:latin typeface="Arial" pitchFamily="34" charset="0"/>
                <a:cs typeface="Arial" pitchFamily="34" charset="0"/>
              </a:rPr>
              <a:t>Citace zdrojů:</a:t>
            </a:r>
            <a:endParaRPr lang="cs-CZ" sz="24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9171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/>
          <p:cNvSpPr/>
          <p:nvPr/>
        </p:nvSpPr>
        <p:spPr>
          <a:xfrm>
            <a:off x="179512" y="836712"/>
            <a:ext cx="8784975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arenR" startAt="29"/>
            </a:pPr>
            <a:r>
              <a:rPr lang="cs-CZ" dirty="0" smtClean="0">
                <a:latin typeface="Calibri" pitchFamily="34" charset="0"/>
                <a:cs typeface="Calibri" pitchFamily="34" charset="0"/>
                <a:hlinkClick r:id="rId2"/>
              </a:rPr>
              <a:t>http</a:t>
            </a:r>
            <a:r>
              <a:rPr lang="cs-CZ" dirty="0">
                <a:latin typeface="Calibri" pitchFamily="34" charset="0"/>
                <a:cs typeface="Calibri" pitchFamily="34" charset="0"/>
                <a:hlinkClick r:id="rId2"/>
              </a:rPr>
              <a:t>://</a:t>
            </a:r>
            <a:r>
              <a:rPr lang="cs-CZ" dirty="0" smtClean="0">
                <a:latin typeface="Calibri" pitchFamily="34" charset="0"/>
                <a:cs typeface="Calibri" pitchFamily="34" charset="0"/>
                <a:hlinkClick r:id="rId2"/>
              </a:rPr>
              <a:t>en.wikipedia.org/wiki/File:Fistularia_commersonii1.jpg</a:t>
            </a:r>
            <a:endParaRPr lang="cs-CZ" dirty="0" smtClean="0">
              <a:latin typeface="Calibri" pitchFamily="34" charset="0"/>
              <a:cs typeface="Calibri" pitchFamily="34" charset="0"/>
            </a:endParaRPr>
          </a:p>
          <a:p>
            <a:pPr marL="342900" indent="-342900">
              <a:buFont typeface="+mj-lt"/>
              <a:buAutoNum type="arabicParenR" startAt="29"/>
            </a:pPr>
            <a:r>
              <a:rPr lang="cs-CZ" dirty="0" smtClean="0">
                <a:latin typeface="Calibri" pitchFamily="34" charset="0"/>
                <a:cs typeface="Calibri" pitchFamily="34" charset="0"/>
                <a:hlinkClick r:id="rId3"/>
              </a:rPr>
              <a:t>http</a:t>
            </a:r>
            <a:r>
              <a:rPr lang="cs-CZ" dirty="0">
                <a:latin typeface="Calibri" pitchFamily="34" charset="0"/>
                <a:cs typeface="Calibri" pitchFamily="34" charset="0"/>
                <a:hlinkClick r:id="rId3"/>
              </a:rPr>
              <a:t>://</a:t>
            </a:r>
            <a:r>
              <a:rPr lang="cs-CZ" dirty="0" smtClean="0">
                <a:latin typeface="Calibri" pitchFamily="34" charset="0"/>
                <a:cs typeface="Calibri" pitchFamily="34" charset="0"/>
                <a:hlinkClick r:id="rId3"/>
              </a:rPr>
              <a:t>en.wikipedia.org/wiki/File:Eurypegasus_draconis.JPG</a:t>
            </a:r>
            <a:endParaRPr lang="cs-CZ" dirty="0" smtClean="0">
              <a:latin typeface="Calibri" pitchFamily="34" charset="0"/>
              <a:cs typeface="Calibri" pitchFamily="34" charset="0"/>
            </a:endParaRPr>
          </a:p>
          <a:p>
            <a:pPr marL="342900" indent="-342900">
              <a:buFont typeface="+mj-lt"/>
              <a:buAutoNum type="arabicParenR" startAt="29"/>
            </a:pPr>
            <a:r>
              <a:rPr lang="cs-CZ" dirty="0" smtClean="0">
                <a:latin typeface="Calibri" pitchFamily="34" charset="0"/>
                <a:cs typeface="Calibri" pitchFamily="34" charset="0"/>
                <a:hlinkClick r:id="rId4"/>
              </a:rPr>
              <a:t>http</a:t>
            </a:r>
            <a:r>
              <a:rPr lang="cs-CZ" dirty="0">
                <a:latin typeface="Calibri" pitchFamily="34" charset="0"/>
                <a:cs typeface="Calibri" pitchFamily="34" charset="0"/>
                <a:hlinkClick r:id="rId4"/>
              </a:rPr>
              <a:t>://</a:t>
            </a:r>
            <a:r>
              <a:rPr lang="cs-CZ" dirty="0" smtClean="0">
                <a:latin typeface="Calibri" pitchFamily="34" charset="0"/>
                <a:cs typeface="Calibri" pitchFamily="34" charset="0"/>
                <a:hlinkClick r:id="rId4"/>
              </a:rPr>
              <a:t>en.wikipedia.org/wiki/File:Pegasus_volitans.jpg</a:t>
            </a:r>
            <a:endParaRPr lang="cs-CZ" dirty="0" smtClean="0">
              <a:latin typeface="Calibri" pitchFamily="34" charset="0"/>
              <a:cs typeface="Calibri" pitchFamily="34" charset="0"/>
            </a:endParaRPr>
          </a:p>
          <a:p>
            <a:pPr marL="342900" indent="-342900">
              <a:buFont typeface="+mj-lt"/>
              <a:buAutoNum type="arabicParenR" startAt="29"/>
            </a:pPr>
            <a:r>
              <a:rPr lang="cs-CZ" dirty="0" smtClean="0">
                <a:latin typeface="Calibri" pitchFamily="34" charset="0"/>
                <a:cs typeface="Calibri" pitchFamily="34" charset="0"/>
                <a:hlinkClick r:id="rId5"/>
              </a:rPr>
              <a:t>http</a:t>
            </a:r>
            <a:r>
              <a:rPr lang="cs-CZ" dirty="0">
                <a:latin typeface="Calibri" pitchFamily="34" charset="0"/>
                <a:cs typeface="Calibri" pitchFamily="34" charset="0"/>
                <a:hlinkClick r:id="rId5"/>
              </a:rPr>
              <a:t>://</a:t>
            </a:r>
            <a:r>
              <a:rPr lang="cs-CZ" dirty="0" smtClean="0">
                <a:latin typeface="Calibri" pitchFamily="34" charset="0"/>
                <a:cs typeface="Calibri" pitchFamily="34" charset="0"/>
                <a:hlinkClick r:id="rId5"/>
              </a:rPr>
              <a:t>cs.wikipedia.org/wiki/Soubor:Hippocampus_guttulatus.jpg</a:t>
            </a:r>
            <a:endParaRPr lang="cs-CZ" dirty="0" smtClean="0">
              <a:latin typeface="Calibri" pitchFamily="34" charset="0"/>
              <a:cs typeface="Calibri" pitchFamily="34" charset="0"/>
            </a:endParaRPr>
          </a:p>
          <a:p>
            <a:pPr marL="342900" indent="-342900">
              <a:buFont typeface="+mj-lt"/>
              <a:buAutoNum type="arabicParenR" startAt="29"/>
            </a:pPr>
            <a:r>
              <a:rPr lang="cs-CZ" dirty="0" smtClean="0">
                <a:latin typeface="Calibri" pitchFamily="34" charset="0"/>
                <a:cs typeface="Calibri" pitchFamily="34" charset="0"/>
                <a:hlinkClick r:id="rId6"/>
              </a:rPr>
              <a:t>http</a:t>
            </a:r>
            <a:r>
              <a:rPr lang="cs-CZ" dirty="0">
                <a:latin typeface="Calibri" pitchFamily="34" charset="0"/>
                <a:cs typeface="Calibri" pitchFamily="34" charset="0"/>
                <a:hlinkClick r:id="rId6"/>
              </a:rPr>
              <a:t>://</a:t>
            </a:r>
            <a:r>
              <a:rPr lang="cs-CZ" dirty="0" smtClean="0">
                <a:latin typeface="Calibri" pitchFamily="34" charset="0"/>
                <a:cs typeface="Calibri" pitchFamily="34" charset="0"/>
                <a:hlinkClick r:id="rId6"/>
              </a:rPr>
              <a:t>en.wikipedia.org/wiki/File:LongSnoutedSeahorse1600ppx.jpg</a:t>
            </a:r>
            <a:endParaRPr lang="cs-CZ" dirty="0" smtClean="0">
              <a:latin typeface="Calibri" pitchFamily="34" charset="0"/>
              <a:cs typeface="Calibri" pitchFamily="34" charset="0"/>
            </a:endParaRPr>
          </a:p>
          <a:p>
            <a:pPr marL="342900" indent="-342900">
              <a:buFont typeface="+mj-lt"/>
              <a:buAutoNum type="arabicParenR" startAt="29"/>
            </a:pPr>
            <a:r>
              <a:rPr lang="cs-CZ" dirty="0" smtClean="0">
                <a:latin typeface="Calibri" pitchFamily="34" charset="0"/>
                <a:cs typeface="Calibri" pitchFamily="34" charset="0"/>
                <a:hlinkClick r:id="rId7"/>
              </a:rPr>
              <a:t>http</a:t>
            </a:r>
            <a:r>
              <a:rPr lang="cs-CZ" dirty="0">
                <a:latin typeface="Calibri" pitchFamily="34" charset="0"/>
                <a:cs typeface="Calibri" pitchFamily="34" charset="0"/>
                <a:hlinkClick r:id="rId7"/>
              </a:rPr>
              <a:t>://</a:t>
            </a:r>
            <a:r>
              <a:rPr lang="cs-CZ" dirty="0" smtClean="0">
                <a:latin typeface="Calibri" pitchFamily="34" charset="0"/>
                <a:cs typeface="Calibri" pitchFamily="34" charset="0"/>
                <a:hlinkClick r:id="rId7"/>
              </a:rPr>
              <a:t>en.wikipedia.org/wiki/File:Hippocampus.jpg</a:t>
            </a:r>
            <a:endParaRPr lang="cs-CZ" dirty="0" smtClean="0">
              <a:latin typeface="Calibri" pitchFamily="34" charset="0"/>
              <a:cs typeface="Calibri" pitchFamily="34" charset="0"/>
            </a:endParaRPr>
          </a:p>
          <a:p>
            <a:pPr marL="342900" indent="-342900">
              <a:buFont typeface="+mj-lt"/>
              <a:buAutoNum type="arabicParenR" startAt="29"/>
            </a:pPr>
            <a:r>
              <a:rPr lang="cs-CZ" dirty="0" smtClean="0">
                <a:latin typeface="Calibri" pitchFamily="34" charset="0"/>
                <a:cs typeface="Calibri" pitchFamily="34" charset="0"/>
                <a:hlinkClick r:id="rId8"/>
              </a:rPr>
              <a:t>http</a:t>
            </a:r>
            <a:r>
              <a:rPr lang="cs-CZ" dirty="0">
                <a:latin typeface="Calibri" pitchFamily="34" charset="0"/>
                <a:cs typeface="Calibri" pitchFamily="34" charset="0"/>
                <a:hlinkClick r:id="rId8"/>
              </a:rPr>
              <a:t>://en.wikipedia.org/wiki/File:Hippocampus_hystrix_%</a:t>
            </a:r>
            <a:r>
              <a:rPr lang="cs-CZ" dirty="0" smtClean="0">
                <a:latin typeface="Calibri" pitchFamily="34" charset="0"/>
                <a:cs typeface="Calibri" pitchFamily="34" charset="0"/>
                <a:hlinkClick r:id="rId8"/>
              </a:rPr>
              <a:t>28Spiny_seahorse%29.jpg</a:t>
            </a:r>
            <a:endParaRPr lang="cs-CZ" dirty="0" smtClean="0">
              <a:latin typeface="Calibri" pitchFamily="34" charset="0"/>
              <a:cs typeface="Calibri" pitchFamily="34" charset="0"/>
            </a:endParaRPr>
          </a:p>
          <a:p>
            <a:pPr marL="342900" indent="-342900">
              <a:buFont typeface="+mj-lt"/>
              <a:buAutoNum type="arabicParenR" startAt="29"/>
            </a:pPr>
            <a:r>
              <a:rPr lang="cs-CZ" dirty="0" smtClean="0">
                <a:latin typeface="Calibri" pitchFamily="34" charset="0"/>
                <a:cs typeface="Calibri" pitchFamily="34" charset="0"/>
                <a:hlinkClick r:id="rId9"/>
              </a:rPr>
              <a:t>http</a:t>
            </a:r>
            <a:r>
              <a:rPr lang="cs-CZ" dirty="0">
                <a:latin typeface="Calibri" pitchFamily="34" charset="0"/>
                <a:cs typeface="Calibri" pitchFamily="34" charset="0"/>
                <a:hlinkClick r:id="rId9"/>
              </a:rPr>
              <a:t>://</a:t>
            </a:r>
            <a:r>
              <a:rPr lang="cs-CZ" dirty="0" smtClean="0">
                <a:latin typeface="Calibri" pitchFamily="34" charset="0"/>
                <a:cs typeface="Calibri" pitchFamily="34" charset="0"/>
                <a:hlinkClick r:id="rId9"/>
              </a:rPr>
              <a:t>en.wikipedia.org/wiki/File:Tehotny_morsky_konik.jpg</a:t>
            </a:r>
            <a:endParaRPr lang="cs-CZ" dirty="0" smtClean="0">
              <a:latin typeface="Calibri" pitchFamily="34" charset="0"/>
              <a:cs typeface="Calibri" pitchFamily="34" charset="0"/>
            </a:endParaRPr>
          </a:p>
          <a:p>
            <a:pPr marL="342900" indent="-342900">
              <a:buFont typeface="+mj-lt"/>
              <a:buAutoNum type="arabicParenR" startAt="29"/>
            </a:pPr>
            <a:r>
              <a:rPr lang="cs-CZ" dirty="0" smtClean="0">
                <a:latin typeface="Calibri" pitchFamily="34" charset="0"/>
                <a:cs typeface="Calibri" pitchFamily="34" charset="0"/>
                <a:hlinkClick r:id="rId10"/>
              </a:rPr>
              <a:t>http</a:t>
            </a:r>
            <a:r>
              <a:rPr lang="cs-CZ" dirty="0">
                <a:latin typeface="Calibri" pitchFamily="34" charset="0"/>
                <a:cs typeface="Calibri" pitchFamily="34" charset="0"/>
                <a:hlinkClick r:id="rId10"/>
              </a:rPr>
              <a:t>://</a:t>
            </a:r>
            <a:r>
              <a:rPr lang="cs-CZ" dirty="0" smtClean="0">
                <a:latin typeface="Calibri" pitchFamily="34" charset="0"/>
                <a:cs typeface="Calibri" pitchFamily="34" charset="0"/>
                <a:hlinkClick r:id="rId10"/>
              </a:rPr>
              <a:t>en.wikipedia.org/wiki/File:Seahorse-aquarium.jpg</a:t>
            </a:r>
            <a:endParaRPr lang="cs-CZ" dirty="0" smtClean="0">
              <a:latin typeface="Calibri" pitchFamily="34" charset="0"/>
              <a:cs typeface="Calibri" pitchFamily="34" charset="0"/>
            </a:endParaRPr>
          </a:p>
          <a:p>
            <a:pPr marL="342900" indent="-342900">
              <a:buFont typeface="+mj-lt"/>
              <a:buAutoNum type="arabicParenR" startAt="29"/>
            </a:pPr>
            <a:r>
              <a:rPr lang="cs-CZ" dirty="0" smtClean="0">
                <a:latin typeface="Calibri" pitchFamily="34" charset="0"/>
                <a:cs typeface="Calibri" pitchFamily="34" charset="0"/>
                <a:hlinkClick r:id="rId11"/>
              </a:rPr>
              <a:t>http</a:t>
            </a:r>
            <a:r>
              <a:rPr lang="cs-CZ" dirty="0">
                <a:latin typeface="Calibri" pitchFamily="34" charset="0"/>
                <a:cs typeface="Calibri" pitchFamily="34" charset="0"/>
                <a:hlinkClick r:id="rId11"/>
              </a:rPr>
              <a:t>://</a:t>
            </a:r>
            <a:r>
              <a:rPr lang="cs-CZ" dirty="0" smtClean="0">
                <a:latin typeface="Calibri" pitchFamily="34" charset="0"/>
                <a:cs typeface="Calibri" pitchFamily="34" charset="0"/>
                <a:hlinkClick r:id="rId11"/>
              </a:rPr>
              <a:t>cs.wikipedia.org/wiki/Soubor:Red_Lionfish_Pterois_volitans_Face_1527px.jpg</a:t>
            </a:r>
            <a:endParaRPr lang="cs-CZ" dirty="0" smtClean="0">
              <a:latin typeface="Calibri" pitchFamily="34" charset="0"/>
              <a:cs typeface="Calibri" pitchFamily="34" charset="0"/>
            </a:endParaRPr>
          </a:p>
          <a:p>
            <a:pPr marL="342900" indent="-342900">
              <a:buFont typeface="+mj-lt"/>
              <a:buAutoNum type="arabicParenR" startAt="29"/>
            </a:pPr>
            <a:r>
              <a:rPr lang="cs-CZ" dirty="0" smtClean="0">
                <a:latin typeface="Calibri" pitchFamily="34" charset="0"/>
                <a:cs typeface="Calibri" pitchFamily="34" charset="0"/>
                <a:hlinkClick r:id="rId12"/>
              </a:rPr>
              <a:t>http</a:t>
            </a:r>
            <a:r>
              <a:rPr lang="cs-CZ" dirty="0">
                <a:latin typeface="Calibri" pitchFamily="34" charset="0"/>
                <a:cs typeface="Calibri" pitchFamily="34" charset="0"/>
                <a:hlinkClick r:id="rId12"/>
              </a:rPr>
              <a:t>://</a:t>
            </a:r>
            <a:r>
              <a:rPr lang="cs-CZ" dirty="0" smtClean="0">
                <a:latin typeface="Calibri" pitchFamily="34" charset="0"/>
                <a:cs typeface="Calibri" pitchFamily="34" charset="0"/>
                <a:hlinkClick r:id="rId12"/>
              </a:rPr>
              <a:t>cs.wikipedia.org/wiki/Soubor:Pterois_volitans_Manado.JPG</a:t>
            </a:r>
            <a:endParaRPr lang="cs-CZ" dirty="0" smtClean="0">
              <a:latin typeface="Calibri" pitchFamily="34" charset="0"/>
              <a:cs typeface="Calibri" pitchFamily="34" charset="0"/>
            </a:endParaRPr>
          </a:p>
          <a:p>
            <a:pPr marL="342900" indent="-342900">
              <a:buFont typeface="+mj-lt"/>
              <a:buAutoNum type="arabicParenR" startAt="29"/>
            </a:pPr>
            <a:r>
              <a:rPr lang="cs-CZ" dirty="0" smtClean="0">
                <a:latin typeface="Calibri" pitchFamily="34" charset="0"/>
                <a:cs typeface="Calibri" pitchFamily="34" charset="0"/>
                <a:hlinkClick r:id="rId13"/>
              </a:rPr>
              <a:t>http</a:t>
            </a:r>
            <a:r>
              <a:rPr lang="cs-CZ" dirty="0">
                <a:latin typeface="Calibri" pitchFamily="34" charset="0"/>
                <a:cs typeface="Calibri" pitchFamily="34" charset="0"/>
                <a:hlinkClick r:id="rId13"/>
              </a:rPr>
              <a:t>://</a:t>
            </a:r>
            <a:r>
              <a:rPr lang="cs-CZ" dirty="0" smtClean="0">
                <a:latin typeface="Calibri" pitchFamily="34" charset="0"/>
                <a:cs typeface="Calibri" pitchFamily="34" charset="0"/>
                <a:hlinkClick r:id="rId13"/>
              </a:rPr>
              <a:t>cs.wikipedia.org/wiki/Soubor:Lionfish_in_coral_reef_2004-11-17.jpeg</a:t>
            </a:r>
            <a:endParaRPr lang="cs-CZ" dirty="0" smtClean="0">
              <a:latin typeface="Calibri" pitchFamily="34" charset="0"/>
              <a:cs typeface="Calibri" pitchFamily="34" charset="0"/>
            </a:endParaRPr>
          </a:p>
          <a:p>
            <a:pPr marL="342900" indent="-342900">
              <a:buFont typeface="+mj-lt"/>
              <a:buAutoNum type="arabicParenR" startAt="29"/>
            </a:pPr>
            <a:r>
              <a:rPr lang="cs-CZ" dirty="0" smtClean="0">
                <a:latin typeface="Calibri" pitchFamily="34" charset="0"/>
                <a:cs typeface="Calibri" pitchFamily="34" charset="0"/>
                <a:hlinkClick r:id="rId14"/>
              </a:rPr>
              <a:t>http</a:t>
            </a:r>
            <a:r>
              <a:rPr lang="cs-CZ" dirty="0">
                <a:latin typeface="Calibri" pitchFamily="34" charset="0"/>
                <a:cs typeface="Calibri" pitchFamily="34" charset="0"/>
                <a:hlinkClick r:id="rId14"/>
              </a:rPr>
              <a:t>://</a:t>
            </a:r>
            <a:r>
              <a:rPr lang="cs-CZ" dirty="0" smtClean="0">
                <a:latin typeface="Calibri" pitchFamily="34" charset="0"/>
                <a:cs typeface="Calibri" pitchFamily="34" charset="0"/>
                <a:hlinkClick r:id="rId14"/>
              </a:rPr>
              <a:t>cs.wikipedia.org/wiki/Soubor:Pterois_volitans_red.jpg</a:t>
            </a:r>
            <a:endParaRPr lang="cs-CZ" dirty="0" smtClean="0">
              <a:latin typeface="Calibri" pitchFamily="34" charset="0"/>
              <a:cs typeface="Calibri" pitchFamily="34" charset="0"/>
            </a:endParaRPr>
          </a:p>
          <a:p>
            <a:pPr marL="342900" indent="-342900">
              <a:buFont typeface="+mj-lt"/>
              <a:buAutoNum type="arabicParenR" startAt="29"/>
            </a:pPr>
            <a:r>
              <a:rPr lang="cs-CZ" dirty="0" smtClean="0">
                <a:latin typeface="Calibri" pitchFamily="34" charset="0"/>
                <a:cs typeface="Calibri" pitchFamily="34" charset="0"/>
                <a:hlinkClick r:id="rId15"/>
              </a:rPr>
              <a:t>http</a:t>
            </a:r>
            <a:r>
              <a:rPr lang="cs-CZ" dirty="0">
                <a:latin typeface="Calibri" pitchFamily="34" charset="0"/>
                <a:cs typeface="Calibri" pitchFamily="34" charset="0"/>
                <a:hlinkClick r:id="rId15"/>
              </a:rPr>
              <a:t>://</a:t>
            </a:r>
            <a:r>
              <a:rPr lang="cs-CZ" dirty="0" smtClean="0">
                <a:latin typeface="Calibri" pitchFamily="34" charset="0"/>
                <a:cs typeface="Calibri" pitchFamily="34" charset="0"/>
                <a:hlinkClick r:id="rId15"/>
              </a:rPr>
              <a:t>cs.wikipedia.org/wiki/Soubor:Clearfin_Lionfish.jpg</a:t>
            </a:r>
            <a:endParaRPr lang="cs-CZ" dirty="0" smtClean="0">
              <a:latin typeface="Calibri" pitchFamily="34" charset="0"/>
              <a:cs typeface="Calibri" pitchFamily="34" charset="0"/>
            </a:endParaRPr>
          </a:p>
          <a:p>
            <a:pPr marL="342900" indent="-342900">
              <a:buFont typeface="+mj-lt"/>
              <a:buAutoNum type="arabicParenR" startAt="29"/>
            </a:pPr>
            <a:r>
              <a:rPr lang="cs-CZ" dirty="0" smtClean="0">
                <a:latin typeface="Calibri" pitchFamily="34" charset="0"/>
                <a:cs typeface="Calibri" pitchFamily="34" charset="0"/>
                <a:hlinkClick r:id="rId16"/>
              </a:rPr>
              <a:t>http</a:t>
            </a:r>
            <a:r>
              <a:rPr lang="cs-CZ" dirty="0">
                <a:latin typeface="Calibri" pitchFamily="34" charset="0"/>
                <a:cs typeface="Calibri" pitchFamily="34" charset="0"/>
                <a:hlinkClick r:id="rId16"/>
              </a:rPr>
              <a:t>://</a:t>
            </a:r>
            <a:r>
              <a:rPr lang="cs-CZ" dirty="0" smtClean="0">
                <a:latin typeface="Calibri" pitchFamily="34" charset="0"/>
                <a:cs typeface="Calibri" pitchFamily="34" charset="0"/>
                <a:hlinkClick r:id="rId16"/>
              </a:rPr>
              <a:t>cs.wikipedia.org/wiki/Soubor:Scorpaena_porcus.jpg</a:t>
            </a:r>
            <a:endParaRPr lang="cs-CZ" dirty="0" smtClean="0">
              <a:latin typeface="Calibri" pitchFamily="34" charset="0"/>
              <a:cs typeface="Calibri" pitchFamily="34" charset="0"/>
            </a:endParaRPr>
          </a:p>
          <a:p>
            <a:pPr marL="342900" indent="-342900">
              <a:buFont typeface="+mj-lt"/>
              <a:buAutoNum type="arabicParenR" startAt="29"/>
            </a:pPr>
            <a:r>
              <a:rPr lang="cs-CZ" dirty="0" smtClean="0">
                <a:latin typeface="Calibri" pitchFamily="34" charset="0"/>
                <a:cs typeface="Calibri" pitchFamily="34" charset="0"/>
                <a:hlinkClick r:id="rId17"/>
              </a:rPr>
              <a:t>http</a:t>
            </a:r>
            <a:r>
              <a:rPr lang="cs-CZ" dirty="0">
                <a:latin typeface="Calibri" pitchFamily="34" charset="0"/>
                <a:cs typeface="Calibri" pitchFamily="34" charset="0"/>
                <a:hlinkClick r:id="rId17"/>
              </a:rPr>
              <a:t>://</a:t>
            </a:r>
            <a:r>
              <a:rPr lang="cs-CZ" dirty="0" smtClean="0">
                <a:latin typeface="Calibri" pitchFamily="34" charset="0"/>
                <a:cs typeface="Calibri" pitchFamily="34" charset="0"/>
                <a:hlinkClick r:id="rId17"/>
              </a:rPr>
              <a:t>cs.wikipedia.org/wiki/Soubor:Grosserdrachenkopf-02.jpg</a:t>
            </a:r>
            <a:endParaRPr lang="cs-CZ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405727" y="188640"/>
            <a:ext cx="22220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>
                <a:latin typeface="Calibri" pitchFamily="34" charset="0"/>
                <a:cs typeface="Calibri" pitchFamily="34" charset="0"/>
              </a:rPr>
              <a:t>Citace zdrojů:</a:t>
            </a:r>
            <a:endParaRPr lang="cs-CZ" sz="2400" dirty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116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/>
          <p:cNvSpPr/>
          <p:nvPr/>
        </p:nvSpPr>
        <p:spPr>
          <a:xfrm>
            <a:off x="167700" y="908720"/>
            <a:ext cx="8784975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arenR" startAt="45"/>
            </a:pPr>
            <a:r>
              <a:rPr lang="cs-CZ" dirty="0" smtClean="0">
                <a:latin typeface="Calibri" pitchFamily="34" charset="0"/>
                <a:cs typeface="Calibri" pitchFamily="34" charset="0"/>
                <a:hlinkClick r:id="rId2"/>
              </a:rPr>
              <a:t>http</a:t>
            </a:r>
            <a:r>
              <a:rPr lang="cs-CZ" dirty="0">
                <a:latin typeface="Calibri" pitchFamily="34" charset="0"/>
                <a:cs typeface="Calibri" pitchFamily="34" charset="0"/>
                <a:hlinkClick r:id="rId2"/>
              </a:rPr>
              <a:t>://</a:t>
            </a:r>
            <a:r>
              <a:rPr lang="cs-CZ" dirty="0" smtClean="0">
                <a:latin typeface="Calibri" pitchFamily="34" charset="0"/>
                <a:cs typeface="Calibri" pitchFamily="34" charset="0"/>
                <a:hlinkClick r:id="rId2"/>
              </a:rPr>
              <a:t>cs.wikipedia.org/wiki/Soubor:Smallmouth_bass.png</a:t>
            </a:r>
            <a:endParaRPr lang="cs-CZ" dirty="0" smtClean="0">
              <a:latin typeface="Calibri" pitchFamily="34" charset="0"/>
              <a:cs typeface="Calibri" pitchFamily="34" charset="0"/>
            </a:endParaRPr>
          </a:p>
          <a:p>
            <a:pPr marL="342900" indent="-342900">
              <a:buFont typeface="+mj-lt"/>
              <a:buAutoNum type="arabicParenR" startAt="45"/>
            </a:pPr>
            <a:r>
              <a:rPr lang="cs-CZ" dirty="0" smtClean="0">
                <a:latin typeface="Calibri" pitchFamily="34" charset="0"/>
                <a:cs typeface="Calibri" pitchFamily="34" charset="0"/>
                <a:hlinkClick r:id="rId3"/>
              </a:rPr>
              <a:t>http</a:t>
            </a:r>
            <a:r>
              <a:rPr lang="cs-CZ" dirty="0">
                <a:latin typeface="Calibri" pitchFamily="34" charset="0"/>
                <a:cs typeface="Calibri" pitchFamily="34" charset="0"/>
                <a:hlinkClick r:id="rId3"/>
              </a:rPr>
              <a:t>://</a:t>
            </a:r>
            <a:r>
              <a:rPr lang="cs-CZ" dirty="0" smtClean="0">
                <a:latin typeface="Calibri" pitchFamily="34" charset="0"/>
                <a:cs typeface="Calibri" pitchFamily="34" charset="0"/>
                <a:hlinkClick r:id="rId3"/>
              </a:rPr>
              <a:t>en.wikipedia.org/wiki/File:Caught_largemouth_bass.jpg</a:t>
            </a:r>
            <a:endParaRPr lang="cs-CZ" dirty="0" smtClean="0">
              <a:latin typeface="Calibri" pitchFamily="34" charset="0"/>
              <a:cs typeface="Calibri" pitchFamily="34" charset="0"/>
            </a:endParaRPr>
          </a:p>
          <a:p>
            <a:pPr marL="342900" indent="-342900">
              <a:buFont typeface="+mj-lt"/>
              <a:buAutoNum type="arabicParenR" startAt="45"/>
            </a:pPr>
            <a:r>
              <a:rPr lang="cs-CZ" dirty="0" smtClean="0">
                <a:latin typeface="Calibri" pitchFamily="34" charset="0"/>
                <a:cs typeface="Calibri" pitchFamily="34" charset="0"/>
                <a:hlinkClick r:id="rId4"/>
              </a:rPr>
              <a:t>http</a:t>
            </a:r>
            <a:r>
              <a:rPr lang="cs-CZ" dirty="0">
                <a:latin typeface="Calibri" pitchFamily="34" charset="0"/>
                <a:cs typeface="Calibri" pitchFamily="34" charset="0"/>
                <a:hlinkClick r:id="rId4"/>
              </a:rPr>
              <a:t>://</a:t>
            </a:r>
            <a:r>
              <a:rPr lang="cs-CZ" dirty="0" smtClean="0">
                <a:latin typeface="Calibri" pitchFamily="34" charset="0"/>
                <a:cs typeface="Calibri" pitchFamily="34" charset="0"/>
                <a:hlinkClick r:id="rId4"/>
              </a:rPr>
              <a:t>cs.wikipedia.org/wiki/Soubor:Lepomis_gibbosus_01.jpg</a:t>
            </a:r>
            <a:endParaRPr lang="cs-CZ" dirty="0" smtClean="0">
              <a:latin typeface="Calibri" pitchFamily="34" charset="0"/>
              <a:cs typeface="Calibri" pitchFamily="34" charset="0"/>
            </a:endParaRPr>
          </a:p>
          <a:p>
            <a:pPr marL="342900" indent="-342900">
              <a:buFont typeface="+mj-lt"/>
              <a:buAutoNum type="arabicParenR" startAt="45"/>
            </a:pPr>
            <a:r>
              <a:rPr lang="cs-CZ" dirty="0" smtClean="0">
                <a:latin typeface="Calibri" pitchFamily="34" charset="0"/>
                <a:cs typeface="Calibri" pitchFamily="34" charset="0"/>
                <a:hlinkClick r:id="rId5"/>
              </a:rPr>
              <a:t>http</a:t>
            </a:r>
            <a:r>
              <a:rPr lang="cs-CZ" dirty="0">
                <a:latin typeface="Calibri" pitchFamily="34" charset="0"/>
                <a:cs typeface="Calibri" pitchFamily="34" charset="0"/>
                <a:hlinkClick r:id="rId5"/>
              </a:rPr>
              <a:t>://</a:t>
            </a:r>
            <a:r>
              <a:rPr lang="cs-CZ" dirty="0" smtClean="0">
                <a:latin typeface="Calibri" pitchFamily="34" charset="0"/>
                <a:cs typeface="Calibri" pitchFamily="34" charset="0"/>
                <a:hlinkClick r:id="rId5"/>
              </a:rPr>
              <a:t>cs.wikipedia.org/wiki/Soubor:PercheCommune.jpg</a:t>
            </a:r>
            <a:endParaRPr lang="cs-CZ" dirty="0" smtClean="0">
              <a:latin typeface="Calibri" pitchFamily="34" charset="0"/>
              <a:cs typeface="Calibri" pitchFamily="34" charset="0"/>
            </a:endParaRPr>
          </a:p>
          <a:p>
            <a:pPr marL="342900" indent="-342900">
              <a:buFont typeface="+mj-lt"/>
              <a:buAutoNum type="arabicParenR" startAt="45"/>
            </a:pPr>
            <a:r>
              <a:rPr lang="cs-CZ" dirty="0" smtClean="0">
                <a:latin typeface="Calibri" pitchFamily="34" charset="0"/>
                <a:cs typeface="Calibri" pitchFamily="34" charset="0"/>
                <a:hlinkClick r:id="rId6"/>
              </a:rPr>
              <a:t>http</a:t>
            </a:r>
            <a:r>
              <a:rPr lang="cs-CZ" dirty="0">
                <a:latin typeface="Calibri" pitchFamily="34" charset="0"/>
                <a:cs typeface="Calibri" pitchFamily="34" charset="0"/>
                <a:hlinkClick r:id="rId6"/>
              </a:rPr>
              <a:t>://</a:t>
            </a:r>
            <a:r>
              <a:rPr lang="cs-CZ" dirty="0" smtClean="0">
                <a:latin typeface="Calibri" pitchFamily="34" charset="0"/>
                <a:cs typeface="Calibri" pitchFamily="34" charset="0"/>
                <a:hlinkClick r:id="rId6"/>
              </a:rPr>
              <a:t>en.wikipedia.org/wiki/File:Sander_lucioperca_1.jpg</a:t>
            </a:r>
            <a:endParaRPr lang="cs-CZ" dirty="0" smtClean="0">
              <a:latin typeface="Calibri" pitchFamily="34" charset="0"/>
              <a:cs typeface="Calibri" pitchFamily="34" charset="0"/>
            </a:endParaRPr>
          </a:p>
          <a:p>
            <a:pPr marL="342900" indent="-342900">
              <a:buFont typeface="+mj-lt"/>
              <a:buAutoNum type="arabicParenR" startAt="45"/>
            </a:pPr>
            <a:r>
              <a:rPr lang="cs-CZ" dirty="0" smtClean="0">
                <a:latin typeface="Calibri" pitchFamily="34" charset="0"/>
                <a:cs typeface="Calibri" pitchFamily="34" charset="0"/>
                <a:hlinkClick r:id="rId7"/>
              </a:rPr>
              <a:t>http</a:t>
            </a:r>
            <a:r>
              <a:rPr lang="cs-CZ" dirty="0">
                <a:latin typeface="Calibri" pitchFamily="34" charset="0"/>
                <a:cs typeface="Calibri" pitchFamily="34" charset="0"/>
                <a:hlinkClick r:id="rId7"/>
              </a:rPr>
              <a:t>://</a:t>
            </a:r>
            <a:r>
              <a:rPr lang="cs-CZ" dirty="0" smtClean="0">
                <a:latin typeface="Calibri" pitchFamily="34" charset="0"/>
                <a:cs typeface="Calibri" pitchFamily="34" charset="0"/>
                <a:hlinkClick r:id="rId7"/>
              </a:rPr>
              <a:t>en.wikipedia.org/wiki/File:Gymnocephalus_cernuus_P%C3%A4rnu_River_Estonia_2010-01-06.jpg</a:t>
            </a:r>
            <a:endParaRPr lang="cs-CZ" dirty="0" smtClean="0">
              <a:latin typeface="Calibri" pitchFamily="34" charset="0"/>
              <a:cs typeface="Calibri" pitchFamily="34" charset="0"/>
            </a:endParaRPr>
          </a:p>
          <a:p>
            <a:pPr marL="342900" indent="-342900">
              <a:buFont typeface="+mj-lt"/>
              <a:buAutoNum type="arabicParenR" startAt="45"/>
            </a:pPr>
            <a:r>
              <a:rPr lang="cs-CZ" dirty="0" smtClean="0">
                <a:latin typeface="Calibri" pitchFamily="34" charset="0"/>
                <a:cs typeface="Calibri" pitchFamily="34" charset="0"/>
                <a:hlinkClick r:id="rId8"/>
              </a:rPr>
              <a:t>http</a:t>
            </a:r>
            <a:r>
              <a:rPr lang="cs-CZ" dirty="0">
                <a:latin typeface="Calibri" pitchFamily="34" charset="0"/>
                <a:cs typeface="Calibri" pitchFamily="34" charset="0"/>
                <a:hlinkClick r:id="rId8"/>
              </a:rPr>
              <a:t>://</a:t>
            </a:r>
            <a:r>
              <a:rPr lang="cs-CZ" dirty="0" smtClean="0">
                <a:latin typeface="Calibri" pitchFamily="34" charset="0"/>
                <a:cs typeface="Calibri" pitchFamily="34" charset="0"/>
                <a:hlinkClick r:id="rId8"/>
              </a:rPr>
              <a:t>en.wikipedia.org/wiki/File:Zingel_zingel_Magyar_buc%C3%B3.jpg</a:t>
            </a:r>
            <a:endParaRPr lang="cs-CZ" dirty="0" smtClean="0">
              <a:latin typeface="Calibri" pitchFamily="34" charset="0"/>
              <a:cs typeface="Calibri" pitchFamily="34" charset="0"/>
            </a:endParaRPr>
          </a:p>
          <a:p>
            <a:pPr marL="342900" indent="-342900">
              <a:buFont typeface="+mj-lt"/>
              <a:buAutoNum type="arabicParenR" startAt="45"/>
            </a:pPr>
            <a:r>
              <a:rPr lang="cs-CZ" dirty="0" smtClean="0">
                <a:latin typeface="Calibri" pitchFamily="34" charset="0"/>
                <a:cs typeface="Calibri" pitchFamily="34" charset="0"/>
                <a:hlinkClick r:id="rId9"/>
              </a:rPr>
              <a:t>http</a:t>
            </a:r>
            <a:r>
              <a:rPr lang="cs-CZ" dirty="0">
                <a:latin typeface="Calibri" pitchFamily="34" charset="0"/>
                <a:cs typeface="Calibri" pitchFamily="34" charset="0"/>
                <a:hlinkClick r:id="rId9"/>
              </a:rPr>
              <a:t>://en.wikipedia.org/wiki/File:Andinoacara_rivulatus_-_</a:t>
            </a:r>
            <a:r>
              <a:rPr lang="cs-CZ" dirty="0" smtClean="0">
                <a:latin typeface="Calibri" pitchFamily="34" charset="0"/>
                <a:cs typeface="Calibri" pitchFamily="34" charset="0"/>
                <a:hlinkClick r:id="rId9"/>
              </a:rPr>
              <a:t>20061112.jpg</a:t>
            </a:r>
            <a:endParaRPr lang="cs-CZ" dirty="0" smtClean="0">
              <a:latin typeface="Calibri" pitchFamily="34" charset="0"/>
              <a:cs typeface="Calibri" pitchFamily="34" charset="0"/>
            </a:endParaRPr>
          </a:p>
          <a:p>
            <a:pPr marL="342900" indent="-342900">
              <a:buFont typeface="+mj-lt"/>
              <a:buAutoNum type="arabicParenR" startAt="45"/>
            </a:pPr>
            <a:r>
              <a:rPr lang="cs-CZ" dirty="0" smtClean="0">
                <a:latin typeface="Calibri" pitchFamily="34" charset="0"/>
                <a:cs typeface="Calibri" pitchFamily="34" charset="0"/>
                <a:hlinkClick r:id="rId10"/>
              </a:rPr>
              <a:t>http</a:t>
            </a:r>
            <a:r>
              <a:rPr lang="cs-CZ" dirty="0">
                <a:latin typeface="Calibri" pitchFamily="34" charset="0"/>
                <a:cs typeface="Calibri" pitchFamily="34" charset="0"/>
                <a:hlinkClick r:id="rId10"/>
              </a:rPr>
              <a:t>://</a:t>
            </a:r>
            <a:r>
              <a:rPr lang="cs-CZ" dirty="0" smtClean="0">
                <a:latin typeface="Calibri" pitchFamily="34" charset="0"/>
                <a:cs typeface="Calibri" pitchFamily="34" charset="0"/>
                <a:hlinkClick r:id="rId10"/>
              </a:rPr>
              <a:t>en.wikipedia.org/wiki/File:Apistogramma_nijsseni_mf_mirror.jpg</a:t>
            </a:r>
            <a:endParaRPr lang="cs-CZ" dirty="0" smtClean="0">
              <a:latin typeface="Calibri" pitchFamily="34" charset="0"/>
              <a:cs typeface="Calibri" pitchFamily="34" charset="0"/>
            </a:endParaRPr>
          </a:p>
          <a:p>
            <a:pPr marL="342900" indent="-342900">
              <a:buFont typeface="+mj-lt"/>
              <a:buAutoNum type="arabicParenR" startAt="45"/>
            </a:pPr>
            <a:r>
              <a:rPr lang="cs-CZ" dirty="0" smtClean="0">
                <a:latin typeface="Calibri" pitchFamily="34" charset="0"/>
                <a:cs typeface="Calibri" pitchFamily="34" charset="0"/>
                <a:hlinkClick r:id="rId11"/>
              </a:rPr>
              <a:t>http</a:t>
            </a:r>
            <a:r>
              <a:rPr lang="cs-CZ" dirty="0">
                <a:latin typeface="Calibri" pitchFamily="34" charset="0"/>
                <a:cs typeface="Calibri" pitchFamily="34" charset="0"/>
                <a:hlinkClick r:id="rId11"/>
              </a:rPr>
              <a:t>://</a:t>
            </a:r>
            <a:r>
              <a:rPr lang="cs-CZ" dirty="0" smtClean="0">
                <a:latin typeface="Calibri" pitchFamily="34" charset="0"/>
                <a:cs typeface="Calibri" pitchFamily="34" charset="0"/>
                <a:hlinkClick r:id="rId11"/>
              </a:rPr>
              <a:t>en.wikipedia.org/wiki/File:Crenicichla_punctata.jpg</a:t>
            </a:r>
            <a:endParaRPr lang="cs-CZ" dirty="0" smtClean="0">
              <a:latin typeface="Calibri" pitchFamily="34" charset="0"/>
              <a:cs typeface="Calibri" pitchFamily="34" charset="0"/>
            </a:endParaRPr>
          </a:p>
          <a:p>
            <a:pPr marL="342900" indent="-342900">
              <a:buFont typeface="+mj-lt"/>
              <a:buAutoNum type="arabicParenR" startAt="45"/>
            </a:pPr>
            <a:r>
              <a:rPr lang="cs-CZ" dirty="0" smtClean="0">
                <a:latin typeface="Calibri" pitchFamily="34" charset="0"/>
                <a:cs typeface="Calibri" pitchFamily="34" charset="0"/>
                <a:hlinkClick r:id="rId12"/>
              </a:rPr>
              <a:t>http</a:t>
            </a:r>
            <a:r>
              <a:rPr lang="cs-CZ" dirty="0">
                <a:latin typeface="Calibri" pitchFamily="34" charset="0"/>
                <a:cs typeface="Calibri" pitchFamily="34" charset="0"/>
                <a:hlinkClick r:id="rId12"/>
              </a:rPr>
              <a:t>://</a:t>
            </a:r>
            <a:r>
              <a:rPr lang="cs-CZ" dirty="0" smtClean="0">
                <a:latin typeface="Calibri" pitchFamily="34" charset="0"/>
                <a:cs typeface="Calibri" pitchFamily="34" charset="0"/>
                <a:hlinkClick r:id="rId12"/>
              </a:rPr>
              <a:t>en.wikipedia.org/wiki/File:Paratilapia_polleni.jpg</a:t>
            </a:r>
            <a:endParaRPr lang="cs-CZ" dirty="0" smtClean="0">
              <a:latin typeface="Calibri" pitchFamily="34" charset="0"/>
              <a:cs typeface="Calibri" pitchFamily="34" charset="0"/>
            </a:endParaRPr>
          </a:p>
          <a:p>
            <a:pPr marL="342900" indent="-342900">
              <a:buFont typeface="+mj-lt"/>
              <a:buAutoNum type="arabicParenR" startAt="45"/>
            </a:pPr>
            <a:r>
              <a:rPr lang="cs-CZ" dirty="0" smtClean="0">
                <a:latin typeface="Calibri" pitchFamily="34" charset="0"/>
                <a:cs typeface="Calibri" pitchFamily="34" charset="0"/>
                <a:hlinkClick r:id="rId13"/>
              </a:rPr>
              <a:t>http</a:t>
            </a:r>
            <a:r>
              <a:rPr lang="cs-CZ" dirty="0">
                <a:latin typeface="Calibri" pitchFamily="34" charset="0"/>
                <a:cs typeface="Calibri" pitchFamily="34" charset="0"/>
                <a:hlinkClick r:id="rId13"/>
              </a:rPr>
              <a:t>://</a:t>
            </a:r>
            <a:r>
              <a:rPr lang="cs-CZ" dirty="0" smtClean="0">
                <a:latin typeface="Calibri" pitchFamily="34" charset="0"/>
                <a:cs typeface="Calibri" pitchFamily="34" charset="0"/>
                <a:hlinkClick r:id="rId13"/>
              </a:rPr>
              <a:t>en.wikipedia.org/wiki/File:Pelvicachromis_taeniatus.jpg</a:t>
            </a:r>
            <a:endParaRPr lang="cs-CZ" dirty="0" smtClean="0">
              <a:latin typeface="Calibri" pitchFamily="34" charset="0"/>
              <a:cs typeface="Calibri" pitchFamily="34" charset="0"/>
            </a:endParaRPr>
          </a:p>
          <a:p>
            <a:pPr marL="342900" indent="-342900">
              <a:buFont typeface="+mj-lt"/>
              <a:buAutoNum type="arabicParenR" startAt="45"/>
            </a:pPr>
            <a:r>
              <a:rPr lang="cs-CZ" dirty="0" smtClean="0">
                <a:latin typeface="Calibri" pitchFamily="34" charset="0"/>
                <a:cs typeface="Calibri" pitchFamily="34" charset="0"/>
                <a:hlinkClick r:id="rId14"/>
              </a:rPr>
              <a:t>http</a:t>
            </a:r>
            <a:r>
              <a:rPr lang="cs-CZ" dirty="0">
                <a:latin typeface="Calibri" pitchFamily="34" charset="0"/>
                <a:cs typeface="Calibri" pitchFamily="34" charset="0"/>
                <a:hlinkClick r:id="rId14"/>
              </a:rPr>
              <a:t>://</a:t>
            </a:r>
            <a:r>
              <a:rPr lang="cs-CZ" dirty="0" smtClean="0">
                <a:latin typeface="Calibri" pitchFamily="34" charset="0"/>
                <a:cs typeface="Calibri" pitchFamily="34" charset="0"/>
                <a:hlinkClick r:id="rId14"/>
              </a:rPr>
              <a:t>en.wikipedia.org/wiki/File:Group_of_Pterophyllum_Altum.jpg</a:t>
            </a:r>
            <a:endParaRPr lang="cs-CZ" dirty="0" smtClean="0">
              <a:latin typeface="Calibri" pitchFamily="34" charset="0"/>
              <a:cs typeface="Calibri" pitchFamily="34" charset="0"/>
            </a:endParaRPr>
          </a:p>
          <a:p>
            <a:pPr marL="342900" indent="-342900">
              <a:buFont typeface="+mj-lt"/>
              <a:buAutoNum type="arabicParenR" startAt="45"/>
            </a:pPr>
            <a:r>
              <a:rPr lang="cs-CZ" dirty="0" smtClean="0">
                <a:latin typeface="Calibri" pitchFamily="34" charset="0"/>
                <a:cs typeface="Calibri" pitchFamily="34" charset="0"/>
                <a:hlinkClick r:id="rId15"/>
              </a:rPr>
              <a:t>http</a:t>
            </a:r>
            <a:r>
              <a:rPr lang="cs-CZ" dirty="0">
                <a:latin typeface="Calibri" pitchFamily="34" charset="0"/>
                <a:cs typeface="Calibri" pitchFamily="34" charset="0"/>
                <a:hlinkClick r:id="rId15"/>
              </a:rPr>
              <a:t>://</a:t>
            </a:r>
            <a:r>
              <a:rPr lang="cs-CZ" dirty="0" smtClean="0">
                <a:latin typeface="Calibri" pitchFamily="34" charset="0"/>
                <a:cs typeface="Calibri" pitchFamily="34" charset="0"/>
                <a:hlinkClick r:id="rId15"/>
              </a:rPr>
              <a:t>en.wikipedia.org/wiki/File:TropheusspRed200.jpg</a:t>
            </a:r>
            <a:endParaRPr lang="cs-CZ" dirty="0" smtClean="0">
              <a:latin typeface="Calibri" pitchFamily="34" charset="0"/>
              <a:cs typeface="Calibri" pitchFamily="34" charset="0"/>
            </a:endParaRPr>
          </a:p>
          <a:p>
            <a:pPr marL="342900" indent="-342900">
              <a:buFont typeface="+mj-lt"/>
              <a:buAutoNum type="arabicParenR" startAt="45"/>
            </a:pPr>
            <a:r>
              <a:rPr lang="cs-CZ" dirty="0" smtClean="0">
                <a:latin typeface="Calibri" pitchFamily="34" charset="0"/>
                <a:cs typeface="Calibri" pitchFamily="34" charset="0"/>
                <a:hlinkClick r:id="rId16"/>
              </a:rPr>
              <a:t>http</a:t>
            </a:r>
            <a:r>
              <a:rPr lang="cs-CZ" dirty="0">
                <a:latin typeface="Calibri" pitchFamily="34" charset="0"/>
                <a:cs typeface="Calibri" pitchFamily="34" charset="0"/>
                <a:hlinkClick r:id="rId16"/>
              </a:rPr>
              <a:t>://cs.wikipedia.org/wiki/Soubor:Proterorhinus_semilunaris,_the_Netherlands_-_</a:t>
            </a:r>
            <a:r>
              <a:rPr lang="cs-CZ" dirty="0" smtClean="0">
                <a:latin typeface="Calibri" pitchFamily="34" charset="0"/>
                <a:cs typeface="Calibri" pitchFamily="34" charset="0"/>
                <a:hlinkClick r:id="rId16"/>
              </a:rPr>
              <a:t>20051030.jpg</a:t>
            </a:r>
            <a:endParaRPr lang="cs-CZ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383395" y="260648"/>
            <a:ext cx="22220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>
                <a:latin typeface="Arial" pitchFamily="34" charset="0"/>
                <a:cs typeface="Arial" pitchFamily="34" charset="0"/>
              </a:rPr>
              <a:t>Citace zdrojů:</a:t>
            </a:r>
            <a:endParaRPr lang="cs-CZ" sz="24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4018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323528" y="169050"/>
            <a:ext cx="8424936" cy="792088"/>
          </a:xfrm>
          <a:prstGeom prst="rect">
            <a:avLst/>
          </a:prstGeom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cs-CZ" sz="32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Nadřád: Kostnatí  </a:t>
            </a:r>
            <a:r>
              <a:rPr lang="cs-CZ" sz="3200" dirty="0">
                <a:solidFill>
                  <a:schemeClr val="accent5"/>
                </a:solidFill>
                <a:latin typeface="Arial" pitchFamily="34" charset="0"/>
                <a:cs typeface="Arial" pitchFamily="34" charset="0"/>
              </a:rPr>
              <a:t>– </a:t>
            </a:r>
            <a:r>
              <a:rPr lang="cs-CZ" sz="3200" dirty="0" smtClean="0">
                <a:solidFill>
                  <a:schemeClr val="accent5"/>
                </a:solidFill>
                <a:latin typeface="Arial" pitchFamily="34" charset="0"/>
                <a:cs typeface="Arial" pitchFamily="34" charset="0"/>
              </a:rPr>
              <a:t>řád: Ďasové</a:t>
            </a:r>
            <a:endParaRPr lang="cs-CZ" sz="3200" dirty="0">
              <a:solidFill>
                <a:schemeClr val="accent5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107504" y="836712"/>
            <a:ext cx="9036496" cy="4968552"/>
          </a:xfrm>
          <a:prstGeom prst="rect">
            <a:avLst/>
          </a:prstGeom>
        </p:spPr>
        <p:txBody>
          <a:bodyPr>
            <a:normAutofit/>
          </a:bodyPr>
          <a:lstStyle>
            <a:lvl1pPr marL="365760" indent="-256032" algn="l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1792" indent="-228600" algn="l" rtl="0" eaLnBrk="1" latinLnBrk="0" hangingPunct="1">
              <a:spcBef>
                <a:spcPts val="324"/>
              </a:spcBef>
              <a:buClr>
                <a:schemeClr val="accent1"/>
              </a:buClr>
              <a:buFont typeface="Verdana"/>
              <a:buChar char="◦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9536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SzPct val="100000"/>
              <a:buFont typeface="Wingdings 2"/>
              <a:buChar char="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109728" indent="0">
              <a:buFont typeface="Wingdings 3"/>
              <a:buNone/>
            </a:pPr>
            <a:r>
              <a:rPr lang="cs-CZ" sz="2800" u="sng" dirty="0" smtClean="0">
                <a:latin typeface="Arial" pitchFamily="34" charset="0"/>
                <a:cs typeface="Arial" pitchFamily="34" charset="0"/>
              </a:rPr>
              <a:t>Charakteristika</a:t>
            </a:r>
          </a:p>
          <a:p>
            <a:pPr marL="109728" indent="0">
              <a:buFont typeface="Wingdings 3"/>
              <a:buNone/>
            </a:pPr>
            <a:r>
              <a:rPr lang="cs-CZ" sz="2400" dirty="0" smtClean="0">
                <a:latin typeface="Arial" pitchFamily="34" charset="0"/>
                <a:cs typeface="Arial" pitchFamily="34" charset="0"/>
              </a:rPr>
              <a:t>2 skupiny: </a:t>
            </a:r>
            <a:r>
              <a:rPr lang="cs-CZ" sz="2400" u="sng" dirty="0" smtClean="0">
                <a:latin typeface="Arial" pitchFamily="34" charset="0"/>
                <a:cs typeface="Arial" pitchFamily="34" charset="0"/>
              </a:rPr>
              <a:t>druhy </a:t>
            </a:r>
            <a:r>
              <a:rPr lang="cs-CZ" sz="2400" u="sng" dirty="0">
                <a:latin typeface="Arial" pitchFamily="34" charset="0"/>
                <a:cs typeface="Arial" pitchFamily="34" charset="0"/>
              </a:rPr>
              <a:t>preferující mělké vody </a:t>
            </a:r>
            <a:r>
              <a:rPr lang="cs-CZ" sz="2400" dirty="0">
                <a:latin typeface="Arial" pitchFamily="34" charset="0"/>
                <a:cs typeface="Arial" pitchFamily="34" charset="0"/>
              </a:rPr>
              <a:t>- žijí skrytě na dně 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				   nebo přichyceni k</a:t>
            </a:r>
            <a:r>
              <a:rPr lang="cs-CZ" sz="2400" dirty="0">
                <a:latin typeface="Arial" pitchFamily="34" charset="0"/>
                <a:cs typeface="Arial" pitchFamily="34" charset="0"/>
              </a:rPr>
              <a:t> chaluhám a řasám</a:t>
            </a:r>
          </a:p>
          <a:p>
            <a:pPr marL="109728" indent="0">
              <a:lnSpc>
                <a:spcPct val="110000"/>
              </a:lnSpc>
              <a:buNone/>
            </a:pPr>
            <a:r>
              <a:rPr lang="cs-CZ" sz="2400" dirty="0" smtClean="0">
                <a:latin typeface="Arial" pitchFamily="34" charset="0"/>
                <a:cs typeface="Arial" pitchFamily="34" charset="0"/>
              </a:rPr>
              <a:t>	</a:t>
            </a:r>
            <a:r>
              <a:rPr lang="cs-CZ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       </a:t>
            </a:r>
            <a:r>
              <a:rPr lang="cs-CZ" sz="2400" u="sng" dirty="0" smtClean="0">
                <a:latin typeface="Arial" pitchFamily="34" charset="0"/>
                <a:cs typeface="Arial" pitchFamily="34" charset="0"/>
              </a:rPr>
              <a:t>druhy </a:t>
            </a:r>
            <a:r>
              <a:rPr lang="cs-CZ" sz="2400" u="sng" dirty="0">
                <a:latin typeface="Arial" pitchFamily="34" charset="0"/>
                <a:cs typeface="Arial" pitchFamily="34" charset="0"/>
              </a:rPr>
              <a:t>preferující velké </a:t>
            </a:r>
            <a:r>
              <a:rPr lang="cs-CZ" sz="2400" u="sng" dirty="0" smtClean="0">
                <a:latin typeface="Arial" pitchFamily="34" charset="0"/>
                <a:cs typeface="Arial" pitchFamily="34" charset="0"/>
              </a:rPr>
              <a:t>hloubky</a:t>
            </a:r>
          </a:p>
          <a:p>
            <a:pPr marL="109728" indent="0">
              <a:lnSpc>
                <a:spcPct val="110000"/>
              </a:lnSpc>
              <a:buNone/>
            </a:pPr>
            <a:r>
              <a:rPr lang="cs-CZ" sz="2400" dirty="0" smtClean="0">
                <a:latin typeface="Arial" pitchFamily="34" charset="0"/>
                <a:cs typeface="Arial" pitchFamily="34" charset="0"/>
              </a:rPr>
              <a:t>Hlava </a:t>
            </a:r>
            <a:r>
              <a:rPr lang="cs-CZ" sz="2400" dirty="0">
                <a:latin typeface="Arial" pitchFamily="34" charset="0"/>
                <a:cs typeface="Arial" pitchFamily="34" charset="0"/>
              </a:rPr>
              <a:t>a tlama jsou 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velké.</a:t>
            </a:r>
            <a:endParaRPr lang="cs-CZ" sz="2400" dirty="0">
              <a:latin typeface="Arial" pitchFamily="34" charset="0"/>
              <a:cs typeface="Arial" pitchFamily="34" charset="0"/>
            </a:endParaRPr>
          </a:p>
          <a:p>
            <a:pPr marL="109728" indent="0">
              <a:lnSpc>
                <a:spcPct val="150000"/>
              </a:lnSpc>
              <a:buNone/>
            </a:pPr>
            <a:r>
              <a:rPr lang="cs-CZ" sz="2400" dirty="0">
                <a:latin typeface="Arial" pitchFamily="34" charset="0"/>
                <a:cs typeface="Arial" pitchFamily="34" charset="0"/>
              </a:rPr>
              <a:t>P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očet </a:t>
            </a:r>
            <a:r>
              <a:rPr lang="cs-CZ" sz="2400" dirty="0">
                <a:latin typeface="Arial" pitchFamily="34" charset="0"/>
                <a:cs typeface="Arial" pitchFamily="34" charset="0"/>
              </a:rPr>
              <a:t>paprsků v prsních ploutvích redukován na 2 (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vzácně 4, 5)  </a:t>
            </a:r>
            <a:r>
              <a:rPr lang="cs-CZ" sz="2400" b="1" dirty="0" smtClean="0">
                <a:latin typeface="Arial" pitchFamily="34" charset="0"/>
                <a:cs typeface="Arial" pitchFamily="34" charset="0"/>
              </a:rPr>
              <a:t>1</a:t>
            </a:r>
            <a:r>
              <a:rPr lang="cs-CZ" sz="2400" b="1" dirty="0">
                <a:latin typeface="Arial" pitchFamily="34" charset="0"/>
                <a:cs typeface="Arial" pitchFamily="34" charset="0"/>
              </a:rPr>
              <a:t>. hřbetní paprsek </a:t>
            </a:r>
            <a:r>
              <a:rPr lang="cs-CZ" sz="2400" dirty="0">
                <a:latin typeface="Arial" pitchFamily="34" charset="0"/>
                <a:cs typeface="Arial" pitchFamily="34" charset="0"/>
              </a:rPr>
              <a:t>(pokud je přítomna hřbetní ploutev) je přeměněn v </a:t>
            </a:r>
            <a:r>
              <a:rPr lang="cs-CZ" sz="2400" dirty="0" err="1">
                <a:latin typeface="Arial" pitchFamily="34" charset="0"/>
                <a:cs typeface="Arial" pitchFamily="34" charset="0"/>
              </a:rPr>
              <a:t>illicium</a:t>
            </a:r>
            <a:r>
              <a:rPr lang="cs-CZ" sz="2400" dirty="0">
                <a:latin typeface="Arial" pitchFamily="34" charset="0"/>
                <a:cs typeface="Arial" pitchFamily="34" charset="0"/>
              </a:rPr>
              <a:t>, které je zakončeno falešnou návnadou (</a:t>
            </a:r>
            <a:r>
              <a:rPr lang="cs-CZ" sz="2400" dirty="0" err="1">
                <a:latin typeface="Arial" pitchFamily="34" charset="0"/>
                <a:cs typeface="Arial" pitchFamily="34" charset="0"/>
              </a:rPr>
              <a:t>esca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) - pouze u samic. Může světélkovat.</a:t>
            </a:r>
            <a:endParaRPr lang="cs-CZ" sz="2400" dirty="0">
              <a:latin typeface="Arial" pitchFamily="34" charset="0"/>
              <a:cs typeface="Arial" pitchFamily="34" charset="0"/>
            </a:endParaRPr>
          </a:p>
          <a:p>
            <a:pPr marL="109728" indent="0">
              <a:lnSpc>
                <a:spcPct val="150000"/>
              </a:lnSpc>
              <a:buNone/>
            </a:pPr>
            <a:endParaRPr lang="cs-CZ" sz="2400" dirty="0" smtClean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90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/>
          <p:cNvSpPr/>
          <p:nvPr/>
        </p:nvSpPr>
        <p:spPr>
          <a:xfrm>
            <a:off x="196410" y="808916"/>
            <a:ext cx="8784975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arenR" startAt="60"/>
            </a:pPr>
            <a:r>
              <a:rPr lang="cs-CZ" dirty="0" smtClean="0">
                <a:latin typeface="Calibri" pitchFamily="34" charset="0"/>
                <a:cs typeface="Calibri" pitchFamily="34" charset="0"/>
                <a:hlinkClick r:id="rId2"/>
              </a:rPr>
              <a:t>http</a:t>
            </a:r>
            <a:r>
              <a:rPr lang="cs-CZ" dirty="0">
                <a:latin typeface="Calibri" pitchFamily="34" charset="0"/>
                <a:cs typeface="Calibri" pitchFamily="34" charset="0"/>
                <a:hlinkClick r:id="rId2"/>
              </a:rPr>
              <a:t>://</a:t>
            </a:r>
            <a:r>
              <a:rPr lang="cs-CZ" dirty="0" smtClean="0">
                <a:latin typeface="Calibri" pitchFamily="34" charset="0"/>
                <a:cs typeface="Calibri" pitchFamily="34" charset="0"/>
                <a:hlinkClick r:id="rId2"/>
              </a:rPr>
              <a:t>en.wikipedia.org/wiki/File:NeogobiusFluviatilis.JPG</a:t>
            </a:r>
            <a:endParaRPr lang="cs-CZ" dirty="0" smtClean="0">
              <a:latin typeface="Calibri" pitchFamily="34" charset="0"/>
              <a:cs typeface="Calibri" pitchFamily="34" charset="0"/>
            </a:endParaRPr>
          </a:p>
          <a:p>
            <a:pPr marL="342900" indent="-342900">
              <a:buFont typeface="+mj-lt"/>
              <a:buAutoNum type="arabicParenR" startAt="60"/>
            </a:pPr>
            <a:r>
              <a:rPr lang="cs-CZ" dirty="0" smtClean="0">
                <a:latin typeface="Calibri" pitchFamily="34" charset="0"/>
                <a:cs typeface="Calibri" pitchFamily="34" charset="0"/>
                <a:hlinkClick r:id="rId3"/>
              </a:rPr>
              <a:t>http</a:t>
            </a:r>
            <a:r>
              <a:rPr lang="cs-CZ" dirty="0">
                <a:latin typeface="Calibri" pitchFamily="34" charset="0"/>
                <a:cs typeface="Calibri" pitchFamily="34" charset="0"/>
                <a:hlinkClick r:id="rId3"/>
              </a:rPr>
              <a:t>://</a:t>
            </a:r>
            <a:r>
              <a:rPr lang="cs-CZ" dirty="0" smtClean="0">
                <a:latin typeface="Calibri" pitchFamily="34" charset="0"/>
                <a:cs typeface="Calibri" pitchFamily="34" charset="0"/>
                <a:hlinkClick r:id="rId3"/>
              </a:rPr>
              <a:t>cs.wikipedia.org/wiki/Soubor:Periophthalmus_modestus.jpg</a:t>
            </a:r>
            <a:endParaRPr lang="cs-CZ" dirty="0" smtClean="0">
              <a:latin typeface="Calibri" pitchFamily="34" charset="0"/>
              <a:cs typeface="Calibri" pitchFamily="34" charset="0"/>
            </a:endParaRPr>
          </a:p>
          <a:p>
            <a:pPr marL="342900" indent="-342900">
              <a:buFont typeface="+mj-lt"/>
              <a:buAutoNum type="arabicParenR" startAt="60"/>
            </a:pPr>
            <a:r>
              <a:rPr lang="cs-CZ" dirty="0" smtClean="0">
                <a:latin typeface="Calibri" pitchFamily="34" charset="0"/>
                <a:cs typeface="Calibri" pitchFamily="34" charset="0"/>
                <a:hlinkClick r:id="rId4"/>
              </a:rPr>
              <a:t>http</a:t>
            </a:r>
            <a:r>
              <a:rPr lang="cs-CZ" dirty="0">
                <a:latin typeface="Calibri" pitchFamily="34" charset="0"/>
                <a:cs typeface="Calibri" pitchFamily="34" charset="0"/>
                <a:hlinkClick r:id="rId4"/>
              </a:rPr>
              <a:t>://</a:t>
            </a:r>
            <a:r>
              <a:rPr lang="cs-CZ" dirty="0" smtClean="0">
                <a:latin typeface="Calibri" pitchFamily="34" charset="0"/>
                <a:cs typeface="Calibri" pitchFamily="34" charset="0"/>
                <a:hlinkClick r:id="rId4"/>
              </a:rPr>
              <a:t>commons.wikimedia.org/wiki/File:Periophthalmus_gracilis.jpg</a:t>
            </a:r>
            <a:endParaRPr lang="cs-CZ" dirty="0" smtClean="0">
              <a:latin typeface="Calibri" pitchFamily="34" charset="0"/>
              <a:cs typeface="Calibri" pitchFamily="34" charset="0"/>
            </a:endParaRPr>
          </a:p>
          <a:p>
            <a:pPr marL="342900" indent="-342900">
              <a:buFont typeface="+mj-lt"/>
              <a:buAutoNum type="arabicParenR" startAt="60"/>
            </a:pPr>
            <a:r>
              <a:rPr lang="cs-CZ" dirty="0" smtClean="0">
                <a:latin typeface="Calibri" pitchFamily="34" charset="0"/>
                <a:cs typeface="Calibri" pitchFamily="34" charset="0"/>
                <a:hlinkClick r:id="rId5"/>
              </a:rPr>
              <a:t>http</a:t>
            </a:r>
            <a:r>
              <a:rPr lang="cs-CZ" dirty="0">
                <a:latin typeface="Calibri" pitchFamily="34" charset="0"/>
                <a:cs typeface="Calibri" pitchFamily="34" charset="0"/>
                <a:hlinkClick r:id="rId5"/>
              </a:rPr>
              <a:t>://</a:t>
            </a:r>
            <a:r>
              <a:rPr lang="cs-CZ" dirty="0" smtClean="0">
                <a:latin typeface="Calibri" pitchFamily="34" charset="0"/>
                <a:cs typeface="Calibri" pitchFamily="34" charset="0"/>
                <a:hlinkClick r:id="rId5"/>
              </a:rPr>
              <a:t>commons.wikimedia.org/wiki/File:Schlammspringer_fg01.jpg</a:t>
            </a:r>
            <a:endParaRPr lang="cs-CZ" dirty="0" smtClean="0">
              <a:latin typeface="Calibri" pitchFamily="34" charset="0"/>
              <a:cs typeface="Calibri" pitchFamily="34" charset="0"/>
            </a:endParaRPr>
          </a:p>
          <a:p>
            <a:pPr marL="342900" indent="-342900">
              <a:buFont typeface="+mj-lt"/>
              <a:buAutoNum type="arabicParenR" startAt="60"/>
            </a:pPr>
            <a:r>
              <a:rPr lang="cs-CZ" dirty="0" smtClean="0">
                <a:latin typeface="Calibri" pitchFamily="34" charset="0"/>
                <a:cs typeface="Calibri" pitchFamily="34" charset="0"/>
                <a:hlinkClick r:id="rId6"/>
              </a:rPr>
              <a:t>http</a:t>
            </a:r>
            <a:r>
              <a:rPr lang="cs-CZ" dirty="0">
                <a:latin typeface="Calibri" pitchFamily="34" charset="0"/>
                <a:cs typeface="Calibri" pitchFamily="34" charset="0"/>
                <a:hlinkClick r:id="rId6"/>
              </a:rPr>
              <a:t>://cs.wikipedia.org/wiki/Soubor:Cottus_gobio_%</a:t>
            </a:r>
            <a:r>
              <a:rPr lang="cs-CZ" dirty="0" smtClean="0">
                <a:latin typeface="Calibri" pitchFamily="34" charset="0"/>
                <a:cs typeface="Calibri" pitchFamily="34" charset="0"/>
                <a:hlinkClick r:id="rId6"/>
              </a:rPr>
              <a:t>28in_situ%29.jpg</a:t>
            </a:r>
            <a:endParaRPr lang="cs-CZ" dirty="0" smtClean="0">
              <a:latin typeface="Calibri" pitchFamily="34" charset="0"/>
              <a:cs typeface="Calibri" pitchFamily="34" charset="0"/>
            </a:endParaRPr>
          </a:p>
          <a:p>
            <a:pPr marL="342900" indent="-342900">
              <a:buFont typeface="+mj-lt"/>
              <a:buAutoNum type="arabicParenR" startAt="60"/>
            </a:pPr>
            <a:r>
              <a:rPr lang="cs-CZ" dirty="0" smtClean="0">
                <a:latin typeface="Calibri" pitchFamily="34" charset="0"/>
                <a:cs typeface="Calibri" pitchFamily="34" charset="0"/>
                <a:hlinkClick r:id="rId7"/>
              </a:rPr>
              <a:t>http</a:t>
            </a:r>
            <a:r>
              <a:rPr lang="cs-CZ" dirty="0">
                <a:latin typeface="Calibri" pitchFamily="34" charset="0"/>
                <a:cs typeface="Calibri" pitchFamily="34" charset="0"/>
                <a:hlinkClick r:id="rId7"/>
              </a:rPr>
              <a:t>://</a:t>
            </a:r>
            <a:r>
              <a:rPr lang="cs-CZ" dirty="0" smtClean="0">
                <a:latin typeface="Calibri" pitchFamily="34" charset="0"/>
                <a:cs typeface="Calibri" pitchFamily="34" charset="0"/>
                <a:hlinkClick r:id="rId7"/>
              </a:rPr>
              <a:t>en.wikipedia.org/wiki/File:Scaus_u0.gif</a:t>
            </a:r>
            <a:endParaRPr lang="cs-CZ" dirty="0" smtClean="0">
              <a:latin typeface="Calibri" pitchFamily="34" charset="0"/>
              <a:cs typeface="Calibri" pitchFamily="34" charset="0"/>
            </a:endParaRPr>
          </a:p>
          <a:p>
            <a:pPr marL="342900" indent="-342900">
              <a:buFont typeface="+mj-lt"/>
              <a:buAutoNum type="arabicParenR" startAt="60"/>
            </a:pPr>
            <a:r>
              <a:rPr lang="cs-CZ" dirty="0" smtClean="0">
                <a:latin typeface="Calibri" pitchFamily="34" charset="0"/>
                <a:cs typeface="Calibri" pitchFamily="34" charset="0"/>
                <a:hlinkClick r:id="rId8"/>
              </a:rPr>
              <a:t>http</a:t>
            </a:r>
            <a:r>
              <a:rPr lang="cs-CZ" dirty="0">
                <a:latin typeface="Calibri" pitchFamily="34" charset="0"/>
                <a:cs typeface="Calibri" pitchFamily="34" charset="0"/>
                <a:hlinkClick r:id="rId8"/>
              </a:rPr>
              <a:t>://</a:t>
            </a:r>
            <a:r>
              <a:rPr lang="cs-CZ" dirty="0" smtClean="0">
                <a:latin typeface="Calibri" pitchFamily="34" charset="0"/>
                <a:cs typeface="Calibri" pitchFamily="34" charset="0"/>
                <a:hlinkClick r:id="rId8"/>
              </a:rPr>
              <a:t>cs.wikipedia.org/wiki/Soubor:Scomber_scombrus.jpg</a:t>
            </a:r>
            <a:endParaRPr lang="cs-CZ" dirty="0" smtClean="0">
              <a:latin typeface="Calibri" pitchFamily="34" charset="0"/>
              <a:cs typeface="Calibri" pitchFamily="34" charset="0"/>
            </a:endParaRPr>
          </a:p>
          <a:p>
            <a:pPr marL="342900" indent="-342900">
              <a:buFont typeface="+mj-lt"/>
              <a:buAutoNum type="arabicParenR" startAt="60"/>
            </a:pPr>
            <a:r>
              <a:rPr lang="cs-CZ" dirty="0" smtClean="0">
                <a:latin typeface="Calibri" pitchFamily="34" charset="0"/>
                <a:cs typeface="Calibri" pitchFamily="34" charset="0"/>
                <a:hlinkClick r:id="rId9"/>
              </a:rPr>
              <a:t>http</a:t>
            </a:r>
            <a:r>
              <a:rPr lang="cs-CZ" dirty="0">
                <a:latin typeface="Calibri" pitchFamily="34" charset="0"/>
                <a:cs typeface="Calibri" pitchFamily="34" charset="0"/>
                <a:hlinkClick r:id="rId9"/>
              </a:rPr>
              <a:t>://</a:t>
            </a:r>
            <a:r>
              <a:rPr lang="cs-CZ" dirty="0" smtClean="0">
                <a:latin typeface="Calibri" pitchFamily="34" charset="0"/>
                <a:cs typeface="Calibri" pitchFamily="34" charset="0"/>
                <a:hlinkClick r:id="rId9"/>
              </a:rPr>
              <a:t>en.wikipedia.org/wiki/File:Scomber_scombrus_illustration.png</a:t>
            </a:r>
            <a:endParaRPr lang="cs-CZ" dirty="0" smtClean="0">
              <a:latin typeface="Calibri" pitchFamily="34" charset="0"/>
              <a:cs typeface="Calibri" pitchFamily="34" charset="0"/>
            </a:endParaRPr>
          </a:p>
          <a:p>
            <a:pPr marL="342900" indent="-342900">
              <a:buFont typeface="+mj-lt"/>
              <a:buAutoNum type="arabicParenR" startAt="60"/>
            </a:pPr>
            <a:r>
              <a:rPr lang="cs-CZ" dirty="0" smtClean="0">
                <a:latin typeface="Calibri" pitchFamily="34" charset="0"/>
                <a:cs typeface="Calibri" pitchFamily="34" charset="0"/>
                <a:hlinkClick r:id="rId10"/>
              </a:rPr>
              <a:t>http</a:t>
            </a:r>
            <a:r>
              <a:rPr lang="cs-CZ" dirty="0">
                <a:latin typeface="Calibri" pitchFamily="34" charset="0"/>
                <a:cs typeface="Calibri" pitchFamily="34" charset="0"/>
                <a:hlinkClick r:id="rId10"/>
              </a:rPr>
              <a:t>://</a:t>
            </a:r>
            <a:r>
              <a:rPr lang="cs-CZ" dirty="0" smtClean="0">
                <a:latin typeface="Calibri" pitchFamily="34" charset="0"/>
                <a:cs typeface="Calibri" pitchFamily="34" charset="0"/>
                <a:hlinkClick r:id="rId10"/>
              </a:rPr>
              <a:t>cs.wikipedia.org/wiki/Soubor:Tuna.jpg</a:t>
            </a:r>
            <a:endParaRPr lang="cs-CZ" dirty="0" smtClean="0">
              <a:latin typeface="Calibri" pitchFamily="34" charset="0"/>
              <a:cs typeface="Calibri" pitchFamily="34" charset="0"/>
            </a:endParaRPr>
          </a:p>
          <a:p>
            <a:pPr marL="342900" indent="-342900">
              <a:buFont typeface="+mj-lt"/>
              <a:buAutoNum type="arabicParenR" startAt="60"/>
            </a:pPr>
            <a:r>
              <a:rPr lang="cs-CZ" dirty="0" smtClean="0">
                <a:latin typeface="Calibri" pitchFamily="34" charset="0"/>
                <a:cs typeface="Calibri" pitchFamily="34" charset="0"/>
                <a:hlinkClick r:id="rId11"/>
              </a:rPr>
              <a:t>http</a:t>
            </a:r>
            <a:r>
              <a:rPr lang="cs-CZ" dirty="0">
                <a:latin typeface="Calibri" pitchFamily="34" charset="0"/>
                <a:cs typeface="Calibri" pitchFamily="34" charset="0"/>
                <a:hlinkClick r:id="rId11"/>
              </a:rPr>
              <a:t>://</a:t>
            </a:r>
            <a:r>
              <a:rPr lang="cs-CZ" dirty="0" smtClean="0">
                <a:latin typeface="Calibri" pitchFamily="34" charset="0"/>
                <a:cs typeface="Calibri" pitchFamily="34" charset="0"/>
                <a:hlinkClick r:id="rId11"/>
              </a:rPr>
              <a:t>en.wikipedia.org/wiki/File:Bluefin-big.jpg</a:t>
            </a:r>
            <a:endParaRPr lang="cs-CZ" dirty="0" smtClean="0">
              <a:latin typeface="Calibri" pitchFamily="34" charset="0"/>
              <a:cs typeface="Calibri" pitchFamily="34" charset="0"/>
            </a:endParaRPr>
          </a:p>
          <a:p>
            <a:pPr marL="342900" indent="-342900">
              <a:buFont typeface="+mj-lt"/>
              <a:buAutoNum type="arabicParenR" startAt="60"/>
            </a:pPr>
            <a:r>
              <a:rPr lang="cs-CZ" dirty="0" smtClean="0">
                <a:latin typeface="Calibri" pitchFamily="34" charset="0"/>
                <a:cs typeface="Calibri" pitchFamily="34" charset="0"/>
                <a:hlinkClick r:id="rId12"/>
              </a:rPr>
              <a:t>http</a:t>
            </a:r>
            <a:r>
              <a:rPr lang="cs-CZ" dirty="0">
                <a:latin typeface="Calibri" pitchFamily="34" charset="0"/>
                <a:cs typeface="Calibri" pitchFamily="34" charset="0"/>
                <a:hlinkClick r:id="rId12"/>
              </a:rPr>
              <a:t>://cs.wikipedia.org/wiki/Soubor:Macropodus_opercularis_-_front_%</a:t>
            </a:r>
            <a:r>
              <a:rPr lang="cs-CZ" dirty="0" smtClean="0">
                <a:latin typeface="Calibri" pitchFamily="34" charset="0"/>
                <a:cs typeface="Calibri" pitchFamily="34" charset="0"/>
                <a:hlinkClick r:id="rId12"/>
              </a:rPr>
              <a:t>28aka%29.jpg</a:t>
            </a:r>
            <a:endParaRPr lang="cs-CZ" dirty="0" smtClean="0">
              <a:latin typeface="Calibri" pitchFamily="34" charset="0"/>
              <a:cs typeface="Calibri" pitchFamily="34" charset="0"/>
            </a:endParaRPr>
          </a:p>
          <a:p>
            <a:pPr marL="342900" indent="-342900">
              <a:buFont typeface="+mj-lt"/>
              <a:buAutoNum type="arabicParenR" startAt="60"/>
            </a:pPr>
            <a:r>
              <a:rPr lang="cs-CZ" dirty="0" smtClean="0">
                <a:latin typeface="Calibri" pitchFamily="34" charset="0"/>
                <a:cs typeface="Calibri" pitchFamily="34" charset="0"/>
                <a:hlinkClick r:id="rId13"/>
              </a:rPr>
              <a:t>http</a:t>
            </a:r>
            <a:r>
              <a:rPr lang="cs-CZ" dirty="0">
                <a:latin typeface="Calibri" pitchFamily="34" charset="0"/>
                <a:cs typeface="Calibri" pitchFamily="34" charset="0"/>
                <a:hlinkClick r:id="rId13"/>
              </a:rPr>
              <a:t>://</a:t>
            </a:r>
            <a:r>
              <a:rPr lang="cs-CZ" dirty="0" smtClean="0">
                <a:latin typeface="Calibri" pitchFamily="34" charset="0"/>
                <a:cs typeface="Calibri" pitchFamily="34" charset="0"/>
                <a:hlinkClick r:id="rId13"/>
              </a:rPr>
              <a:t>cs.wikipedia.org/wiki/Soubor:Colisa_lalia.jpg</a:t>
            </a:r>
            <a:endParaRPr lang="cs-CZ" dirty="0" smtClean="0">
              <a:latin typeface="Calibri" pitchFamily="34" charset="0"/>
              <a:cs typeface="Calibri" pitchFamily="34" charset="0"/>
            </a:endParaRPr>
          </a:p>
          <a:p>
            <a:pPr marL="342900" indent="-342900">
              <a:buFont typeface="+mj-lt"/>
              <a:buAutoNum type="arabicParenR" startAt="60"/>
            </a:pPr>
            <a:r>
              <a:rPr lang="cs-CZ" dirty="0" smtClean="0">
                <a:latin typeface="Calibri" pitchFamily="34" charset="0"/>
                <a:cs typeface="Calibri" pitchFamily="34" charset="0"/>
                <a:hlinkClick r:id="rId14"/>
              </a:rPr>
              <a:t>http</a:t>
            </a:r>
            <a:r>
              <a:rPr lang="cs-CZ" dirty="0">
                <a:latin typeface="Calibri" pitchFamily="34" charset="0"/>
                <a:cs typeface="Calibri" pitchFamily="34" charset="0"/>
                <a:hlinkClick r:id="rId14"/>
              </a:rPr>
              <a:t>://</a:t>
            </a:r>
            <a:r>
              <a:rPr lang="cs-CZ" dirty="0" smtClean="0">
                <a:latin typeface="Calibri" pitchFamily="34" charset="0"/>
                <a:cs typeface="Calibri" pitchFamily="34" charset="0"/>
                <a:hlinkClick r:id="rId14"/>
              </a:rPr>
              <a:t>en.wikipedia.org/wiki/File:Kampffisch_betta_splendenscele4.jpg</a:t>
            </a:r>
            <a:endParaRPr lang="cs-CZ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405726" y="332656"/>
            <a:ext cx="22220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>
                <a:latin typeface="Arial" pitchFamily="34" charset="0"/>
                <a:cs typeface="Arial" pitchFamily="34" charset="0"/>
              </a:rPr>
              <a:t>Citace zdrojů:</a:t>
            </a:r>
            <a:endParaRPr lang="cs-CZ" sz="24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3410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/>
          <p:cNvSpPr/>
          <p:nvPr/>
        </p:nvSpPr>
        <p:spPr>
          <a:xfrm>
            <a:off x="324191" y="1052736"/>
            <a:ext cx="8784975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arenR" startAt="73"/>
            </a:pPr>
            <a:r>
              <a:rPr lang="cs-CZ" dirty="0" smtClean="0">
                <a:latin typeface="Calibri" pitchFamily="34" charset="0"/>
                <a:cs typeface="Calibri" pitchFamily="34" charset="0"/>
                <a:hlinkClick r:id="rId2"/>
              </a:rPr>
              <a:t>http</a:t>
            </a:r>
            <a:r>
              <a:rPr lang="cs-CZ" dirty="0">
                <a:latin typeface="Calibri" pitchFamily="34" charset="0"/>
                <a:cs typeface="Calibri" pitchFamily="34" charset="0"/>
                <a:hlinkClick r:id="rId2"/>
              </a:rPr>
              <a:t>://</a:t>
            </a:r>
            <a:r>
              <a:rPr lang="cs-CZ" dirty="0" smtClean="0">
                <a:latin typeface="Calibri" pitchFamily="34" charset="0"/>
                <a:cs typeface="Calibri" pitchFamily="34" charset="0"/>
                <a:hlinkClick r:id="rId2"/>
              </a:rPr>
              <a:t>cs.wikipedia.org/wiki/Soubor:Bothus_pantherinus.JPG</a:t>
            </a:r>
            <a:endParaRPr lang="cs-CZ" dirty="0" smtClean="0">
              <a:latin typeface="Calibri" pitchFamily="34" charset="0"/>
              <a:cs typeface="Calibri" pitchFamily="34" charset="0"/>
            </a:endParaRPr>
          </a:p>
          <a:p>
            <a:pPr marL="342900" indent="-342900">
              <a:buFont typeface="+mj-lt"/>
              <a:buAutoNum type="arabicParenR" startAt="73"/>
            </a:pPr>
            <a:r>
              <a:rPr lang="cs-CZ" dirty="0" smtClean="0">
                <a:latin typeface="Calibri" pitchFamily="34" charset="0"/>
                <a:cs typeface="Calibri" pitchFamily="34" charset="0"/>
                <a:hlinkClick r:id="rId3"/>
              </a:rPr>
              <a:t>http</a:t>
            </a:r>
            <a:r>
              <a:rPr lang="cs-CZ" dirty="0">
                <a:latin typeface="Calibri" pitchFamily="34" charset="0"/>
                <a:cs typeface="Calibri" pitchFamily="34" charset="0"/>
                <a:hlinkClick r:id="rId3"/>
              </a:rPr>
              <a:t>://</a:t>
            </a:r>
            <a:r>
              <a:rPr lang="cs-CZ" dirty="0" smtClean="0">
                <a:latin typeface="Calibri" pitchFamily="34" charset="0"/>
                <a:cs typeface="Calibri" pitchFamily="34" charset="0"/>
                <a:hlinkClick r:id="rId3"/>
              </a:rPr>
              <a:t>cs.wikipedia.org/wiki/Soubor:Bothus_lunatus.jpg</a:t>
            </a:r>
            <a:endParaRPr lang="cs-CZ" dirty="0" smtClean="0">
              <a:latin typeface="Calibri" pitchFamily="34" charset="0"/>
              <a:cs typeface="Calibri" pitchFamily="34" charset="0"/>
            </a:endParaRPr>
          </a:p>
          <a:p>
            <a:pPr marL="342900" indent="-342900">
              <a:buFont typeface="+mj-lt"/>
              <a:buAutoNum type="arabicParenR" startAt="73"/>
            </a:pPr>
            <a:r>
              <a:rPr lang="cs-CZ" dirty="0" smtClean="0">
                <a:latin typeface="Calibri" pitchFamily="34" charset="0"/>
                <a:cs typeface="Calibri" pitchFamily="34" charset="0"/>
                <a:hlinkClick r:id="rId4"/>
              </a:rPr>
              <a:t>http</a:t>
            </a:r>
            <a:r>
              <a:rPr lang="cs-CZ" dirty="0">
                <a:latin typeface="Calibri" pitchFamily="34" charset="0"/>
                <a:cs typeface="Calibri" pitchFamily="34" charset="0"/>
                <a:hlinkClick r:id="rId4"/>
              </a:rPr>
              <a:t>://</a:t>
            </a:r>
            <a:r>
              <a:rPr lang="cs-CZ" dirty="0" smtClean="0">
                <a:latin typeface="Calibri" pitchFamily="34" charset="0"/>
                <a:cs typeface="Calibri" pitchFamily="34" charset="0"/>
                <a:hlinkClick r:id="rId4"/>
              </a:rPr>
              <a:t>cs.wikipedia.org/wiki/Soubor:Pleuronectes_platessa.carrelet02.jpg</a:t>
            </a:r>
            <a:endParaRPr lang="cs-CZ" dirty="0" smtClean="0">
              <a:latin typeface="Calibri" pitchFamily="34" charset="0"/>
              <a:cs typeface="Calibri" pitchFamily="34" charset="0"/>
            </a:endParaRPr>
          </a:p>
          <a:p>
            <a:pPr marL="342900" indent="-342900">
              <a:buFont typeface="+mj-lt"/>
              <a:buAutoNum type="arabicParenR" startAt="73"/>
            </a:pPr>
            <a:r>
              <a:rPr lang="cs-CZ" dirty="0" smtClean="0">
                <a:latin typeface="Calibri" pitchFamily="34" charset="0"/>
                <a:cs typeface="Calibri" pitchFamily="34" charset="0"/>
                <a:hlinkClick r:id="rId5"/>
              </a:rPr>
              <a:t>http</a:t>
            </a:r>
            <a:r>
              <a:rPr lang="cs-CZ" dirty="0">
                <a:latin typeface="Calibri" pitchFamily="34" charset="0"/>
                <a:cs typeface="Calibri" pitchFamily="34" charset="0"/>
                <a:hlinkClick r:id="rId5"/>
              </a:rPr>
              <a:t>://</a:t>
            </a:r>
            <a:r>
              <a:rPr lang="cs-CZ" dirty="0" smtClean="0">
                <a:latin typeface="Calibri" pitchFamily="34" charset="0"/>
                <a:cs typeface="Calibri" pitchFamily="34" charset="0"/>
                <a:hlinkClick r:id="rId5"/>
              </a:rPr>
              <a:t>cs.wikipedia.org/wiki/Soubor:Seezunge2007.jpg</a:t>
            </a:r>
            <a:endParaRPr lang="cs-CZ" dirty="0" smtClean="0">
              <a:latin typeface="Calibri" pitchFamily="34" charset="0"/>
              <a:cs typeface="Calibri" pitchFamily="34" charset="0"/>
            </a:endParaRPr>
          </a:p>
          <a:p>
            <a:pPr marL="342900" indent="-342900">
              <a:buFont typeface="+mj-lt"/>
              <a:buAutoNum type="arabicParenR" startAt="73"/>
            </a:pPr>
            <a:r>
              <a:rPr lang="cs-CZ" dirty="0" smtClean="0">
                <a:latin typeface="Calibri" pitchFamily="34" charset="0"/>
                <a:cs typeface="Calibri" pitchFamily="34" charset="0"/>
                <a:hlinkClick r:id="rId6"/>
              </a:rPr>
              <a:t>http</a:t>
            </a:r>
            <a:r>
              <a:rPr lang="cs-CZ" dirty="0">
                <a:latin typeface="Calibri" pitchFamily="34" charset="0"/>
                <a:cs typeface="Calibri" pitchFamily="34" charset="0"/>
                <a:hlinkClick r:id="rId6"/>
              </a:rPr>
              <a:t>://</a:t>
            </a:r>
            <a:r>
              <a:rPr lang="cs-CZ" dirty="0" smtClean="0">
                <a:latin typeface="Calibri" pitchFamily="34" charset="0"/>
                <a:cs typeface="Calibri" pitchFamily="34" charset="0"/>
                <a:hlinkClick r:id="rId6"/>
              </a:rPr>
              <a:t>cs.wikipedia.org/wiki/Soubor:Psetta_maxima_Luc_Viatour.jpg</a:t>
            </a:r>
            <a:endParaRPr lang="cs-CZ" dirty="0" smtClean="0">
              <a:latin typeface="Calibri" pitchFamily="34" charset="0"/>
              <a:cs typeface="Calibri" pitchFamily="34" charset="0"/>
            </a:endParaRPr>
          </a:p>
          <a:p>
            <a:pPr marL="342900" indent="-342900">
              <a:buFont typeface="+mj-lt"/>
              <a:buAutoNum type="arabicParenR" startAt="73"/>
            </a:pPr>
            <a:r>
              <a:rPr lang="cs-CZ" dirty="0" smtClean="0">
                <a:latin typeface="Calibri" pitchFamily="34" charset="0"/>
                <a:cs typeface="Calibri" pitchFamily="34" charset="0"/>
                <a:hlinkClick r:id="rId7"/>
              </a:rPr>
              <a:t>http</a:t>
            </a:r>
            <a:r>
              <a:rPr lang="cs-CZ" dirty="0">
                <a:latin typeface="Calibri" pitchFamily="34" charset="0"/>
                <a:cs typeface="Calibri" pitchFamily="34" charset="0"/>
                <a:hlinkClick r:id="rId7"/>
              </a:rPr>
              <a:t>://</a:t>
            </a:r>
            <a:r>
              <a:rPr lang="cs-CZ" dirty="0" smtClean="0">
                <a:latin typeface="Calibri" pitchFamily="34" charset="0"/>
                <a:cs typeface="Calibri" pitchFamily="34" charset="0"/>
                <a:hlinkClick r:id="rId7"/>
              </a:rPr>
              <a:t>cs.wikipedia.org/wiki/Soubor:Platichthys_flesus_1.jpg</a:t>
            </a:r>
            <a:endParaRPr lang="cs-CZ" dirty="0" smtClean="0">
              <a:latin typeface="Calibri" pitchFamily="34" charset="0"/>
              <a:cs typeface="Calibri" pitchFamily="34" charset="0"/>
            </a:endParaRPr>
          </a:p>
          <a:p>
            <a:pPr marL="342900" indent="-342900">
              <a:buFont typeface="+mj-lt"/>
              <a:buAutoNum type="arabicParenR" startAt="73"/>
            </a:pPr>
            <a:r>
              <a:rPr lang="cs-CZ" dirty="0" smtClean="0">
                <a:latin typeface="Calibri" pitchFamily="34" charset="0"/>
                <a:cs typeface="Calibri" pitchFamily="34" charset="0"/>
                <a:hlinkClick r:id="rId8"/>
              </a:rPr>
              <a:t>http</a:t>
            </a:r>
            <a:r>
              <a:rPr lang="cs-CZ" dirty="0">
                <a:latin typeface="Calibri" pitchFamily="34" charset="0"/>
                <a:cs typeface="Calibri" pitchFamily="34" charset="0"/>
                <a:hlinkClick r:id="rId8"/>
              </a:rPr>
              <a:t>://</a:t>
            </a:r>
            <a:r>
              <a:rPr lang="cs-CZ" dirty="0" smtClean="0">
                <a:latin typeface="Calibri" pitchFamily="34" charset="0"/>
                <a:cs typeface="Calibri" pitchFamily="34" charset="0"/>
                <a:hlinkClick r:id="rId8"/>
              </a:rPr>
              <a:t>cs.wikipedia.org/wiki/Soubor:Limanda_limanda.jpg</a:t>
            </a:r>
            <a:endParaRPr lang="cs-CZ" dirty="0" smtClean="0">
              <a:latin typeface="Calibri" pitchFamily="34" charset="0"/>
              <a:cs typeface="Calibri" pitchFamily="34" charset="0"/>
            </a:endParaRPr>
          </a:p>
          <a:p>
            <a:pPr marL="342900" indent="-342900">
              <a:buFont typeface="+mj-lt"/>
              <a:buAutoNum type="arabicParenR" startAt="73"/>
            </a:pPr>
            <a:r>
              <a:rPr lang="cs-CZ" dirty="0" smtClean="0">
                <a:latin typeface="Calibri" pitchFamily="34" charset="0"/>
                <a:cs typeface="Calibri" pitchFamily="34" charset="0"/>
                <a:hlinkClick r:id="rId9"/>
              </a:rPr>
              <a:t>http</a:t>
            </a:r>
            <a:r>
              <a:rPr lang="cs-CZ" dirty="0">
                <a:latin typeface="Calibri" pitchFamily="34" charset="0"/>
                <a:cs typeface="Calibri" pitchFamily="34" charset="0"/>
                <a:hlinkClick r:id="rId9"/>
              </a:rPr>
              <a:t>://</a:t>
            </a:r>
            <a:r>
              <a:rPr lang="cs-CZ" dirty="0" smtClean="0">
                <a:latin typeface="Calibri" pitchFamily="34" charset="0"/>
                <a:cs typeface="Calibri" pitchFamily="34" charset="0"/>
                <a:hlinkClick r:id="rId9"/>
              </a:rPr>
              <a:t>cs.wikipedia.org/wiki/Soubor:Arothron_stellatus_Prague_2011_2.jpg</a:t>
            </a:r>
            <a:endParaRPr lang="cs-CZ" dirty="0" smtClean="0">
              <a:latin typeface="Calibri" pitchFamily="34" charset="0"/>
              <a:cs typeface="Calibri" pitchFamily="34" charset="0"/>
            </a:endParaRPr>
          </a:p>
          <a:p>
            <a:pPr marL="342900" indent="-342900">
              <a:buFont typeface="+mj-lt"/>
              <a:buAutoNum type="arabicParenR" startAt="73"/>
            </a:pPr>
            <a:r>
              <a:rPr lang="cs-CZ" dirty="0" smtClean="0">
                <a:latin typeface="Calibri" pitchFamily="34" charset="0"/>
                <a:cs typeface="Calibri" pitchFamily="34" charset="0"/>
                <a:hlinkClick r:id="rId10"/>
              </a:rPr>
              <a:t>http</a:t>
            </a:r>
            <a:r>
              <a:rPr lang="cs-CZ" dirty="0">
                <a:latin typeface="Calibri" pitchFamily="34" charset="0"/>
                <a:cs typeface="Calibri" pitchFamily="34" charset="0"/>
                <a:hlinkClick r:id="rId10"/>
              </a:rPr>
              <a:t>://</a:t>
            </a:r>
            <a:r>
              <a:rPr lang="cs-CZ" dirty="0" smtClean="0">
                <a:latin typeface="Calibri" pitchFamily="34" charset="0"/>
                <a:cs typeface="Calibri" pitchFamily="34" charset="0"/>
                <a:hlinkClick r:id="rId10"/>
              </a:rPr>
              <a:t>cs.wikipedia.org/wiki/Soubor:Arothron_hispidus_Prague_2011_1.jpg</a:t>
            </a:r>
            <a:endParaRPr lang="cs-CZ" dirty="0" smtClean="0">
              <a:latin typeface="Calibri" pitchFamily="34" charset="0"/>
              <a:cs typeface="Calibri" pitchFamily="34" charset="0"/>
            </a:endParaRPr>
          </a:p>
          <a:p>
            <a:pPr marL="342900" indent="-342900">
              <a:buFont typeface="+mj-lt"/>
              <a:buAutoNum type="arabicParenR" startAt="73"/>
            </a:pPr>
            <a:r>
              <a:rPr lang="cs-CZ" dirty="0" smtClean="0">
                <a:latin typeface="Calibri" pitchFamily="34" charset="0"/>
                <a:cs typeface="Calibri" pitchFamily="34" charset="0"/>
                <a:hlinkClick r:id="rId11"/>
              </a:rPr>
              <a:t>http</a:t>
            </a:r>
            <a:r>
              <a:rPr lang="cs-CZ" dirty="0">
                <a:latin typeface="Calibri" pitchFamily="34" charset="0"/>
                <a:cs typeface="Calibri" pitchFamily="34" charset="0"/>
                <a:hlinkClick r:id="rId11"/>
              </a:rPr>
              <a:t>://</a:t>
            </a:r>
            <a:r>
              <a:rPr lang="cs-CZ" dirty="0" smtClean="0">
                <a:latin typeface="Calibri" pitchFamily="34" charset="0"/>
                <a:cs typeface="Calibri" pitchFamily="34" charset="0"/>
                <a:hlinkClick r:id="rId11"/>
              </a:rPr>
              <a:t>cs.wikipedia.org/wiki/Soubor:Fugu_in_Tank.jpg</a:t>
            </a:r>
            <a:endParaRPr lang="cs-CZ" dirty="0" smtClean="0">
              <a:latin typeface="Calibri" pitchFamily="34" charset="0"/>
              <a:cs typeface="Calibri" pitchFamily="34" charset="0"/>
            </a:endParaRPr>
          </a:p>
          <a:p>
            <a:pPr marL="342900" indent="-342900">
              <a:buFont typeface="+mj-lt"/>
              <a:buAutoNum type="arabicParenR" startAt="73"/>
            </a:pPr>
            <a:r>
              <a:rPr lang="cs-CZ" dirty="0" smtClean="0">
                <a:latin typeface="Calibri" pitchFamily="34" charset="0"/>
                <a:cs typeface="Calibri" pitchFamily="34" charset="0"/>
                <a:hlinkClick r:id="rId12"/>
              </a:rPr>
              <a:t>http</a:t>
            </a:r>
            <a:r>
              <a:rPr lang="cs-CZ" dirty="0">
                <a:latin typeface="Calibri" pitchFamily="34" charset="0"/>
                <a:cs typeface="Calibri" pitchFamily="34" charset="0"/>
                <a:hlinkClick r:id="rId12"/>
              </a:rPr>
              <a:t>://en.wikipedia.org/wiki/File:Humpback_Turretfish_-_</a:t>
            </a:r>
            <a:r>
              <a:rPr lang="cs-CZ" dirty="0" smtClean="0">
                <a:latin typeface="Calibri" pitchFamily="34" charset="0"/>
                <a:cs typeface="Calibri" pitchFamily="34" charset="0"/>
                <a:hlinkClick r:id="rId12"/>
              </a:rPr>
              <a:t>Tetrosomus_gibbosus.jpg</a:t>
            </a:r>
            <a:endParaRPr lang="cs-CZ" dirty="0" smtClean="0">
              <a:latin typeface="Calibri" pitchFamily="34" charset="0"/>
              <a:cs typeface="Calibri" pitchFamily="34" charset="0"/>
            </a:endParaRPr>
          </a:p>
          <a:p>
            <a:pPr marL="342900" indent="-342900">
              <a:buFont typeface="+mj-lt"/>
              <a:buAutoNum type="arabicParenR" startAt="73"/>
            </a:pPr>
            <a:r>
              <a:rPr lang="cs-CZ" dirty="0" smtClean="0">
                <a:latin typeface="Calibri" pitchFamily="34" charset="0"/>
                <a:cs typeface="Calibri" pitchFamily="34" charset="0"/>
                <a:hlinkClick r:id="rId13"/>
              </a:rPr>
              <a:t>http</a:t>
            </a:r>
            <a:r>
              <a:rPr lang="cs-CZ" dirty="0">
                <a:latin typeface="Calibri" pitchFamily="34" charset="0"/>
                <a:cs typeface="Calibri" pitchFamily="34" charset="0"/>
                <a:hlinkClick r:id="rId13"/>
              </a:rPr>
              <a:t>://</a:t>
            </a:r>
            <a:r>
              <a:rPr lang="cs-CZ" dirty="0" smtClean="0">
                <a:latin typeface="Calibri" pitchFamily="34" charset="0"/>
                <a:cs typeface="Calibri" pitchFamily="34" charset="0"/>
                <a:hlinkClick r:id="rId13"/>
              </a:rPr>
              <a:t>cs.wikipedia.org/wiki/Soubor:Sunfish2.jpg</a:t>
            </a:r>
            <a:endParaRPr lang="cs-CZ" dirty="0" smtClean="0">
              <a:latin typeface="Calibri" pitchFamily="34" charset="0"/>
              <a:cs typeface="Calibri" pitchFamily="34" charset="0"/>
            </a:endParaRPr>
          </a:p>
          <a:p>
            <a:pPr marL="342900" indent="-342900">
              <a:buFont typeface="+mj-lt"/>
              <a:buAutoNum type="arabicParenR" startAt="73"/>
            </a:pPr>
            <a:r>
              <a:rPr lang="cs-CZ" dirty="0" smtClean="0">
                <a:latin typeface="Calibri" pitchFamily="34" charset="0"/>
                <a:cs typeface="Calibri" pitchFamily="34" charset="0"/>
                <a:hlinkClick r:id="rId14"/>
              </a:rPr>
              <a:t>http</a:t>
            </a:r>
            <a:r>
              <a:rPr lang="cs-CZ" dirty="0">
                <a:latin typeface="Calibri" pitchFamily="34" charset="0"/>
                <a:cs typeface="Calibri" pitchFamily="34" charset="0"/>
                <a:hlinkClick r:id="rId14"/>
              </a:rPr>
              <a:t>://</a:t>
            </a:r>
            <a:r>
              <a:rPr lang="cs-CZ" dirty="0" smtClean="0">
                <a:latin typeface="Calibri" pitchFamily="34" charset="0"/>
                <a:cs typeface="Calibri" pitchFamily="34" charset="0"/>
                <a:hlinkClick r:id="rId14"/>
              </a:rPr>
              <a:t>en.wikipedia.org/wiki/File:Puffer_Fish_DSC01257.JPG</a:t>
            </a:r>
            <a:endParaRPr lang="cs-CZ" dirty="0" smtClean="0">
              <a:latin typeface="Calibri" pitchFamily="34" charset="0"/>
              <a:cs typeface="Calibri" pitchFamily="34" charset="0"/>
            </a:endParaRPr>
          </a:p>
          <a:p>
            <a:pPr marL="342900" indent="-342900">
              <a:buFont typeface="+mj-lt"/>
              <a:buAutoNum type="arabicParenR" startAt="73"/>
            </a:pPr>
            <a:r>
              <a:rPr lang="cs-CZ" dirty="0" smtClean="0">
                <a:latin typeface="Calibri" pitchFamily="34" charset="0"/>
                <a:cs typeface="Calibri" pitchFamily="34" charset="0"/>
                <a:hlinkClick r:id="rId15"/>
              </a:rPr>
              <a:t>http</a:t>
            </a:r>
            <a:r>
              <a:rPr lang="cs-CZ" dirty="0">
                <a:latin typeface="Calibri" pitchFamily="34" charset="0"/>
                <a:cs typeface="Calibri" pitchFamily="34" charset="0"/>
                <a:hlinkClick r:id="rId15"/>
              </a:rPr>
              <a:t>://</a:t>
            </a:r>
            <a:r>
              <a:rPr lang="cs-CZ" dirty="0" smtClean="0">
                <a:latin typeface="Calibri" pitchFamily="34" charset="0"/>
                <a:cs typeface="Calibri" pitchFamily="34" charset="0"/>
                <a:hlinkClick r:id="rId15"/>
              </a:rPr>
              <a:t>en.wikipedia.org/wiki/File:Ivanacara_adoketa5164.jpg</a:t>
            </a:r>
            <a:endParaRPr lang="cs-CZ" dirty="0" smtClean="0">
              <a:latin typeface="Calibri" pitchFamily="34" charset="0"/>
              <a:cs typeface="Calibri" pitchFamily="34" charset="0"/>
            </a:endParaRPr>
          </a:p>
          <a:p>
            <a:pPr marL="342900" indent="-342900">
              <a:buFont typeface="+mj-lt"/>
              <a:buAutoNum type="arabicParenR" startAt="73"/>
            </a:pPr>
            <a:r>
              <a:rPr lang="cs-CZ" dirty="0" smtClean="0">
                <a:latin typeface="Calibri" pitchFamily="34" charset="0"/>
                <a:cs typeface="Calibri" pitchFamily="34" charset="0"/>
                <a:hlinkClick r:id="rId16"/>
              </a:rPr>
              <a:t>http</a:t>
            </a:r>
            <a:r>
              <a:rPr lang="cs-CZ" dirty="0">
                <a:latin typeface="Calibri" pitchFamily="34" charset="0"/>
                <a:cs typeface="Calibri" pitchFamily="34" charset="0"/>
                <a:hlinkClick r:id="rId16"/>
              </a:rPr>
              <a:t>://</a:t>
            </a:r>
            <a:r>
              <a:rPr lang="cs-CZ" dirty="0" smtClean="0">
                <a:latin typeface="Calibri" pitchFamily="34" charset="0"/>
                <a:cs typeface="Calibri" pitchFamily="34" charset="0"/>
                <a:hlinkClick r:id="rId16"/>
              </a:rPr>
              <a:t>en.wikipedia.org/wiki/File:ButterflyPeacockBass_01.jpg</a:t>
            </a:r>
            <a:endParaRPr lang="cs-CZ" dirty="0" smtClean="0">
              <a:latin typeface="Calibri" pitchFamily="34" charset="0"/>
              <a:cs typeface="Calibri" pitchFamily="34" charset="0"/>
            </a:endParaRPr>
          </a:p>
          <a:p>
            <a:pPr marL="342900" indent="-342900">
              <a:buFont typeface="+mj-lt"/>
              <a:buAutoNum type="arabicParenR" startAt="73"/>
            </a:pPr>
            <a:r>
              <a:rPr lang="cs-CZ" dirty="0" smtClean="0">
                <a:latin typeface="Calibri" pitchFamily="34" charset="0"/>
                <a:cs typeface="Calibri" pitchFamily="34" charset="0"/>
                <a:hlinkClick r:id="rId17"/>
              </a:rPr>
              <a:t>http</a:t>
            </a:r>
            <a:r>
              <a:rPr lang="cs-CZ" dirty="0">
                <a:latin typeface="Calibri" pitchFamily="34" charset="0"/>
                <a:cs typeface="Calibri" pitchFamily="34" charset="0"/>
                <a:hlinkClick r:id="rId17"/>
              </a:rPr>
              <a:t>://</a:t>
            </a:r>
            <a:r>
              <a:rPr lang="cs-CZ" dirty="0" smtClean="0">
                <a:latin typeface="Calibri" pitchFamily="34" charset="0"/>
                <a:cs typeface="Calibri" pitchFamily="34" charset="0"/>
                <a:hlinkClick r:id="rId17"/>
              </a:rPr>
              <a:t>en.wikipedia.org/wiki/File:Red_Texas.jpg</a:t>
            </a:r>
            <a:endParaRPr lang="cs-CZ" dirty="0" smtClean="0">
              <a:latin typeface="Calibri" pitchFamily="34" charset="0"/>
              <a:cs typeface="Calibri" pitchFamily="34" charset="0"/>
            </a:endParaRPr>
          </a:p>
          <a:p>
            <a:pPr marL="342900" indent="-342900">
              <a:buFont typeface="+mj-lt"/>
              <a:buAutoNum type="arabicParenR" startAt="73"/>
            </a:pPr>
            <a:r>
              <a:rPr lang="cs-CZ" dirty="0" smtClean="0">
                <a:latin typeface="Calibri" pitchFamily="34" charset="0"/>
                <a:cs typeface="Calibri" pitchFamily="34" charset="0"/>
                <a:hlinkClick r:id="rId18"/>
              </a:rPr>
              <a:t>http</a:t>
            </a:r>
            <a:r>
              <a:rPr lang="cs-CZ" dirty="0">
                <a:latin typeface="Calibri" pitchFamily="34" charset="0"/>
                <a:cs typeface="Calibri" pitchFamily="34" charset="0"/>
                <a:hlinkClick r:id="rId18"/>
              </a:rPr>
              <a:t>://</a:t>
            </a:r>
            <a:r>
              <a:rPr lang="cs-CZ" dirty="0" smtClean="0">
                <a:latin typeface="Calibri" pitchFamily="34" charset="0"/>
                <a:cs typeface="Calibri" pitchFamily="34" charset="0"/>
                <a:hlinkClick r:id="rId18"/>
              </a:rPr>
              <a:t>en.wikipedia.org/wiki/File:Hippocampus_whitei_1.jpg</a:t>
            </a:r>
            <a:endParaRPr lang="cs-CZ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405726" y="332656"/>
            <a:ext cx="22220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>
                <a:latin typeface="Arial" pitchFamily="34" charset="0"/>
                <a:cs typeface="Arial" pitchFamily="34" charset="0"/>
              </a:rPr>
              <a:t>Citace zdrojů:</a:t>
            </a:r>
            <a:endParaRPr lang="cs-CZ" sz="24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5667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9655" y="3320988"/>
            <a:ext cx="6172682" cy="2052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323528" y="169050"/>
            <a:ext cx="8424936" cy="792088"/>
          </a:xfrm>
          <a:prstGeom prst="rect">
            <a:avLst/>
          </a:prstGeom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cs-CZ" sz="36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Nadřád: Kostnatí </a:t>
            </a:r>
            <a:r>
              <a:rPr lang="cs-CZ" sz="3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sz="3600" dirty="0">
                <a:latin typeface="Arial" pitchFamily="34" charset="0"/>
                <a:cs typeface="Arial" pitchFamily="34" charset="0"/>
              </a:rPr>
              <a:t>– </a:t>
            </a:r>
            <a:r>
              <a:rPr lang="cs-CZ" sz="3600" dirty="0" smtClean="0">
                <a:solidFill>
                  <a:schemeClr val="accent5"/>
                </a:solidFill>
                <a:latin typeface="Arial" pitchFamily="34" charset="0"/>
                <a:cs typeface="Arial" pitchFamily="34" charset="0"/>
              </a:rPr>
              <a:t>řád: Ďasové</a:t>
            </a:r>
            <a:endParaRPr lang="cs-CZ" sz="3600" dirty="0">
              <a:solidFill>
                <a:schemeClr val="accent5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107504" y="836712"/>
            <a:ext cx="8718276" cy="4968552"/>
          </a:xfrm>
          <a:prstGeom prst="rect">
            <a:avLst/>
          </a:prstGeom>
        </p:spPr>
        <p:txBody>
          <a:bodyPr>
            <a:normAutofit/>
          </a:bodyPr>
          <a:lstStyle>
            <a:lvl1pPr marL="365760" indent="-256032" algn="l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1792" indent="-228600" algn="l" rtl="0" eaLnBrk="1" latinLnBrk="0" hangingPunct="1">
              <a:spcBef>
                <a:spcPts val="324"/>
              </a:spcBef>
              <a:buClr>
                <a:schemeClr val="accent1"/>
              </a:buClr>
              <a:buFont typeface="Verdana"/>
              <a:buChar char="◦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9536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SzPct val="100000"/>
              <a:buFont typeface="Wingdings 2"/>
              <a:buChar char="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109728" indent="0">
              <a:lnSpc>
                <a:spcPct val="110000"/>
              </a:lnSpc>
              <a:buNone/>
            </a:pPr>
            <a:r>
              <a:rPr lang="cs-CZ" sz="2400" dirty="0" smtClean="0">
                <a:latin typeface="Arial" pitchFamily="34" charset="0"/>
                <a:cs typeface="Arial" pitchFamily="34" charset="0"/>
              </a:rPr>
              <a:t>velikost</a:t>
            </a:r>
            <a:r>
              <a:rPr lang="cs-CZ" sz="2400" dirty="0">
                <a:latin typeface="Arial" pitchFamily="34" charset="0"/>
                <a:cs typeface="Arial" pitchFamily="34" charset="0"/>
              </a:rPr>
              <a:t>: několik cm až cca 2 metry </a:t>
            </a:r>
          </a:p>
          <a:p>
            <a:pPr marL="109728" indent="0">
              <a:lnSpc>
                <a:spcPct val="110000"/>
              </a:lnSpc>
              <a:buNone/>
            </a:pPr>
            <a:r>
              <a:rPr lang="cs-CZ" sz="2400" dirty="0">
                <a:latin typeface="Arial" pitchFamily="34" charset="0"/>
                <a:cs typeface="Arial" pitchFamily="34" charset="0"/>
              </a:rPr>
              <a:t>S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amci </a:t>
            </a:r>
            <a:r>
              <a:rPr lang="cs-CZ" sz="2400" dirty="0">
                <a:latin typeface="Arial" pitchFamily="34" charset="0"/>
                <a:cs typeface="Arial" pitchFamily="34" charset="0"/>
              </a:rPr>
              <a:t>určeni pouze pro rozmnožování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,</a:t>
            </a:r>
          </a:p>
          <a:p>
            <a:pPr marL="109728" indent="0">
              <a:lnSpc>
                <a:spcPct val="110000"/>
              </a:lnSpc>
              <a:buNone/>
            </a:pPr>
            <a:r>
              <a:rPr lang="cs-CZ" sz="2400" dirty="0" smtClean="0">
                <a:latin typeface="Arial" pitchFamily="34" charset="0"/>
                <a:cs typeface="Arial" pitchFamily="34" charset="0"/>
              </a:rPr>
              <a:t>v</a:t>
            </a:r>
            <a:r>
              <a:rPr lang="cs-CZ" sz="2400" dirty="0">
                <a:latin typeface="Arial" pitchFamily="34" charset="0"/>
                <a:cs typeface="Arial" pitchFamily="34" charset="0"/>
              </a:rPr>
              <a:t> mnoha případech žijí 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paraziticky </a:t>
            </a:r>
            <a:r>
              <a:rPr lang="cs-CZ" sz="2400" dirty="0">
                <a:latin typeface="Arial" pitchFamily="34" charset="0"/>
                <a:cs typeface="Arial" pitchFamily="34" charset="0"/>
              </a:rPr>
              <a:t>přichyceni na těle 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samice.</a:t>
            </a:r>
            <a:endParaRPr lang="cs-CZ" sz="2400" dirty="0">
              <a:latin typeface="Arial" pitchFamily="34" charset="0"/>
              <a:cs typeface="Arial" pitchFamily="34" charset="0"/>
            </a:endParaRPr>
          </a:p>
          <a:p>
            <a:pPr marL="109728" indent="0">
              <a:lnSpc>
                <a:spcPct val="110000"/>
              </a:lnSpc>
              <a:buNone/>
            </a:pPr>
            <a:r>
              <a:rPr lang="cs-CZ" sz="2400" dirty="0" smtClean="0">
                <a:latin typeface="Arial" pitchFamily="34" charset="0"/>
                <a:cs typeface="Arial" pitchFamily="34" charset="0"/>
              </a:rPr>
              <a:t>Tělo </a:t>
            </a:r>
            <a:r>
              <a:rPr lang="cs-CZ" sz="2400" dirty="0">
                <a:latin typeface="Arial" pitchFamily="34" charset="0"/>
                <a:cs typeface="Arial" pitchFamily="34" charset="0"/>
              </a:rPr>
              <a:t>je holé, někdy opatřené kožními nebo kostěnými útvary</a:t>
            </a:r>
          </a:p>
          <a:p>
            <a:pPr marL="109728" indent="0">
              <a:lnSpc>
                <a:spcPct val="110000"/>
              </a:lnSpc>
              <a:buNone/>
            </a:pPr>
            <a:r>
              <a:rPr lang="cs-CZ" sz="2400" dirty="0">
                <a:latin typeface="Arial" pitchFamily="34" charset="0"/>
                <a:cs typeface="Arial" pitchFamily="34" charset="0"/>
              </a:rPr>
              <a:t>Ď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asové </a:t>
            </a:r>
            <a:r>
              <a:rPr lang="cs-CZ" sz="2400" dirty="0">
                <a:latin typeface="Arial" pitchFamily="34" charset="0"/>
                <a:cs typeface="Arial" pitchFamily="34" charset="0"/>
              </a:rPr>
              <a:t>jsou velmi různorodí ve 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zbarvení.</a:t>
            </a:r>
            <a:endParaRPr lang="cs-CZ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5646988" y="3286627"/>
            <a:ext cx="19753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>
                <a:latin typeface="Calibri" pitchFamily="34" charset="0"/>
                <a:cs typeface="Calibri" pitchFamily="34" charset="0"/>
              </a:rPr>
              <a:t>Lophius</a:t>
            </a:r>
            <a:r>
              <a:rPr lang="cs-CZ" dirty="0">
                <a:latin typeface="Calibri" pitchFamily="34" charset="0"/>
                <a:cs typeface="Calibri" pitchFamily="34" charset="0"/>
              </a:rPr>
              <a:t> </a:t>
            </a:r>
            <a:r>
              <a:rPr lang="cs-CZ" dirty="0" err="1">
                <a:latin typeface="Calibri" pitchFamily="34" charset="0"/>
                <a:cs typeface="Calibri" pitchFamily="34" charset="0"/>
              </a:rPr>
              <a:t>piscatorius</a:t>
            </a:r>
            <a:endParaRPr lang="cs-CZ" dirty="0">
              <a:latin typeface="Calibri" pitchFamily="34" charset="0"/>
              <a:cs typeface="Calibri" pitchFamily="34" charset="0"/>
            </a:endParaRPr>
          </a:p>
          <a:p>
            <a:endParaRPr lang="cs-CZ" dirty="0"/>
          </a:p>
        </p:txBody>
      </p:sp>
      <p:sp>
        <p:nvSpPr>
          <p:cNvPr id="5" name="TextovéPole 4"/>
          <p:cNvSpPr txBox="1"/>
          <p:nvPr/>
        </p:nvSpPr>
        <p:spPr>
          <a:xfrm>
            <a:off x="323528" y="3501008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„návnada“</a:t>
            </a:r>
            <a:endParaRPr lang="cs-CZ" dirty="0"/>
          </a:p>
        </p:txBody>
      </p:sp>
      <p:cxnSp>
        <p:nvCxnSpPr>
          <p:cNvPr id="7" name="Přímá spojnice se šipkou 6"/>
          <p:cNvCxnSpPr/>
          <p:nvPr/>
        </p:nvCxnSpPr>
        <p:spPr>
          <a:xfrm flipV="1">
            <a:off x="1449655" y="3501008"/>
            <a:ext cx="1466161" cy="18466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Šipka doprava 11"/>
          <p:cNvSpPr/>
          <p:nvPr/>
        </p:nvSpPr>
        <p:spPr>
          <a:xfrm>
            <a:off x="10116616" y="2996952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1855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99966"/>
            <a:ext cx="2896740" cy="435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323528" y="169050"/>
            <a:ext cx="8424936" cy="792088"/>
          </a:xfrm>
          <a:prstGeom prst="rect">
            <a:avLst/>
          </a:prstGeom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r>
              <a:rPr lang="cs-CZ" sz="32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cs-CZ" sz="3600" dirty="0" smtClean="0">
                <a:solidFill>
                  <a:schemeClr val="accent5"/>
                </a:solidFill>
                <a:latin typeface="Arial" pitchFamily="34" charset="0"/>
                <a:cs typeface="Arial" pitchFamily="34" charset="0"/>
              </a:rPr>
              <a:t>řád: Ďasové</a:t>
            </a:r>
            <a:endParaRPr lang="cs-CZ" sz="3600" dirty="0">
              <a:solidFill>
                <a:schemeClr val="accent5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23679" y="1484784"/>
            <a:ext cx="28873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Sladenia</a:t>
            </a:r>
            <a:r>
              <a:rPr lang="cs-CZ" sz="24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24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shaefersi</a:t>
            </a:r>
            <a:endParaRPr lang="cs-CZ" sz="24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9312" y="171944"/>
            <a:ext cx="4583676" cy="30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ovéPole 5"/>
          <p:cNvSpPr txBox="1"/>
          <p:nvPr/>
        </p:nvSpPr>
        <p:spPr>
          <a:xfrm>
            <a:off x="4119312" y="334261"/>
            <a:ext cx="31758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Lophius</a:t>
            </a:r>
            <a:r>
              <a:rPr lang="cs-CZ" sz="24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24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americanus</a:t>
            </a:r>
            <a:endParaRPr lang="cs-CZ" sz="24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7810" y="3103082"/>
            <a:ext cx="5786092" cy="28858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57622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1475656" y="169050"/>
            <a:ext cx="6840760" cy="792088"/>
          </a:xfrm>
          <a:prstGeom prst="rect">
            <a:avLst/>
          </a:prstGeom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cs-CZ" sz="36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Nadřád: Kostnatí </a:t>
            </a:r>
            <a:r>
              <a:rPr lang="cs-CZ" sz="36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cs-CZ" sz="36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Teleostei</a:t>
            </a:r>
            <a:r>
              <a:rPr lang="cs-CZ" sz="36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)</a:t>
            </a: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256828" y="836712"/>
            <a:ext cx="8568952" cy="4680520"/>
          </a:xfrm>
          <a:prstGeom prst="rect">
            <a:avLst/>
          </a:prstGeom>
        </p:spPr>
        <p:txBody>
          <a:bodyPr>
            <a:normAutofit/>
          </a:bodyPr>
          <a:lstStyle>
            <a:lvl1pPr marL="365760" indent="-256032" algn="l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1792" indent="-228600" algn="l" rtl="0" eaLnBrk="1" latinLnBrk="0" hangingPunct="1">
              <a:spcBef>
                <a:spcPts val="324"/>
              </a:spcBef>
              <a:buClr>
                <a:schemeClr val="accent1"/>
              </a:buClr>
              <a:buFont typeface="Verdana"/>
              <a:buChar char="◦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9536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SzPct val="100000"/>
              <a:buFont typeface="Wingdings 2"/>
              <a:buChar char="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109728" indent="0">
              <a:lnSpc>
                <a:spcPct val="150000"/>
              </a:lnSpc>
              <a:buNone/>
            </a:pPr>
            <a:r>
              <a:rPr lang="cs-CZ" sz="3600" dirty="0" smtClean="0">
                <a:latin typeface="Arial" pitchFamily="34" charset="0"/>
                <a:cs typeface="Arial" pitchFamily="34" charset="0"/>
              </a:rPr>
              <a:t>Významné </a:t>
            </a:r>
            <a:r>
              <a:rPr lang="cs-CZ" sz="3600" b="1" dirty="0" smtClean="0">
                <a:solidFill>
                  <a:schemeClr val="accent5"/>
                </a:solidFill>
                <a:latin typeface="Arial" pitchFamily="34" charset="0"/>
                <a:cs typeface="Arial" pitchFamily="34" charset="0"/>
              </a:rPr>
              <a:t>řády</a:t>
            </a:r>
            <a:r>
              <a:rPr lang="cs-CZ" sz="3600" dirty="0" smtClean="0">
                <a:latin typeface="Arial" pitchFamily="34" charset="0"/>
                <a:cs typeface="Arial" pitchFamily="34" charset="0"/>
              </a:rPr>
              <a:t>:</a:t>
            </a:r>
            <a:endParaRPr lang="cs-CZ" sz="3600" dirty="0">
              <a:latin typeface="Arial" pitchFamily="34" charset="0"/>
              <a:cs typeface="Arial" pitchFamily="34" charset="0"/>
            </a:endParaRPr>
          </a:p>
          <a:p>
            <a:pPr marL="109728" indent="0">
              <a:lnSpc>
                <a:spcPct val="80000"/>
              </a:lnSpc>
              <a:buNone/>
            </a:pPr>
            <a:endParaRPr lang="cs-CZ" sz="2000" dirty="0" smtClean="0">
              <a:latin typeface="Calibri" pitchFamily="34" charset="0"/>
              <a:cs typeface="Calibri" pitchFamily="34" charset="0"/>
            </a:endParaRPr>
          </a:p>
          <a:p>
            <a:pPr marL="109728" indent="0">
              <a:lnSpc>
                <a:spcPct val="80000"/>
              </a:lnSpc>
              <a:buNone/>
            </a:pPr>
            <a:r>
              <a:rPr lang="cs-CZ" sz="2000" dirty="0" smtClean="0">
                <a:latin typeface="Calibri" pitchFamily="34" charset="0"/>
                <a:cs typeface="Calibri" pitchFamily="34" charset="0"/>
              </a:rPr>
              <a:t>		</a:t>
            </a:r>
            <a:r>
              <a:rPr lang="cs-CZ" sz="3200" dirty="0" err="1" smtClean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Bezostní</a:t>
            </a:r>
            <a:r>
              <a:rPr lang="cs-CZ" sz="3200" b="1" dirty="0" smtClean="0">
                <a:latin typeface="Arial" pitchFamily="34" charset="0"/>
                <a:cs typeface="Arial" pitchFamily="34" charset="0"/>
              </a:rPr>
              <a:t>	</a:t>
            </a:r>
            <a:r>
              <a:rPr lang="cs-CZ" sz="3200" dirty="0" smtClean="0">
                <a:latin typeface="Arial" pitchFamily="34" charset="0"/>
                <a:cs typeface="Arial" pitchFamily="34" charset="0"/>
              </a:rPr>
              <a:t>	</a:t>
            </a:r>
            <a:r>
              <a:rPr lang="cs-CZ" sz="3200" dirty="0" err="1" smtClean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Lalůčkožábří</a:t>
            </a:r>
            <a:endParaRPr lang="cs-CZ" sz="3200" dirty="0">
              <a:solidFill>
                <a:schemeClr val="bg1">
                  <a:lumMod val="6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109728" indent="0">
              <a:lnSpc>
                <a:spcPct val="80000"/>
              </a:lnSpc>
              <a:buNone/>
            </a:pPr>
            <a:r>
              <a:rPr lang="cs-CZ" sz="3200" dirty="0" smtClean="0">
                <a:latin typeface="Arial" pitchFamily="34" charset="0"/>
                <a:cs typeface="Arial" pitchFamily="34" charset="0"/>
              </a:rPr>
              <a:t>		</a:t>
            </a:r>
            <a:r>
              <a:rPr lang="cs-CZ" sz="3200" dirty="0" smtClean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Máloostní		</a:t>
            </a:r>
            <a:r>
              <a:rPr lang="cs-CZ" sz="3200" dirty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Ropušnice </a:t>
            </a:r>
          </a:p>
          <a:p>
            <a:pPr marL="109728" indent="0">
              <a:lnSpc>
                <a:spcPct val="80000"/>
              </a:lnSpc>
              <a:buNone/>
            </a:pPr>
            <a:r>
              <a:rPr lang="cs-CZ" sz="3200" dirty="0" smtClean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		Ďasové</a:t>
            </a:r>
            <a:r>
              <a:rPr lang="cs-CZ" sz="32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sz="3200" dirty="0" smtClean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		Ostnoploutví </a:t>
            </a:r>
            <a:endParaRPr lang="cs-CZ" sz="3200" dirty="0">
              <a:solidFill>
                <a:schemeClr val="bg1">
                  <a:lumMod val="6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109728" indent="0">
              <a:lnSpc>
                <a:spcPct val="80000"/>
              </a:lnSpc>
              <a:buNone/>
            </a:pPr>
            <a:r>
              <a:rPr lang="cs-CZ" sz="3200" dirty="0" smtClean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		</a:t>
            </a:r>
            <a:r>
              <a:rPr lang="cs-CZ" sz="3200" b="1" dirty="0" err="1" smtClean="0">
                <a:solidFill>
                  <a:schemeClr val="accent5"/>
                </a:solidFill>
                <a:latin typeface="Arial" pitchFamily="34" charset="0"/>
                <a:cs typeface="Arial" pitchFamily="34" charset="0"/>
              </a:rPr>
              <a:t>Hrdloploutví</a:t>
            </a:r>
            <a:r>
              <a:rPr lang="cs-CZ" sz="3200" dirty="0" smtClean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 	Platýsové </a:t>
            </a:r>
            <a:endParaRPr lang="cs-CZ" sz="3200" dirty="0">
              <a:solidFill>
                <a:schemeClr val="bg1">
                  <a:lumMod val="6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109728" indent="0">
              <a:lnSpc>
                <a:spcPct val="80000"/>
              </a:lnSpc>
              <a:buNone/>
            </a:pPr>
            <a:r>
              <a:rPr lang="cs-CZ" sz="3200" dirty="0" smtClean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		</a:t>
            </a:r>
            <a:r>
              <a:rPr lang="cs-CZ" sz="3200" dirty="0" err="1" smtClean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Holobřiší</a:t>
            </a:r>
            <a:r>
              <a:rPr lang="cs-CZ" sz="3200" dirty="0" smtClean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		Čtverzubci </a:t>
            </a:r>
            <a:endParaRPr lang="cs-CZ" sz="3200" dirty="0">
              <a:solidFill>
                <a:schemeClr val="bg1">
                  <a:lumMod val="6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109728" indent="0">
              <a:lnSpc>
                <a:spcPct val="80000"/>
              </a:lnSpc>
              <a:buNone/>
            </a:pPr>
            <a:r>
              <a:rPr lang="cs-CZ" sz="3200" dirty="0" smtClean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		</a:t>
            </a:r>
            <a:r>
              <a:rPr lang="cs-CZ" sz="3200" dirty="0" err="1" smtClean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Volnoostní</a:t>
            </a:r>
            <a:r>
              <a:rPr lang="cs-CZ" sz="3200" dirty="0" smtClean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endParaRPr lang="cs-CZ" sz="3200" dirty="0">
              <a:solidFill>
                <a:schemeClr val="bg1">
                  <a:lumMod val="6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109728" indent="0">
              <a:lnSpc>
                <a:spcPct val="80000"/>
              </a:lnSpc>
              <a:buFont typeface="Wingdings 3"/>
              <a:buNone/>
            </a:pPr>
            <a:endParaRPr lang="cs-CZ" sz="1600" dirty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1440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184820" y="169050"/>
            <a:ext cx="8712968" cy="792088"/>
          </a:xfrm>
          <a:prstGeom prst="rect">
            <a:avLst/>
          </a:prstGeom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cs-CZ" sz="36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Nadřád: Kostnatí </a:t>
            </a:r>
            <a:r>
              <a:rPr lang="cs-CZ" sz="3600" dirty="0" smtClean="0">
                <a:latin typeface="Arial" pitchFamily="34" charset="0"/>
                <a:cs typeface="Arial" pitchFamily="34" charset="0"/>
              </a:rPr>
              <a:t>– </a:t>
            </a:r>
            <a:r>
              <a:rPr lang="cs-CZ" sz="3600" dirty="0" smtClean="0">
                <a:solidFill>
                  <a:schemeClr val="accent5"/>
                </a:solidFill>
                <a:latin typeface="Arial" pitchFamily="34" charset="0"/>
                <a:cs typeface="Arial" pitchFamily="34" charset="0"/>
              </a:rPr>
              <a:t>řád: </a:t>
            </a:r>
            <a:r>
              <a:rPr lang="cs-CZ" sz="3600" dirty="0" err="1" smtClean="0">
                <a:solidFill>
                  <a:schemeClr val="accent5"/>
                </a:solidFill>
                <a:latin typeface="Arial" pitchFamily="34" charset="0"/>
                <a:cs typeface="Arial" pitchFamily="34" charset="0"/>
              </a:rPr>
              <a:t>Hrdloploutví</a:t>
            </a:r>
            <a:endParaRPr lang="cs-CZ" sz="3600" dirty="0">
              <a:solidFill>
                <a:schemeClr val="accent5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305952" y="756022"/>
            <a:ext cx="8568952" cy="5040560"/>
          </a:xfrm>
          <a:prstGeom prst="rect">
            <a:avLst/>
          </a:prstGeom>
        </p:spPr>
        <p:txBody>
          <a:bodyPr>
            <a:normAutofit/>
          </a:bodyPr>
          <a:lstStyle>
            <a:lvl1pPr marL="365760" indent="-256032" algn="l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1792" indent="-228600" algn="l" rtl="0" eaLnBrk="1" latinLnBrk="0" hangingPunct="1">
              <a:spcBef>
                <a:spcPts val="324"/>
              </a:spcBef>
              <a:buClr>
                <a:schemeClr val="accent1"/>
              </a:buClr>
              <a:buFont typeface="Verdana"/>
              <a:buChar char="◦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9536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SzPct val="100000"/>
              <a:buFont typeface="Wingdings 2"/>
              <a:buChar char="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109728" indent="0">
              <a:buFont typeface="Wingdings 3"/>
              <a:buNone/>
            </a:pPr>
            <a:r>
              <a:rPr lang="cs-CZ" sz="3200" u="sng" dirty="0" smtClean="0">
                <a:latin typeface="Calibri" pitchFamily="34" charset="0"/>
                <a:cs typeface="Calibri" pitchFamily="34" charset="0"/>
              </a:rPr>
              <a:t>Charakteristika:</a:t>
            </a:r>
          </a:p>
          <a:p>
            <a:pPr marL="109728" indent="0">
              <a:buFont typeface="Wingdings 3"/>
              <a:buNone/>
            </a:pPr>
            <a:r>
              <a:rPr lang="cs-CZ" sz="2400" dirty="0" smtClean="0">
                <a:latin typeface="Arial" pitchFamily="34" charset="0"/>
                <a:cs typeface="Arial" pitchFamily="34" charset="0"/>
              </a:rPr>
              <a:t>Cykloidní nebo </a:t>
            </a:r>
            <a:r>
              <a:rPr lang="cs-CZ" sz="2400" dirty="0" err="1" smtClean="0">
                <a:latin typeface="Arial" pitchFamily="34" charset="0"/>
                <a:cs typeface="Arial" pitchFamily="34" charset="0"/>
              </a:rPr>
              <a:t>ktenoidní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 šupiny.</a:t>
            </a:r>
            <a:endParaRPr lang="cs-CZ" sz="2400" dirty="0">
              <a:latin typeface="Arial" pitchFamily="34" charset="0"/>
              <a:cs typeface="Arial" pitchFamily="34" charset="0"/>
            </a:endParaRPr>
          </a:p>
          <a:p>
            <a:pPr marL="109728" indent="0">
              <a:buNone/>
            </a:pPr>
            <a:r>
              <a:rPr lang="cs-CZ" sz="2400" dirty="0" smtClean="0">
                <a:latin typeface="Arial" pitchFamily="34" charset="0"/>
                <a:cs typeface="Arial" pitchFamily="34" charset="0"/>
              </a:rPr>
              <a:t>Ploutve většinou bez ostnů, hřbetní </a:t>
            </a:r>
            <a:r>
              <a:rPr lang="cs-CZ" sz="2400" dirty="0">
                <a:latin typeface="Arial" pitchFamily="34" charset="0"/>
                <a:cs typeface="Arial" pitchFamily="34" charset="0"/>
              </a:rPr>
              <a:t>a řitní ploutve 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dlouhé.</a:t>
            </a:r>
          </a:p>
          <a:p>
            <a:pPr marL="109728" indent="0">
              <a:buNone/>
            </a:pPr>
            <a:r>
              <a:rPr lang="cs-CZ" sz="2400" b="1" dirty="0" smtClean="0">
                <a:latin typeface="Arial" pitchFamily="34" charset="0"/>
                <a:cs typeface="Arial" pitchFamily="34" charset="0"/>
              </a:rPr>
              <a:t>Břišní p.  </a:t>
            </a:r>
            <a:r>
              <a:rPr lang="cs-CZ" sz="2400" b="1" dirty="0">
                <a:latin typeface="Arial" pitchFamily="34" charset="0"/>
                <a:cs typeface="Arial" pitchFamily="34" charset="0"/>
              </a:rPr>
              <a:t>posunuty pod nebo před prsní </a:t>
            </a:r>
            <a:r>
              <a:rPr lang="cs-CZ" sz="2400" b="1" dirty="0" smtClean="0">
                <a:latin typeface="Arial" pitchFamily="34" charset="0"/>
                <a:cs typeface="Arial" pitchFamily="34" charset="0"/>
              </a:rPr>
              <a:t>ploutve.</a:t>
            </a:r>
          </a:p>
          <a:p>
            <a:pPr marL="109728" indent="0">
              <a:buNone/>
            </a:pPr>
            <a:r>
              <a:rPr lang="cs-CZ" sz="2400" dirty="0" smtClean="0">
                <a:latin typeface="Arial" pitchFamily="34" charset="0"/>
                <a:cs typeface="Arial" pitchFamily="34" charset="0"/>
              </a:rPr>
              <a:t>Prsní </a:t>
            </a:r>
            <a:r>
              <a:rPr lang="cs-CZ" sz="2400" dirty="0">
                <a:latin typeface="Arial" pitchFamily="34" charset="0"/>
                <a:cs typeface="Arial" pitchFamily="34" charset="0"/>
              </a:rPr>
              <a:t>ploutve u některých druhů 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chybí.</a:t>
            </a:r>
          </a:p>
          <a:p>
            <a:pPr marL="109728" indent="0">
              <a:buNone/>
            </a:pPr>
            <a:r>
              <a:rPr lang="cs-CZ" sz="2400" dirty="0" smtClean="0">
                <a:latin typeface="Arial" pitchFamily="34" charset="0"/>
                <a:cs typeface="Arial" pitchFamily="34" charset="0"/>
              </a:rPr>
              <a:t>Hřbetní </a:t>
            </a:r>
            <a:r>
              <a:rPr lang="cs-CZ" sz="2400" dirty="0">
                <a:latin typeface="Arial" pitchFamily="34" charset="0"/>
                <a:cs typeface="Arial" pitchFamily="34" charset="0"/>
              </a:rPr>
              <a:t>ploutev někdy dělená až 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do tří </a:t>
            </a:r>
          </a:p>
          <a:p>
            <a:pPr marL="109728" indent="0">
              <a:buNone/>
            </a:pPr>
            <a:r>
              <a:rPr lang="cs-CZ" sz="2400" dirty="0" smtClean="0">
                <a:latin typeface="Arial" pitchFamily="34" charset="0"/>
                <a:cs typeface="Arial" pitchFamily="34" charset="0"/>
              </a:rPr>
              <a:t>laloků</a:t>
            </a:r>
            <a:r>
              <a:rPr lang="cs-CZ" sz="2400" dirty="0">
                <a:latin typeface="Arial" pitchFamily="34" charset="0"/>
                <a:cs typeface="Arial" pitchFamily="34" charset="0"/>
              </a:rPr>
              <a:t>, 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řitní </a:t>
            </a:r>
            <a:r>
              <a:rPr lang="cs-CZ" sz="2400" dirty="0">
                <a:latin typeface="Arial" pitchFamily="34" charset="0"/>
                <a:cs typeface="Arial" pitchFamily="34" charset="0"/>
              </a:rPr>
              <a:t>nejvýše do 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dvou laloků.</a:t>
            </a:r>
          </a:p>
          <a:p>
            <a:pPr marL="109728" indent="0">
              <a:buNone/>
            </a:pPr>
            <a:r>
              <a:rPr lang="cs-CZ" sz="2400" dirty="0" smtClean="0">
                <a:latin typeface="Arial" pitchFamily="34" charset="0"/>
                <a:cs typeface="Arial" pitchFamily="34" charset="0"/>
              </a:rPr>
              <a:t>Na </a:t>
            </a:r>
            <a:r>
              <a:rPr lang="cs-CZ" sz="2400" dirty="0">
                <a:latin typeface="Arial" pitchFamily="34" charset="0"/>
                <a:cs typeface="Arial" pitchFamily="34" charset="0"/>
              </a:rPr>
              <a:t>spodní čelisti 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je </a:t>
            </a:r>
            <a:r>
              <a:rPr lang="cs-CZ" sz="2400" b="1" dirty="0" smtClean="0">
                <a:latin typeface="Arial" pitchFamily="34" charset="0"/>
                <a:cs typeface="Arial" pitchFamily="34" charset="0"/>
              </a:rPr>
              <a:t>jeden vousek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 marL="109728" indent="0">
              <a:buNone/>
            </a:pPr>
            <a:r>
              <a:rPr lang="cs-CZ" sz="2400" dirty="0" smtClean="0">
                <a:latin typeface="Arial" pitchFamily="34" charset="0"/>
                <a:cs typeface="Arial" pitchFamily="34" charset="0"/>
              </a:rPr>
              <a:t>Uzavřený plynový měchýř.</a:t>
            </a:r>
          </a:p>
          <a:p>
            <a:pPr marL="109728" indent="0">
              <a:lnSpc>
                <a:spcPct val="110000"/>
              </a:lnSpc>
              <a:buNone/>
            </a:pPr>
            <a:r>
              <a:rPr lang="cs-CZ" sz="2400" dirty="0" smtClean="0">
                <a:latin typeface="Arial" pitchFamily="34" charset="0"/>
                <a:cs typeface="Arial" pitchFamily="34" charset="0"/>
              </a:rPr>
              <a:t>Zástupci: </a:t>
            </a:r>
            <a:r>
              <a:rPr lang="cs-CZ" sz="24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treska,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sz="24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mník</a:t>
            </a:r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1467" y="2532505"/>
            <a:ext cx="2952619" cy="19634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6814" y="4218347"/>
            <a:ext cx="3519537" cy="26396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ovéPole 9"/>
          <p:cNvSpPr txBox="1"/>
          <p:nvPr/>
        </p:nvSpPr>
        <p:spPr>
          <a:xfrm>
            <a:off x="5001212" y="4203187"/>
            <a:ext cx="24086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Treska obecná </a:t>
            </a: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3954" y="5200951"/>
            <a:ext cx="2482860" cy="16526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4669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Aerodynamika">
  <a:themeElements>
    <a:clrScheme name="Aerodynamika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Aerodynamika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erodynamika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1847</TotalTime>
  <Words>1275</Words>
  <Application>Microsoft Office PowerPoint</Application>
  <PresentationFormat>Předvádění na obrazovce (4:3)</PresentationFormat>
  <Paragraphs>396</Paragraphs>
  <Slides>51</Slides>
  <Notes>2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51</vt:i4>
      </vt:variant>
    </vt:vector>
  </HeadingPairs>
  <TitlesOfParts>
    <vt:vector size="57" baseType="lpstr">
      <vt:lpstr>Arial</vt:lpstr>
      <vt:lpstr>Calibri</vt:lpstr>
      <vt:lpstr>Georgia</vt:lpstr>
      <vt:lpstr>Trebuchet MS</vt:lpstr>
      <vt:lpstr>Wingdings 3</vt:lpstr>
      <vt:lpstr>Aerodynamika</vt:lpstr>
      <vt:lpstr> Autor: Mgr. Pavla Srpová Podkrušnohorské gymnázium Most, příspěvková organizace </vt:lpstr>
      <vt:lpstr>Třída: RYBY systém IV  Podtřída: paprskoploutví  Nadřád: kostnatí – 2. část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RYBY - taxonomie</dc:title>
  <dc:creator>holky</dc:creator>
  <cp:lastModifiedBy>Admin</cp:lastModifiedBy>
  <cp:revision>180</cp:revision>
  <dcterms:created xsi:type="dcterms:W3CDTF">2012-03-09T07:27:04Z</dcterms:created>
  <dcterms:modified xsi:type="dcterms:W3CDTF">2020-03-16T08:22:54Z</dcterms:modified>
</cp:coreProperties>
</file>