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bin" ContentType="application/vnd.ms-office.legacyDiagramText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1" r:id="rId12"/>
    <p:sldId id="282" r:id="rId13"/>
    <p:sldId id="283" r:id="rId14"/>
    <p:sldId id="284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6" r:id="rId25"/>
    <p:sldId id="277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15.xml"/><Relationship Id="rId1" Type="http://schemas.openxmlformats.org/officeDocument/2006/relationships/slide" Target="../slides/slide8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slide" Target="../slides/slide19.xml"/><Relationship Id="rId1" Type="http://schemas.openxmlformats.org/officeDocument/2006/relationships/slide" Target="../slides/slide2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F6277-85A8-45F8-9DA6-957CFB92D645}" type="doc">
      <dgm:prSet loTypeId="urn:microsoft.com/office/officeart/2005/8/layout/venn2" loCatId="relationship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cs-CZ"/>
        </a:p>
      </dgm:t>
    </dgm:pt>
    <dgm:pt modelId="{61DCF5E9-F251-4A06-9928-D4569AE005F2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Q</a:t>
          </a:r>
          <a:endParaRPr lang="cs-CZ" sz="2400" b="1" dirty="0">
            <a:solidFill>
              <a:schemeClr val="tx1"/>
            </a:solidFill>
          </a:endParaRPr>
        </a:p>
      </dgm:t>
    </dgm:pt>
    <dgm:pt modelId="{18D69F64-E78B-41B1-B681-3EE83B92F8F0}" type="parTrans" cxnId="{82D67543-263E-487C-823C-AD5C14BFCFE6}">
      <dgm:prSet/>
      <dgm:spPr/>
      <dgm:t>
        <a:bodyPr/>
        <a:lstStyle/>
        <a:p>
          <a:endParaRPr lang="cs-CZ"/>
        </a:p>
      </dgm:t>
    </dgm:pt>
    <dgm:pt modelId="{C0039B4F-EEC5-43FE-82FE-7A9EB0D235AA}" type="sibTrans" cxnId="{82D67543-263E-487C-823C-AD5C14BFCFE6}">
      <dgm:prSet/>
      <dgm:spPr/>
      <dgm:t>
        <a:bodyPr/>
        <a:lstStyle/>
        <a:p>
          <a:endParaRPr lang="cs-CZ"/>
        </a:p>
      </dgm:t>
    </dgm:pt>
    <dgm:pt modelId="{747672C2-D79B-4B4F-822D-B02D0D537985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M</a:t>
          </a:r>
          <a:endParaRPr lang="cs-CZ" sz="2400" b="1" dirty="0">
            <a:solidFill>
              <a:schemeClr val="tx1"/>
            </a:solidFill>
          </a:endParaRPr>
        </a:p>
      </dgm:t>
    </dgm:pt>
    <dgm:pt modelId="{2BB0B909-E980-4BCC-8AD8-DD998CACDB36}" type="parTrans" cxnId="{368B7223-AD6C-4C73-A6E5-5FDC6158D74A}">
      <dgm:prSet/>
      <dgm:spPr/>
      <dgm:t>
        <a:bodyPr/>
        <a:lstStyle/>
        <a:p>
          <a:endParaRPr lang="cs-CZ"/>
        </a:p>
      </dgm:t>
    </dgm:pt>
    <dgm:pt modelId="{9A1EE383-594F-4A66-A229-D4DB5222A93C}" type="sibTrans" cxnId="{368B7223-AD6C-4C73-A6E5-5FDC6158D74A}">
      <dgm:prSet/>
      <dgm:spPr/>
      <dgm:t>
        <a:bodyPr/>
        <a:lstStyle/>
        <a:p>
          <a:endParaRPr lang="cs-CZ"/>
        </a:p>
      </dgm:t>
    </dgm:pt>
    <dgm:pt modelId="{8B6CD513-23B0-493A-8B41-BA0BD149DAEF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L</a:t>
          </a:r>
          <a:endParaRPr lang="cs-CZ" sz="2400" b="1" dirty="0">
            <a:solidFill>
              <a:schemeClr val="tx1"/>
            </a:solidFill>
          </a:endParaRPr>
        </a:p>
      </dgm:t>
    </dgm:pt>
    <dgm:pt modelId="{B83EC025-F1D1-433E-ABAF-F7751C31109C}" type="parTrans" cxnId="{49116F17-C2D2-445B-85D9-C2EF832B49ED}">
      <dgm:prSet/>
      <dgm:spPr/>
      <dgm:t>
        <a:bodyPr/>
        <a:lstStyle/>
        <a:p>
          <a:endParaRPr lang="cs-CZ"/>
        </a:p>
      </dgm:t>
    </dgm:pt>
    <dgm:pt modelId="{BA8C61C0-5D55-43CD-ABCD-263BDA7FD4A8}" type="sibTrans" cxnId="{49116F17-C2D2-445B-85D9-C2EF832B49ED}">
      <dgm:prSet/>
      <dgm:spPr/>
      <dgm:t>
        <a:bodyPr/>
        <a:lstStyle/>
        <a:p>
          <a:endParaRPr lang="cs-CZ"/>
        </a:p>
      </dgm:t>
    </dgm:pt>
    <dgm:pt modelId="{88E9B16A-8C43-49E2-8391-6E6CD9220A52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K</a:t>
          </a:r>
          <a:endParaRPr lang="cs-CZ" sz="2400" b="1" dirty="0">
            <a:solidFill>
              <a:schemeClr val="tx1"/>
            </a:solidFill>
          </a:endParaRPr>
        </a:p>
      </dgm:t>
    </dgm:pt>
    <dgm:pt modelId="{256EF8B5-59D7-49A8-8784-54450C47A8C4}" type="parTrans" cxnId="{1684D2A9-8D26-49EF-90B9-30A917FD4001}">
      <dgm:prSet/>
      <dgm:spPr/>
      <dgm:t>
        <a:bodyPr/>
        <a:lstStyle/>
        <a:p>
          <a:endParaRPr lang="cs-CZ"/>
        </a:p>
      </dgm:t>
    </dgm:pt>
    <dgm:pt modelId="{EE98F493-3FA2-4B07-BBFD-3288C8B33F90}" type="sibTrans" cxnId="{1684D2A9-8D26-49EF-90B9-30A917FD4001}">
      <dgm:prSet/>
      <dgm:spPr/>
      <dgm:t>
        <a:bodyPr/>
        <a:lstStyle/>
        <a:p>
          <a:endParaRPr lang="cs-CZ"/>
        </a:p>
      </dgm:t>
    </dgm:pt>
    <dgm:pt modelId="{C0C85216-8723-4B0E-8BB9-3DCFFF4BC26A}">
      <dgm:prSet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N</a:t>
          </a:r>
          <a:endParaRPr lang="cs-CZ" sz="2400" b="1" dirty="0">
            <a:solidFill>
              <a:schemeClr val="tx1"/>
            </a:solidFill>
          </a:endParaRPr>
        </a:p>
      </dgm:t>
    </dgm:pt>
    <dgm:pt modelId="{E78F1C24-C504-4CA0-9FE6-47CED71608BF}" type="parTrans" cxnId="{037FFE1D-54B1-4A83-A92C-0C0742E4A546}">
      <dgm:prSet/>
      <dgm:spPr/>
      <dgm:t>
        <a:bodyPr/>
        <a:lstStyle/>
        <a:p>
          <a:endParaRPr lang="cs-CZ"/>
        </a:p>
      </dgm:t>
    </dgm:pt>
    <dgm:pt modelId="{EEAA3C6C-8FF1-4CFE-8984-BA9DDBCC1F7A}" type="sibTrans" cxnId="{037FFE1D-54B1-4A83-A92C-0C0742E4A546}">
      <dgm:prSet/>
      <dgm:spPr/>
      <dgm:t>
        <a:bodyPr/>
        <a:lstStyle/>
        <a:p>
          <a:endParaRPr lang="cs-CZ"/>
        </a:p>
      </dgm:t>
    </dgm:pt>
    <dgm:pt modelId="{918E107F-86C4-4F50-B367-EAC472439F24}">
      <dgm:prSet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P</a:t>
          </a:r>
          <a:endParaRPr lang="cs-CZ" sz="2400" b="1" dirty="0">
            <a:solidFill>
              <a:schemeClr val="tx1"/>
            </a:solidFill>
          </a:endParaRPr>
        </a:p>
      </dgm:t>
    </dgm:pt>
    <dgm:pt modelId="{43D5DC9E-047F-4623-8E9A-719F60DBE0BC}" type="parTrans" cxnId="{9158DE34-F641-43C8-8988-15DDD349ECA3}">
      <dgm:prSet/>
      <dgm:spPr/>
      <dgm:t>
        <a:bodyPr/>
        <a:lstStyle/>
        <a:p>
          <a:endParaRPr lang="cs-CZ"/>
        </a:p>
      </dgm:t>
    </dgm:pt>
    <dgm:pt modelId="{61F57D58-603A-46CE-90B0-DBB274B95EEE}" type="sibTrans" cxnId="{9158DE34-F641-43C8-8988-15DDD349ECA3}">
      <dgm:prSet/>
      <dgm:spPr/>
      <dgm:t>
        <a:bodyPr/>
        <a:lstStyle/>
        <a:p>
          <a:endParaRPr lang="cs-CZ"/>
        </a:p>
      </dgm:t>
    </dgm:pt>
    <dgm:pt modelId="{5D9824BB-959F-41EF-92C6-98A09D6F7305}">
      <dgm:prSet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O</a:t>
          </a:r>
          <a:endParaRPr lang="cs-CZ" sz="2400" b="1" dirty="0">
            <a:solidFill>
              <a:schemeClr val="tx1"/>
            </a:solidFill>
          </a:endParaRPr>
        </a:p>
      </dgm:t>
    </dgm:pt>
    <dgm:pt modelId="{C2C5841C-98E9-4C48-A239-F41C71A29415}" type="parTrans" cxnId="{6F426CA1-1C5B-4CBE-9122-CE3DCE7F0EBC}">
      <dgm:prSet/>
      <dgm:spPr/>
      <dgm:t>
        <a:bodyPr/>
        <a:lstStyle/>
        <a:p>
          <a:endParaRPr lang="cs-CZ"/>
        </a:p>
      </dgm:t>
    </dgm:pt>
    <dgm:pt modelId="{251D4ED6-9E19-4233-B075-3A075C87B421}" type="sibTrans" cxnId="{6F426CA1-1C5B-4CBE-9122-CE3DCE7F0EBC}">
      <dgm:prSet/>
      <dgm:spPr/>
      <dgm:t>
        <a:bodyPr/>
        <a:lstStyle/>
        <a:p>
          <a:endParaRPr lang="cs-CZ"/>
        </a:p>
      </dgm:t>
    </dgm:pt>
    <dgm:pt modelId="{2A1AAA17-0DD4-4421-9407-7C74C2FC657E}" type="pres">
      <dgm:prSet presAssocID="{F96F6277-85A8-45F8-9DA6-957CFB92D64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6DC4DBB-A739-4A8C-93A4-6451E0A4A135}" type="pres">
      <dgm:prSet presAssocID="{F96F6277-85A8-45F8-9DA6-957CFB92D645}" presName="comp1" presStyleCnt="0"/>
      <dgm:spPr/>
    </dgm:pt>
    <dgm:pt modelId="{114458A9-FD4F-4E96-9D7C-1B9A52E7FE34}" type="pres">
      <dgm:prSet presAssocID="{F96F6277-85A8-45F8-9DA6-957CFB92D645}" presName="circle1" presStyleLbl="node1" presStyleIdx="0" presStyleCnt="7" custAng="0"/>
      <dgm:spPr/>
      <dgm:t>
        <a:bodyPr/>
        <a:lstStyle/>
        <a:p>
          <a:endParaRPr lang="cs-CZ"/>
        </a:p>
      </dgm:t>
    </dgm:pt>
    <dgm:pt modelId="{2B1C27EA-8137-4835-87C4-869801E1F68F}" type="pres">
      <dgm:prSet presAssocID="{F96F6277-85A8-45F8-9DA6-957CFB92D645}" presName="c1text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ECEEBA-0E89-4F4B-AA30-1D5A6CB4A88D}" type="pres">
      <dgm:prSet presAssocID="{F96F6277-85A8-45F8-9DA6-957CFB92D645}" presName="comp2" presStyleCnt="0"/>
      <dgm:spPr/>
    </dgm:pt>
    <dgm:pt modelId="{2CE0F2ED-6CEA-4F79-B082-6C194AC1F828}" type="pres">
      <dgm:prSet presAssocID="{F96F6277-85A8-45F8-9DA6-957CFB92D645}" presName="circle2" presStyleLbl="node1" presStyleIdx="1" presStyleCnt="7"/>
      <dgm:spPr/>
      <dgm:t>
        <a:bodyPr/>
        <a:lstStyle/>
        <a:p>
          <a:endParaRPr lang="cs-CZ"/>
        </a:p>
      </dgm:t>
    </dgm:pt>
    <dgm:pt modelId="{7CD22354-2A97-433C-AEC0-5474D2B015B0}" type="pres">
      <dgm:prSet presAssocID="{F96F6277-85A8-45F8-9DA6-957CFB92D645}" presName="c2text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738660-EB33-42E8-B409-3C0989E0DBE1}" type="pres">
      <dgm:prSet presAssocID="{F96F6277-85A8-45F8-9DA6-957CFB92D645}" presName="comp3" presStyleCnt="0"/>
      <dgm:spPr/>
    </dgm:pt>
    <dgm:pt modelId="{E0D725F4-6F75-439B-A47A-FCEC01B7F0A2}" type="pres">
      <dgm:prSet presAssocID="{F96F6277-85A8-45F8-9DA6-957CFB92D645}" presName="circle3" presStyleLbl="node1" presStyleIdx="2" presStyleCnt="7"/>
      <dgm:spPr/>
      <dgm:t>
        <a:bodyPr/>
        <a:lstStyle/>
        <a:p>
          <a:endParaRPr lang="cs-CZ"/>
        </a:p>
      </dgm:t>
    </dgm:pt>
    <dgm:pt modelId="{DC5D2D39-E3B1-428F-833C-DCAABDC8B785}" type="pres">
      <dgm:prSet presAssocID="{F96F6277-85A8-45F8-9DA6-957CFB92D645}" presName="c3text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C67ADC-E7B8-41E9-9D5B-05C0A602268F}" type="pres">
      <dgm:prSet presAssocID="{F96F6277-85A8-45F8-9DA6-957CFB92D645}" presName="comp4" presStyleCnt="0"/>
      <dgm:spPr/>
    </dgm:pt>
    <dgm:pt modelId="{2FE8AD28-E62B-4DF8-BEFD-A8BD11248319}" type="pres">
      <dgm:prSet presAssocID="{F96F6277-85A8-45F8-9DA6-957CFB92D645}" presName="circle4" presStyleLbl="node1" presStyleIdx="3" presStyleCnt="7"/>
      <dgm:spPr/>
      <dgm:t>
        <a:bodyPr/>
        <a:lstStyle/>
        <a:p>
          <a:endParaRPr lang="cs-CZ"/>
        </a:p>
      </dgm:t>
    </dgm:pt>
    <dgm:pt modelId="{3A0E980D-1721-4A5F-A35F-0C0210B07AD4}" type="pres">
      <dgm:prSet presAssocID="{F96F6277-85A8-45F8-9DA6-957CFB92D645}" presName="c4text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5F21A5-31B9-4B54-85A4-2B8D888E9422}" type="pres">
      <dgm:prSet presAssocID="{F96F6277-85A8-45F8-9DA6-957CFB92D645}" presName="comp5" presStyleCnt="0"/>
      <dgm:spPr/>
    </dgm:pt>
    <dgm:pt modelId="{76D79599-0AE4-4051-8807-02E7F9CD242B}" type="pres">
      <dgm:prSet presAssocID="{F96F6277-85A8-45F8-9DA6-957CFB92D645}" presName="circle5" presStyleLbl="node1" presStyleIdx="4" presStyleCnt="7"/>
      <dgm:spPr/>
      <dgm:t>
        <a:bodyPr/>
        <a:lstStyle/>
        <a:p>
          <a:endParaRPr lang="cs-CZ"/>
        </a:p>
      </dgm:t>
    </dgm:pt>
    <dgm:pt modelId="{D4DD5954-AA7A-48C8-9259-41B176138339}" type="pres">
      <dgm:prSet presAssocID="{F96F6277-85A8-45F8-9DA6-957CFB92D645}" presName="c5text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53BC5A4-F201-4241-B696-997BD396251A}" type="pres">
      <dgm:prSet presAssocID="{F96F6277-85A8-45F8-9DA6-957CFB92D645}" presName="comp6" presStyleCnt="0"/>
      <dgm:spPr/>
    </dgm:pt>
    <dgm:pt modelId="{1A04570B-344F-44C4-8879-C00745264C32}" type="pres">
      <dgm:prSet presAssocID="{F96F6277-85A8-45F8-9DA6-957CFB92D645}" presName="circle6" presStyleLbl="node1" presStyleIdx="5" presStyleCnt="7"/>
      <dgm:spPr/>
      <dgm:t>
        <a:bodyPr/>
        <a:lstStyle/>
        <a:p>
          <a:endParaRPr lang="cs-CZ"/>
        </a:p>
      </dgm:t>
    </dgm:pt>
    <dgm:pt modelId="{32999F7B-09F1-4DEB-93B2-908337F51142}" type="pres">
      <dgm:prSet presAssocID="{F96F6277-85A8-45F8-9DA6-957CFB92D645}" presName="c6text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87D49B-35A1-4DA6-93F2-BE948F99D38E}" type="pres">
      <dgm:prSet presAssocID="{F96F6277-85A8-45F8-9DA6-957CFB92D645}" presName="comp7" presStyleCnt="0"/>
      <dgm:spPr/>
    </dgm:pt>
    <dgm:pt modelId="{D43F4611-B659-44D8-A3C3-312D33CFCEA6}" type="pres">
      <dgm:prSet presAssocID="{F96F6277-85A8-45F8-9DA6-957CFB92D645}" presName="circle7" presStyleLbl="node1" presStyleIdx="6" presStyleCnt="7"/>
      <dgm:spPr/>
      <dgm:t>
        <a:bodyPr/>
        <a:lstStyle/>
        <a:p>
          <a:endParaRPr lang="cs-CZ"/>
        </a:p>
      </dgm:t>
    </dgm:pt>
    <dgm:pt modelId="{2C336F1D-0B20-485F-BC5E-296C8FEF483E}" type="pres">
      <dgm:prSet presAssocID="{F96F6277-85A8-45F8-9DA6-957CFB92D645}" presName="c7text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29D863C-627A-4ACE-B6CB-86760F454CB3}" type="presOf" srcId="{C0C85216-8723-4B0E-8BB9-3DCFFF4BC26A}" destId="{3A0E980D-1721-4A5F-A35F-0C0210B07AD4}" srcOrd="1" destOrd="0" presId="urn:microsoft.com/office/officeart/2005/8/layout/venn2"/>
    <dgm:cxn modelId="{DEBB18E0-6B8E-4901-86A3-222008FF20F7}" type="presOf" srcId="{747672C2-D79B-4B4F-822D-B02D0D537985}" destId="{D4DD5954-AA7A-48C8-9259-41B176138339}" srcOrd="1" destOrd="0" presId="urn:microsoft.com/office/officeart/2005/8/layout/venn2"/>
    <dgm:cxn modelId="{D147FA61-9AE0-442D-AF57-0F56CD67CDD9}" type="presOf" srcId="{88E9B16A-8C43-49E2-8391-6E6CD9220A52}" destId="{D43F4611-B659-44D8-A3C3-312D33CFCEA6}" srcOrd="0" destOrd="0" presId="urn:microsoft.com/office/officeart/2005/8/layout/venn2"/>
    <dgm:cxn modelId="{3FCBBE56-96BD-4C6A-9B3F-3F8D79555A73}" type="presOf" srcId="{F96F6277-85A8-45F8-9DA6-957CFB92D645}" destId="{2A1AAA17-0DD4-4421-9407-7C74C2FC657E}" srcOrd="0" destOrd="0" presId="urn:microsoft.com/office/officeart/2005/8/layout/venn2"/>
    <dgm:cxn modelId="{D9EAACC8-5899-4008-ACD4-E9936C5C6AED}" type="presOf" srcId="{61DCF5E9-F251-4A06-9928-D4569AE005F2}" destId="{2B1C27EA-8137-4835-87C4-869801E1F68F}" srcOrd="1" destOrd="0" presId="urn:microsoft.com/office/officeart/2005/8/layout/venn2"/>
    <dgm:cxn modelId="{91AE26A5-AC72-40B4-B48A-C95B2F2740DE}" type="presOf" srcId="{918E107F-86C4-4F50-B367-EAC472439F24}" destId="{7CD22354-2A97-433C-AEC0-5474D2B015B0}" srcOrd="1" destOrd="0" presId="urn:microsoft.com/office/officeart/2005/8/layout/venn2"/>
    <dgm:cxn modelId="{A9B43FF4-7FC2-4BCF-8CE1-4C1A8BA4A110}" type="presOf" srcId="{5D9824BB-959F-41EF-92C6-98A09D6F7305}" destId="{DC5D2D39-E3B1-428F-833C-DCAABDC8B785}" srcOrd="1" destOrd="0" presId="urn:microsoft.com/office/officeart/2005/8/layout/venn2"/>
    <dgm:cxn modelId="{562D154E-C8C5-433C-86EC-4134EFE8663F}" type="presOf" srcId="{88E9B16A-8C43-49E2-8391-6E6CD9220A52}" destId="{2C336F1D-0B20-485F-BC5E-296C8FEF483E}" srcOrd="1" destOrd="0" presId="urn:microsoft.com/office/officeart/2005/8/layout/venn2"/>
    <dgm:cxn modelId="{986A0D61-2C63-4973-B613-F07B97C5AF10}" type="presOf" srcId="{C0C85216-8723-4B0E-8BB9-3DCFFF4BC26A}" destId="{2FE8AD28-E62B-4DF8-BEFD-A8BD11248319}" srcOrd="0" destOrd="0" presId="urn:microsoft.com/office/officeart/2005/8/layout/venn2"/>
    <dgm:cxn modelId="{6F426CA1-1C5B-4CBE-9122-CE3DCE7F0EBC}" srcId="{F96F6277-85A8-45F8-9DA6-957CFB92D645}" destId="{5D9824BB-959F-41EF-92C6-98A09D6F7305}" srcOrd="2" destOrd="0" parTransId="{C2C5841C-98E9-4C48-A239-F41C71A29415}" sibTransId="{251D4ED6-9E19-4233-B075-3A075C87B421}"/>
    <dgm:cxn modelId="{8304FE71-FDFD-44C7-8D6E-8EB1646C05EC}" type="presOf" srcId="{61DCF5E9-F251-4A06-9928-D4569AE005F2}" destId="{114458A9-FD4F-4E96-9D7C-1B9A52E7FE34}" srcOrd="0" destOrd="0" presId="urn:microsoft.com/office/officeart/2005/8/layout/venn2"/>
    <dgm:cxn modelId="{49116F17-C2D2-445B-85D9-C2EF832B49ED}" srcId="{F96F6277-85A8-45F8-9DA6-957CFB92D645}" destId="{8B6CD513-23B0-493A-8B41-BA0BD149DAEF}" srcOrd="5" destOrd="0" parTransId="{B83EC025-F1D1-433E-ABAF-F7751C31109C}" sibTransId="{BA8C61C0-5D55-43CD-ABCD-263BDA7FD4A8}"/>
    <dgm:cxn modelId="{037FFE1D-54B1-4A83-A92C-0C0742E4A546}" srcId="{F96F6277-85A8-45F8-9DA6-957CFB92D645}" destId="{C0C85216-8723-4B0E-8BB9-3DCFFF4BC26A}" srcOrd="3" destOrd="0" parTransId="{E78F1C24-C504-4CA0-9FE6-47CED71608BF}" sibTransId="{EEAA3C6C-8FF1-4CFE-8984-BA9DDBCC1F7A}"/>
    <dgm:cxn modelId="{9158DE34-F641-43C8-8988-15DDD349ECA3}" srcId="{F96F6277-85A8-45F8-9DA6-957CFB92D645}" destId="{918E107F-86C4-4F50-B367-EAC472439F24}" srcOrd="1" destOrd="0" parTransId="{43D5DC9E-047F-4623-8E9A-719F60DBE0BC}" sibTransId="{61F57D58-603A-46CE-90B0-DBB274B95EEE}"/>
    <dgm:cxn modelId="{180552D2-BA75-4783-B2A7-98E5DC8C7462}" type="presOf" srcId="{8B6CD513-23B0-493A-8B41-BA0BD149DAEF}" destId="{1A04570B-344F-44C4-8879-C00745264C32}" srcOrd="0" destOrd="0" presId="urn:microsoft.com/office/officeart/2005/8/layout/venn2"/>
    <dgm:cxn modelId="{368B7223-AD6C-4C73-A6E5-5FDC6158D74A}" srcId="{F96F6277-85A8-45F8-9DA6-957CFB92D645}" destId="{747672C2-D79B-4B4F-822D-B02D0D537985}" srcOrd="4" destOrd="0" parTransId="{2BB0B909-E980-4BCC-8AD8-DD998CACDB36}" sibTransId="{9A1EE383-594F-4A66-A229-D4DB5222A93C}"/>
    <dgm:cxn modelId="{59E5A5B1-8809-41B9-8FFB-84CFB48D5C0A}" type="presOf" srcId="{918E107F-86C4-4F50-B367-EAC472439F24}" destId="{2CE0F2ED-6CEA-4F79-B082-6C194AC1F828}" srcOrd="0" destOrd="0" presId="urn:microsoft.com/office/officeart/2005/8/layout/venn2"/>
    <dgm:cxn modelId="{82D67543-263E-487C-823C-AD5C14BFCFE6}" srcId="{F96F6277-85A8-45F8-9DA6-957CFB92D645}" destId="{61DCF5E9-F251-4A06-9928-D4569AE005F2}" srcOrd="0" destOrd="0" parTransId="{18D69F64-E78B-41B1-B681-3EE83B92F8F0}" sibTransId="{C0039B4F-EEC5-43FE-82FE-7A9EB0D235AA}"/>
    <dgm:cxn modelId="{1684D2A9-8D26-49EF-90B9-30A917FD4001}" srcId="{F96F6277-85A8-45F8-9DA6-957CFB92D645}" destId="{88E9B16A-8C43-49E2-8391-6E6CD9220A52}" srcOrd="6" destOrd="0" parTransId="{256EF8B5-59D7-49A8-8784-54450C47A8C4}" sibTransId="{EE98F493-3FA2-4B07-BBFD-3288C8B33F90}"/>
    <dgm:cxn modelId="{54A00B32-F1E5-4787-8313-CF82AFF1A74E}" type="presOf" srcId="{747672C2-D79B-4B4F-822D-B02D0D537985}" destId="{76D79599-0AE4-4051-8807-02E7F9CD242B}" srcOrd="0" destOrd="0" presId="urn:microsoft.com/office/officeart/2005/8/layout/venn2"/>
    <dgm:cxn modelId="{5465FF6C-6FA5-402D-9D83-29BC90D44788}" type="presOf" srcId="{8B6CD513-23B0-493A-8B41-BA0BD149DAEF}" destId="{32999F7B-09F1-4DEB-93B2-908337F51142}" srcOrd="1" destOrd="0" presId="urn:microsoft.com/office/officeart/2005/8/layout/venn2"/>
    <dgm:cxn modelId="{2DD65B5D-3F3F-4579-BD8E-44B27A923744}" type="presOf" srcId="{5D9824BB-959F-41EF-92C6-98A09D6F7305}" destId="{E0D725F4-6F75-439B-A47A-FCEC01B7F0A2}" srcOrd="0" destOrd="0" presId="urn:microsoft.com/office/officeart/2005/8/layout/venn2"/>
    <dgm:cxn modelId="{0C94BA6B-49A0-4172-8F9B-5F03F7810F89}" type="presParOf" srcId="{2A1AAA17-0DD4-4421-9407-7C74C2FC657E}" destId="{96DC4DBB-A739-4A8C-93A4-6451E0A4A135}" srcOrd="0" destOrd="0" presId="urn:microsoft.com/office/officeart/2005/8/layout/venn2"/>
    <dgm:cxn modelId="{ED4ABE42-D9C6-4E5D-84E2-971C815057A4}" type="presParOf" srcId="{96DC4DBB-A739-4A8C-93A4-6451E0A4A135}" destId="{114458A9-FD4F-4E96-9D7C-1B9A52E7FE34}" srcOrd="0" destOrd="0" presId="urn:microsoft.com/office/officeart/2005/8/layout/venn2"/>
    <dgm:cxn modelId="{F3A36FBF-7DBC-473F-8FE2-2B245CB59B47}" type="presParOf" srcId="{96DC4DBB-A739-4A8C-93A4-6451E0A4A135}" destId="{2B1C27EA-8137-4835-87C4-869801E1F68F}" srcOrd="1" destOrd="0" presId="urn:microsoft.com/office/officeart/2005/8/layout/venn2"/>
    <dgm:cxn modelId="{954CE31A-3DCA-4274-B62B-C573B5E7E56C}" type="presParOf" srcId="{2A1AAA17-0DD4-4421-9407-7C74C2FC657E}" destId="{27ECEEBA-0E89-4F4B-AA30-1D5A6CB4A88D}" srcOrd="1" destOrd="0" presId="urn:microsoft.com/office/officeart/2005/8/layout/venn2"/>
    <dgm:cxn modelId="{EF0DD046-2E8A-4E22-894D-598835D4DFD6}" type="presParOf" srcId="{27ECEEBA-0E89-4F4B-AA30-1D5A6CB4A88D}" destId="{2CE0F2ED-6CEA-4F79-B082-6C194AC1F828}" srcOrd="0" destOrd="0" presId="urn:microsoft.com/office/officeart/2005/8/layout/venn2"/>
    <dgm:cxn modelId="{4E6B0AEB-62E5-4D8F-89CF-C7D2C52EA750}" type="presParOf" srcId="{27ECEEBA-0E89-4F4B-AA30-1D5A6CB4A88D}" destId="{7CD22354-2A97-433C-AEC0-5474D2B015B0}" srcOrd="1" destOrd="0" presId="urn:microsoft.com/office/officeart/2005/8/layout/venn2"/>
    <dgm:cxn modelId="{F869DADB-F474-428C-B899-05AF731D94F5}" type="presParOf" srcId="{2A1AAA17-0DD4-4421-9407-7C74C2FC657E}" destId="{0E738660-EB33-42E8-B409-3C0989E0DBE1}" srcOrd="2" destOrd="0" presId="urn:microsoft.com/office/officeart/2005/8/layout/venn2"/>
    <dgm:cxn modelId="{87E2B31D-8A05-4E69-8B17-FEFF28077C59}" type="presParOf" srcId="{0E738660-EB33-42E8-B409-3C0989E0DBE1}" destId="{E0D725F4-6F75-439B-A47A-FCEC01B7F0A2}" srcOrd="0" destOrd="0" presId="urn:microsoft.com/office/officeart/2005/8/layout/venn2"/>
    <dgm:cxn modelId="{70871F45-84C3-4875-AAF5-544D7F81F6F2}" type="presParOf" srcId="{0E738660-EB33-42E8-B409-3C0989E0DBE1}" destId="{DC5D2D39-E3B1-428F-833C-DCAABDC8B785}" srcOrd="1" destOrd="0" presId="urn:microsoft.com/office/officeart/2005/8/layout/venn2"/>
    <dgm:cxn modelId="{2947A133-B615-48D2-B76D-D4742F2C9549}" type="presParOf" srcId="{2A1AAA17-0DD4-4421-9407-7C74C2FC657E}" destId="{64C67ADC-E7B8-41E9-9D5B-05C0A602268F}" srcOrd="3" destOrd="0" presId="urn:microsoft.com/office/officeart/2005/8/layout/venn2"/>
    <dgm:cxn modelId="{82DDCC2D-A3A8-4F4D-800A-637444FFA0C4}" type="presParOf" srcId="{64C67ADC-E7B8-41E9-9D5B-05C0A602268F}" destId="{2FE8AD28-E62B-4DF8-BEFD-A8BD11248319}" srcOrd="0" destOrd="0" presId="urn:microsoft.com/office/officeart/2005/8/layout/venn2"/>
    <dgm:cxn modelId="{B94D4A39-B42B-4EA7-A570-3F2AEA02CB47}" type="presParOf" srcId="{64C67ADC-E7B8-41E9-9D5B-05C0A602268F}" destId="{3A0E980D-1721-4A5F-A35F-0C0210B07AD4}" srcOrd="1" destOrd="0" presId="urn:microsoft.com/office/officeart/2005/8/layout/venn2"/>
    <dgm:cxn modelId="{75357089-9724-41AB-8303-9C272B41810A}" type="presParOf" srcId="{2A1AAA17-0DD4-4421-9407-7C74C2FC657E}" destId="{8F5F21A5-31B9-4B54-85A4-2B8D888E9422}" srcOrd="4" destOrd="0" presId="urn:microsoft.com/office/officeart/2005/8/layout/venn2"/>
    <dgm:cxn modelId="{4AFAC39A-5B93-4C00-8750-DF976CA8727B}" type="presParOf" srcId="{8F5F21A5-31B9-4B54-85A4-2B8D888E9422}" destId="{76D79599-0AE4-4051-8807-02E7F9CD242B}" srcOrd="0" destOrd="0" presId="urn:microsoft.com/office/officeart/2005/8/layout/venn2"/>
    <dgm:cxn modelId="{B35044F3-0804-458D-9027-B2993A93CE77}" type="presParOf" srcId="{8F5F21A5-31B9-4B54-85A4-2B8D888E9422}" destId="{D4DD5954-AA7A-48C8-9259-41B176138339}" srcOrd="1" destOrd="0" presId="urn:microsoft.com/office/officeart/2005/8/layout/venn2"/>
    <dgm:cxn modelId="{916D0968-536C-4399-8EC8-6F19EC9EEE5F}" type="presParOf" srcId="{2A1AAA17-0DD4-4421-9407-7C74C2FC657E}" destId="{C53BC5A4-F201-4241-B696-997BD396251A}" srcOrd="5" destOrd="0" presId="urn:microsoft.com/office/officeart/2005/8/layout/venn2"/>
    <dgm:cxn modelId="{98343A59-9F88-4C11-A8CE-C11699873714}" type="presParOf" srcId="{C53BC5A4-F201-4241-B696-997BD396251A}" destId="{1A04570B-344F-44C4-8879-C00745264C32}" srcOrd="0" destOrd="0" presId="urn:microsoft.com/office/officeart/2005/8/layout/venn2"/>
    <dgm:cxn modelId="{5A6B586C-64EF-490B-90F2-8DF91AA633B8}" type="presParOf" srcId="{C53BC5A4-F201-4241-B696-997BD396251A}" destId="{32999F7B-09F1-4DEB-93B2-908337F51142}" srcOrd="1" destOrd="0" presId="urn:microsoft.com/office/officeart/2005/8/layout/venn2"/>
    <dgm:cxn modelId="{4C67C413-3506-46C4-9A6C-283A6F2A787E}" type="presParOf" srcId="{2A1AAA17-0DD4-4421-9407-7C74C2FC657E}" destId="{3087D49B-35A1-4DA6-93F2-BE948F99D38E}" srcOrd="6" destOrd="0" presId="urn:microsoft.com/office/officeart/2005/8/layout/venn2"/>
    <dgm:cxn modelId="{634973D3-8AD0-49B6-81A2-14A41F4F3F1F}" type="presParOf" srcId="{3087D49B-35A1-4DA6-93F2-BE948F99D38E}" destId="{D43F4611-B659-44D8-A3C3-312D33CFCEA6}" srcOrd="0" destOrd="0" presId="urn:microsoft.com/office/officeart/2005/8/layout/venn2"/>
    <dgm:cxn modelId="{006C4BE3-A088-4307-81FF-D7D9F83FF403}" type="presParOf" srcId="{3087D49B-35A1-4DA6-93F2-BE948F99D38E}" destId="{2C336F1D-0B20-485F-BC5E-296C8FEF483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189394-9FD2-48E5-8197-09CB5BC51504}" type="doc">
      <dgm:prSet loTypeId="urn:microsoft.com/office/officeart/2005/8/layout/chevron2" loCatId="list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898A72CA-3109-44AB-A3F4-B1A19D16437C}">
      <dgm:prSet phldrT="[Text]"/>
      <dgm:spPr>
        <a:gradFill flip="none" rotWithShape="0">
          <a:gsLst>
            <a:gs pos="0">
              <a:schemeClr val="accent4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4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4">
                <a:lumMod val="60000"/>
                <a:lumOff val="4000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l</a:t>
          </a:r>
          <a:endParaRPr lang="cs-CZ" b="1" dirty="0">
            <a:solidFill>
              <a:schemeClr val="tx1"/>
            </a:solidFill>
          </a:endParaRPr>
        </a:p>
      </dgm:t>
    </dgm:pt>
    <dgm:pt modelId="{98BA06B7-5E70-4423-9996-542C2E2978B6}" type="parTrans" cxnId="{FD149C34-8B21-474D-929D-66124E05B976}">
      <dgm:prSet/>
      <dgm:spPr/>
      <dgm:t>
        <a:bodyPr/>
        <a:lstStyle/>
        <a:p>
          <a:endParaRPr lang="cs-CZ"/>
        </a:p>
      </dgm:t>
    </dgm:pt>
    <dgm:pt modelId="{D40E4376-8C63-4193-94FC-315EA6DB965F}" type="sibTrans" cxnId="{FD149C34-8B21-474D-929D-66124E05B976}">
      <dgm:prSet/>
      <dgm:spPr/>
      <dgm:t>
        <a:bodyPr/>
        <a:lstStyle/>
        <a:p>
          <a:endParaRPr lang="cs-CZ"/>
        </a:p>
      </dgm:t>
    </dgm:pt>
    <dgm:pt modelId="{B6FDE11B-8420-4C83-8185-FFCF86D70CD3}">
      <dgm:prSet phldrT="[Text]" custT="1"/>
      <dgm:spPr>
        <a:ln w="38100"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cs-CZ" sz="2400" b="1" dirty="0" smtClean="0">
              <a:solidFill>
                <a:schemeClr val="tx1"/>
              </a:solidFill>
              <a:latin typeface="Constantia" pitchFamily="18" charset="0"/>
              <a:cs typeface="Arial" pitchFamily="34" charset="0"/>
              <a:hlinkClick xmlns:r="http://schemas.openxmlformats.org/officeDocument/2006/relationships" r:id="rId1" action="ppaction://hlinksldjump"/>
            </a:rPr>
            <a:t>vedlejší kvantové číslo</a:t>
          </a:r>
          <a:endParaRPr lang="cs-CZ" sz="2400" b="1" dirty="0">
            <a:solidFill>
              <a:schemeClr val="tx1"/>
            </a:solidFill>
            <a:latin typeface="Constantia" pitchFamily="18" charset="0"/>
            <a:cs typeface="Arial" pitchFamily="34" charset="0"/>
          </a:endParaRPr>
        </a:p>
      </dgm:t>
    </dgm:pt>
    <dgm:pt modelId="{0867A74C-3EE6-4D91-ACB1-CB27554601FD}" type="parTrans" cxnId="{374A8FB0-1737-49FC-836A-09B0609D4BEE}">
      <dgm:prSet/>
      <dgm:spPr/>
      <dgm:t>
        <a:bodyPr/>
        <a:lstStyle/>
        <a:p>
          <a:endParaRPr lang="cs-CZ"/>
        </a:p>
      </dgm:t>
    </dgm:pt>
    <dgm:pt modelId="{DAE4CF0C-5DE6-4FF1-BF37-022192D55C6B}" type="sibTrans" cxnId="{374A8FB0-1737-49FC-836A-09B0609D4BEE}">
      <dgm:prSet/>
      <dgm:spPr/>
      <dgm:t>
        <a:bodyPr/>
        <a:lstStyle/>
        <a:p>
          <a:endParaRPr lang="cs-CZ"/>
        </a:p>
      </dgm:t>
    </dgm:pt>
    <dgm:pt modelId="{2B726E71-675C-41C8-9C08-DE2ACE46A42A}">
      <dgm:prSet phldrT="[Text]"/>
      <dgm:spPr>
        <a:gradFill flip="none" rotWithShape="0">
          <a:gsLst>
            <a:gs pos="0">
              <a:schemeClr val="accent4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4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4">
                <a:lumMod val="60000"/>
                <a:lumOff val="4000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m</a:t>
          </a:r>
          <a:endParaRPr lang="cs-CZ" b="1" dirty="0">
            <a:solidFill>
              <a:schemeClr val="tx1"/>
            </a:solidFill>
          </a:endParaRPr>
        </a:p>
      </dgm:t>
    </dgm:pt>
    <dgm:pt modelId="{FE13C9AA-E2A1-494F-8681-250B079F0B21}" type="parTrans" cxnId="{16BC6286-CCB7-4EBB-B08C-716B91E4C0B8}">
      <dgm:prSet/>
      <dgm:spPr/>
      <dgm:t>
        <a:bodyPr/>
        <a:lstStyle/>
        <a:p>
          <a:endParaRPr lang="cs-CZ"/>
        </a:p>
      </dgm:t>
    </dgm:pt>
    <dgm:pt modelId="{9EF7A1E5-4810-4965-8FDC-DBE9C9F660A8}" type="sibTrans" cxnId="{16BC6286-CCB7-4EBB-B08C-716B91E4C0B8}">
      <dgm:prSet/>
      <dgm:spPr/>
      <dgm:t>
        <a:bodyPr/>
        <a:lstStyle/>
        <a:p>
          <a:endParaRPr lang="cs-CZ"/>
        </a:p>
      </dgm:t>
    </dgm:pt>
    <dgm:pt modelId="{9710056E-3506-45EE-98B5-002721FD8429}">
      <dgm:prSet phldrT="[Text]" custT="1"/>
      <dgm:spPr>
        <a:ln w="38100"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cs-CZ" sz="2400" b="1" dirty="0" smtClean="0">
              <a:solidFill>
                <a:schemeClr val="tx1"/>
              </a:solidFill>
              <a:latin typeface="Constantia" pitchFamily="18" charset="0"/>
              <a:hlinkClick xmlns:r="http://schemas.openxmlformats.org/officeDocument/2006/relationships" r:id="rId2" action="ppaction://hlinksldjump"/>
            </a:rPr>
            <a:t>magnetické kvantové číslo</a:t>
          </a:r>
          <a:endParaRPr lang="cs-CZ" sz="2400" b="1" dirty="0">
            <a:solidFill>
              <a:schemeClr val="tx1"/>
            </a:solidFill>
            <a:latin typeface="Constantia" pitchFamily="18" charset="0"/>
          </a:endParaRPr>
        </a:p>
      </dgm:t>
    </dgm:pt>
    <dgm:pt modelId="{FB387135-39B4-4AF7-99B4-CC40C456FBB2}" type="parTrans" cxnId="{74D1BAD9-3D6B-46B7-9D4E-4106839B61CD}">
      <dgm:prSet/>
      <dgm:spPr/>
      <dgm:t>
        <a:bodyPr/>
        <a:lstStyle/>
        <a:p>
          <a:endParaRPr lang="cs-CZ"/>
        </a:p>
      </dgm:t>
    </dgm:pt>
    <dgm:pt modelId="{F85A4E9A-4A58-4083-8592-63524D0E0BD3}" type="sibTrans" cxnId="{74D1BAD9-3D6B-46B7-9D4E-4106839B61CD}">
      <dgm:prSet/>
      <dgm:spPr/>
      <dgm:t>
        <a:bodyPr/>
        <a:lstStyle/>
        <a:p>
          <a:endParaRPr lang="cs-CZ"/>
        </a:p>
      </dgm:t>
    </dgm:pt>
    <dgm:pt modelId="{92A3E92B-BEDD-46C8-BFA0-D580D75C36D4}">
      <dgm:prSet phldrT="[Text]"/>
      <dgm:spPr>
        <a:gradFill flip="none" rotWithShape="0">
          <a:gsLst>
            <a:gs pos="0">
              <a:schemeClr val="accent4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4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4">
                <a:lumMod val="60000"/>
                <a:lumOff val="4000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cs-CZ" b="1" dirty="0" err="1" smtClean="0">
              <a:solidFill>
                <a:schemeClr val="tx1"/>
              </a:solidFill>
            </a:rPr>
            <a:t>m</a:t>
          </a:r>
          <a:r>
            <a:rPr lang="cs-CZ" b="1" baseline="-25000" dirty="0" err="1" smtClean="0">
              <a:solidFill>
                <a:schemeClr val="tx1"/>
              </a:solidFill>
            </a:rPr>
            <a:t>s</a:t>
          </a:r>
          <a:endParaRPr lang="cs-CZ" b="1" baseline="-25000" dirty="0">
            <a:solidFill>
              <a:schemeClr val="tx1"/>
            </a:solidFill>
          </a:endParaRPr>
        </a:p>
      </dgm:t>
    </dgm:pt>
    <dgm:pt modelId="{43203FE5-7EB1-40CA-B430-4F82829E7023}" type="parTrans" cxnId="{B7083F6F-576F-4A41-A0C7-988D4FD1876A}">
      <dgm:prSet/>
      <dgm:spPr/>
      <dgm:t>
        <a:bodyPr/>
        <a:lstStyle/>
        <a:p>
          <a:endParaRPr lang="cs-CZ"/>
        </a:p>
      </dgm:t>
    </dgm:pt>
    <dgm:pt modelId="{0460D3D5-1108-459A-9928-E16D18CECBC6}" type="sibTrans" cxnId="{B7083F6F-576F-4A41-A0C7-988D4FD1876A}">
      <dgm:prSet/>
      <dgm:spPr/>
      <dgm:t>
        <a:bodyPr/>
        <a:lstStyle/>
        <a:p>
          <a:endParaRPr lang="cs-CZ"/>
        </a:p>
      </dgm:t>
    </dgm:pt>
    <dgm:pt modelId="{B1F84911-5A33-4041-ABBC-E71ABFE1CA3D}">
      <dgm:prSet phldrT="[Text]" custT="1"/>
      <dgm:spPr>
        <a:ln w="38100"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cs-CZ" sz="2400" b="1" dirty="0" smtClean="0">
              <a:latin typeface="Constantia" pitchFamily="18" charset="0"/>
              <a:hlinkClick xmlns:r="http://schemas.openxmlformats.org/officeDocument/2006/relationships" r:id="rId2" action="ppaction://hlinksldjump"/>
            </a:rPr>
            <a:t>spinové kvantové číslo</a:t>
          </a:r>
          <a:endParaRPr lang="cs-CZ" sz="2400" b="1" dirty="0">
            <a:latin typeface="Constantia" pitchFamily="18" charset="0"/>
          </a:endParaRPr>
        </a:p>
      </dgm:t>
    </dgm:pt>
    <dgm:pt modelId="{8B08D7D4-58F7-41F0-868C-4C739E349A1A}" type="parTrans" cxnId="{19E47EB2-65E6-4BDE-9F77-4E63DD381FE6}">
      <dgm:prSet/>
      <dgm:spPr/>
      <dgm:t>
        <a:bodyPr/>
        <a:lstStyle/>
        <a:p>
          <a:endParaRPr lang="cs-CZ"/>
        </a:p>
      </dgm:t>
    </dgm:pt>
    <dgm:pt modelId="{F7BF1323-4B58-4B27-BF75-E22AA179A4D0}" type="sibTrans" cxnId="{19E47EB2-65E6-4BDE-9F77-4E63DD381FE6}">
      <dgm:prSet/>
      <dgm:spPr/>
      <dgm:t>
        <a:bodyPr/>
        <a:lstStyle/>
        <a:p>
          <a:endParaRPr lang="cs-CZ"/>
        </a:p>
      </dgm:t>
    </dgm:pt>
    <dgm:pt modelId="{2BD1244E-8AC7-440D-8322-E29551EEF35D}">
      <dgm:prSet/>
      <dgm:spPr>
        <a:gradFill flip="none" rotWithShape="1">
          <a:gsLst>
            <a:gs pos="0">
              <a:schemeClr val="accent4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4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4">
                <a:lumMod val="60000"/>
                <a:lumOff val="4000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n</a:t>
          </a:r>
          <a:endParaRPr lang="cs-CZ" b="1" dirty="0">
            <a:solidFill>
              <a:schemeClr val="tx1"/>
            </a:solidFill>
          </a:endParaRPr>
        </a:p>
      </dgm:t>
    </dgm:pt>
    <dgm:pt modelId="{0916B4F4-4753-4585-84F7-144DBB8D18FA}" type="parTrans" cxnId="{3F5CD65E-5AA0-4F31-AF14-A116CF243199}">
      <dgm:prSet/>
      <dgm:spPr/>
      <dgm:t>
        <a:bodyPr/>
        <a:lstStyle/>
        <a:p>
          <a:endParaRPr lang="cs-CZ"/>
        </a:p>
      </dgm:t>
    </dgm:pt>
    <dgm:pt modelId="{31D0E8FA-67FB-4867-8EDC-D43EBB121CEF}" type="sibTrans" cxnId="{3F5CD65E-5AA0-4F31-AF14-A116CF243199}">
      <dgm:prSet/>
      <dgm:spPr/>
      <dgm:t>
        <a:bodyPr/>
        <a:lstStyle/>
        <a:p>
          <a:endParaRPr lang="cs-CZ"/>
        </a:p>
      </dgm:t>
    </dgm:pt>
    <dgm:pt modelId="{9C1EE68B-9A7B-4FC7-90D9-6A146A054865}">
      <dgm:prSet custT="1"/>
      <dgm:spPr>
        <a:ln w="38100"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cs-CZ" sz="2400" b="1" dirty="0" smtClean="0">
              <a:latin typeface="Constantia" pitchFamily="18" charset="0"/>
              <a:cs typeface="Arial" pitchFamily="34" charset="0"/>
              <a:hlinkClick xmlns:r="http://schemas.openxmlformats.org/officeDocument/2006/relationships" r:id="rId3" action="ppaction://hlinksldjump"/>
            </a:rPr>
            <a:t>hlavní kvantové číslo</a:t>
          </a:r>
          <a:endParaRPr lang="cs-CZ" sz="2400" b="1" dirty="0">
            <a:latin typeface="Constantia" pitchFamily="18" charset="0"/>
            <a:cs typeface="Arial" pitchFamily="34" charset="0"/>
          </a:endParaRPr>
        </a:p>
      </dgm:t>
    </dgm:pt>
    <dgm:pt modelId="{F90D1851-14FD-4468-BD9A-87F1F4EED5E7}" type="parTrans" cxnId="{B5739F20-4677-4CF7-80B8-3FF48C02C7BC}">
      <dgm:prSet/>
      <dgm:spPr/>
      <dgm:t>
        <a:bodyPr/>
        <a:lstStyle/>
        <a:p>
          <a:endParaRPr lang="cs-CZ"/>
        </a:p>
      </dgm:t>
    </dgm:pt>
    <dgm:pt modelId="{B1DE2E26-C553-4BAC-9CE9-DF58D63F4B03}" type="sibTrans" cxnId="{B5739F20-4677-4CF7-80B8-3FF48C02C7BC}">
      <dgm:prSet/>
      <dgm:spPr/>
      <dgm:t>
        <a:bodyPr/>
        <a:lstStyle/>
        <a:p>
          <a:endParaRPr lang="cs-CZ"/>
        </a:p>
      </dgm:t>
    </dgm:pt>
    <dgm:pt modelId="{D5FD86E6-5959-4FCA-B5F0-65602B766EBF}" type="pres">
      <dgm:prSet presAssocID="{BF189394-9FD2-48E5-8197-09CB5BC5150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439ECEF-C8BE-43BA-95EF-2A7CCB2A8809}" type="pres">
      <dgm:prSet presAssocID="{2BD1244E-8AC7-440D-8322-E29551EEF35D}" presName="composite" presStyleCnt="0"/>
      <dgm:spPr/>
    </dgm:pt>
    <dgm:pt modelId="{56D834D0-DEED-4A93-8643-8B1003D96832}" type="pres">
      <dgm:prSet presAssocID="{2BD1244E-8AC7-440D-8322-E29551EEF35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21FF3A-2AF2-461E-AF74-4D8925D30647}" type="pres">
      <dgm:prSet presAssocID="{2BD1244E-8AC7-440D-8322-E29551EEF35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378F97-0BE2-4750-AF79-557597CAF93E}" type="pres">
      <dgm:prSet presAssocID="{31D0E8FA-67FB-4867-8EDC-D43EBB121CEF}" presName="sp" presStyleCnt="0"/>
      <dgm:spPr/>
    </dgm:pt>
    <dgm:pt modelId="{D0D387F0-7964-46F4-8D5B-92D7F61F379F}" type="pres">
      <dgm:prSet presAssocID="{898A72CA-3109-44AB-A3F4-B1A19D16437C}" presName="composite" presStyleCnt="0"/>
      <dgm:spPr/>
    </dgm:pt>
    <dgm:pt modelId="{234E5AD7-A21F-4105-80AC-907193AA7D06}" type="pres">
      <dgm:prSet presAssocID="{898A72CA-3109-44AB-A3F4-B1A19D16437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F7D221-4E0C-4D9F-9010-9368B4BD0AFA}" type="pres">
      <dgm:prSet presAssocID="{898A72CA-3109-44AB-A3F4-B1A19D16437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5F00FD-9779-45DB-AB4B-2BC8C3A0CA1D}" type="pres">
      <dgm:prSet presAssocID="{D40E4376-8C63-4193-94FC-315EA6DB965F}" presName="sp" presStyleCnt="0"/>
      <dgm:spPr/>
    </dgm:pt>
    <dgm:pt modelId="{A5034A4C-3B4D-41B8-B3FC-60A3155C79A4}" type="pres">
      <dgm:prSet presAssocID="{2B726E71-675C-41C8-9C08-DE2ACE46A42A}" presName="composite" presStyleCnt="0"/>
      <dgm:spPr/>
    </dgm:pt>
    <dgm:pt modelId="{F26BD3EB-0873-494F-A14F-4B3C6F6EE56D}" type="pres">
      <dgm:prSet presAssocID="{2B726E71-675C-41C8-9C08-DE2ACE46A42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EE7651-BF61-401D-BBC6-1C728EA2F256}" type="pres">
      <dgm:prSet presAssocID="{2B726E71-675C-41C8-9C08-DE2ACE46A42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42E39C-6C99-481C-96DE-12B2792DF6CD}" type="pres">
      <dgm:prSet presAssocID="{9EF7A1E5-4810-4965-8FDC-DBE9C9F660A8}" presName="sp" presStyleCnt="0"/>
      <dgm:spPr/>
    </dgm:pt>
    <dgm:pt modelId="{B3A88BF6-BAD0-48AC-8211-46A40976A040}" type="pres">
      <dgm:prSet presAssocID="{92A3E92B-BEDD-46C8-BFA0-D580D75C36D4}" presName="composite" presStyleCnt="0"/>
      <dgm:spPr/>
    </dgm:pt>
    <dgm:pt modelId="{85E86076-19FB-463A-A581-3D425DA7A4F4}" type="pres">
      <dgm:prSet presAssocID="{92A3E92B-BEDD-46C8-BFA0-D580D75C36D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3A0268-502C-4C0F-A670-DA27D8E13427}" type="pres">
      <dgm:prSet presAssocID="{92A3E92B-BEDD-46C8-BFA0-D580D75C36D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7083F6F-576F-4A41-A0C7-988D4FD1876A}" srcId="{BF189394-9FD2-48E5-8197-09CB5BC51504}" destId="{92A3E92B-BEDD-46C8-BFA0-D580D75C36D4}" srcOrd="3" destOrd="0" parTransId="{43203FE5-7EB1-40CA-B430-4F82829E7023}" sibTransId="{0460D3D5-1108-459A-9928-E16D18CECBC6}"/>
    <dgm:cxn modelId="{374A8FB0-1737-49FC-836A-09B0609D4BEE}" srcId="{898A72CA-3109-44AB-A3F4-B1A19D16437C}" destId="{B6FDE11B-8420-4C83-8185-FFCF86D70CD3}" srcOrd="0" destOrd="0" parTransId="{0867A74C-3EE6-4D91-ACB1-CB27554601FD}" sibTransId="{DAE4CF0C-5DE6-4FF1-BF37-022192D55C6B}"/>
    <dgm:cxn modelId="{367A81CE-C047-4D15-97CD-9C477B5B9497}" type="presOf" srcId="{898A72CA-3109-44AB-A3F4-B1A19D16437C}" destId="{234E5AD7-A21F-4105-80AC-907193AA7D06}" srcOrd="0" destOrd="0" presId="urn:microsoft.com/office/officeart/2005/8/layout/chevron2"/>
    <dgm:cxn modelId="{B0135C4A-14DB-4035-B2A3-DF15CD378C36}" type="presOf" srcId="{2B726E71-675C-41C8-9C08-DE2ACE46A42A}" destId="{F26BD3EB-0873-494F-A14F-4B3C6F6EE56D}" srcOrd="0" destOrd="0" presId="urn:microsoft.com/office/officeart/2005/8/layout/chevron2"/>
    <dgm:cxn modelId="{16BC6286-CCB7-4EBB-B08C-716B91E4C0B8}" srcId="{BF189394-9FD2-48E5-8197-09CB5BC51504}" destId="{2B726E71-675C-41C8-9C08-DE2ACE46A42A}" srcOrd="2" destOrd="0" parTransId="{FE13C9AA-E2A1-494F-8681-250B079F0B21}" sibTransId="{9EF7A1E5-4810-4965-8FDC-DBE9C9F660A8}"/>
    <dgm:cxn modelId="{AECADEE5-BD8E-4894-BB62-14BB9FDD2430}" type="presOf" srcId="{9710056E-3506-45EE-98B5-002721FD8429}" destId="{0EEE7651-BF61-401D-BBC6-1C728EA2F256}" srcOrd="0" destOrd="0" presId="urn:microsoft.com/office/officeart/2005/8/layout/chevron2"/>
    <dgm:cxn modelId="{458F2994-8370-4365-BFE1-FA85E9554960}" type="presOf" srcId="{B6FDE11B-8420-4C83-8185-FFCF86D70CD3}" destId="{DFF7D221-4E0C-4D9F-9010-9368B4BD0AFA}" srcOrd="0" destOrd="0" presId="urn:microsoft.com/office/officeart/2005/8/layout/chevron2"/>
    <dgm:cxn modelId="{3F5CD65E-5AA0-4F31-AF14-A116CF243199}" srcId="{BF189394-9FD2-48E5-8197-09CB5BC51504}" destId="{2BD1244E-8AC7-440D-8322-E29551EEF35D}" srcOrd="0" destOrd="0" parTransId="{0916B4F4-4753-4585-84F7-144DBB8D18FA}" sibTransId="{31D0E8FA-67FB-4867-8EDC-D43EBB121CEF}"/>
    <dgm:cxn modelId="{A92A92B8-4BF5-4310-846A-9C3757D7A669}" type="presOf" srcId="{92A3E92B-BEDD-46C8-BFA0-D580D75C36D4}" destId="{85E86076-19FB-463A-A581-3D425DA7A4F4}" srcOrd="0" destOrd="0" presId="urn:microsoft.com/office/officeart/2005/8/layout/chevron2"/>
    <dgm:cxn modelId="{B5739F20-4677-4CF7-80B8-3FF48C02C7BC}" srcId="{2BD1244E-8AC7-440D-8322-E29551EEF35D}" destId="{9C1EE68B-9A7B-4FC7-90D9-6A146A054865}" srcOrd="0" destOrd="0" parTransId="{F90D1851-14FD-4468-BD9A-87F1F4EED5E7}" sibTransId="{B1DE2E26-C553-4BAC-9CE9-DF58D63F4B03}"/>
    <dgm:cxn modelId="{74D1BAD9-3D6B-46B7-9D4E-4106839B61CD}" srcId="{2B726E71-675C-41C8-9C08-DE2ACE46A42A}" destId="{9710056E-3506-45EE-98B5-002721FD8429}" srcOrd="0" destOrd="0" parTransId="{FB387135-39B4-4AF7-99B4-CC40C456FBB2}" sibTransId="{F85A4E9A-4A58-4083-8592-63524D0E0BD3}"/>
    <dgm:cxn modelId="{FDDC5427-AC65-43E1-B781-7FD426FAD627}" type="presOf" srcId="{9C1EE68B-9A7B-4FC7-90D9-6A146A054865}" destId="{1621FF3A-2AF2-461E-AF74-4D8925D30647}" srcOrd="0" destOrd="0" presId="urn:microsoft.com/office/officeart/2005/8/layout/chevron2"/>
    <dgm:cxn modelId="{5854B01C-9B68-4B55-A917-1C487BB0F6B5}" type="presOf" srcId="{2BD1244E-8AC7-440D-8322-E29551EEF35D}" destId="{56D834D0-DEED-4A93-8643-8B1003D96832}" srcOrd="0" destOrd="0" presId="urn:microsoft.com/office/officeart/2005/8/layout/chevron2"/>
    <dgm:cxn modelId="{42E4BF62-4766-494C-9252-C21704917D37}" type="presOf" srcId="{B1F84911-5A33-4041-ABBC-E71ABFE1CA3D}" destId="{BE3A0268-502C-4C0F-A670-DA27D8E13427}" srcOrd="0" destOrd="0" presId="urn:microsoft.com/office/officeart/2005/8/layout/chevron2"/>
    <dgm:cxn modelId="{FD149C34-8B21-474D-929D-66124E05B976}" srcId="{BF189394-9FD2-48E5-8197-09CB5BC51504}" destId="{898A72CA-3109-44AB-A3F4-B1A19D16437C}" srcOrd="1" destOrd="0" parTransId="{98BA06B7-5E70-4423-9996-542C2E2978B6}" sibTransId="{D40E4376-8C63-4193-94FC-315EA6DB965F}"/>
    <dgm:cxn modelId="{12BA942C-CB72-46A9-8117-B5CEF2B74560}" type="presOf" srcId="{BF189394-9FD2-48E5-8197-09CB5BC51504}" destId="{D5FD86E6-5959-4FCA-B5F0-65602B766EBF}" srcOrd="0" destOrd="0" presId="urn:microsoft.com/office/officeart/2005/8/layout/chevron2"/>
    <dgm:cxn modelId="{19E47EB2-65E6-4BDE-9F77-4E63DD381FE6}" srcId="{92A3E92B-BEDD-46C8-BFA0-D580D75C36D4}" destId="{B1F84911-5A33-4041-ABBC-E71ABFE1CA3D}" srcOrd="0" destOrd="0" parTransId="{8B08D7D4-58F7-41F0-868C-4C739E349A1A}" sibTransId="{F7BF1323-4B58-4B27-BF75-E22AA179A4D0}"/>
    <dgm:cxn modelId="{321EF2D7-0D41-480E-9815-FF9A6EBCD0FC}" type="presParOf" srcId="{D5FD86E6-5959-4FCA-B5F0-65602B766EBF}" destId="{4439ECEF-C8BE-43BA-95EF-2A7CCB2A8809}" srcOrd="0" destOrd="0" presId="urn:microsoft.com/office/officeart/2005/8/layout/chevron2"/>
    <dgm:cxn modelId="{312419EF-4BB9-4C95-8374-5AF815987D5C}" type="presParOf" srcId="{4439ECEF-C8BE-43BA-95EF-2A7CCB2A8809}" destId="{56D834D0-DEED-4A93-8643-8B1003D96832}" srcOrd="0" destOrd="0" presId="urn:microsoft.com/office/officeart/2005/8/layout/chevron2"/>
    <dgm:cxn modelId="{5C862E44-0882-4736-958B-BC5491574F5C}" type="presParOf" srcId="{4439ECEF-C8BE-43BA-95EF-2A7CCB2A8809}" destId="{1621FF3A-2AF2-461E-AF74-4D8925D30647}" srcOrd="1" destOrd="0" presId="urn:microsoft.com/office/officeart/2005/8/layout/chevron2"/>
    <dgm:cxn modelId="{F862F59E-E1C9-4A29-90ED-52EA54D887D9}" type="presParOf" srcId="{D5FD86E6-5959-4FCA-B5F0-65602B766EBF}" destId="{C7378F97-0BE2-4750-AF79-557597CAF93E}" srcOrd="1" destOrd="0" presId="urn:microsoft.com/office/officeart/2005/8/layout/chevron2"/>
    <dgm:cxn modelId="{7B490E4F-41C0-4265-8ABF-2CD73867A48F}" type="presParOf" srcId="{D5FD86E6-5959-4FCA-B5F0-65602B766EBF}" destId="{D0D387F0-7964-46F4-8D5B-92D7F61F379F}" srcOrd="2" destOrd="0" presId="urn:microsoft.com/office/officeart/2005/8/layout/chevron2"/>
    <dgm:cxn modelId="{810B3F6C-0750-449E-B0EA-DC07E574D30B}" type="presParOf" srcId="{D0D387F0-7964-46F4-8D5B-92D7F61F379F}" destId="{234E5AD7-A21F-4105-80AC-907193AA7D06}" srcOrd="0" destOrd="0" presId="urn:microsoft.com/office/officeart/2005/8/layout/chevron2"/>
    <dgm:cxn modelId="{A649B4B2-3C4E-4E40-B133-1B224F26DD49}" type="presParOf" srcId="{D0D387F0-7964-46F4-8D5B-92D7F61F379F}" destId="{DFF7D221-4E0C-4D9F-9010-9368B4BD0AFA}" srcOrd="1" destOrd="0" presId="urn:microsoft.com/office/officeart/2005/8/layout/chevron2"/>
    <dgm:cxn modelId="{ADB9A0C6-E15A-442F-BBDD-6001FF442C05}" type="presParOf" srcId="{D5FD86E6-5959-4FCA-B5F0-65602B766EBF}" destId="{515F00FD-9779-45DB-AB4B-2BC8C3A0CA1D}" srcOrd="3" destOrd="0" presId="urn:microsoft.com/office/officeart/2005/8/layout/chevron2"/>
    <dgm:cxn modelId="{66590A37-C209-48B4-8B5D-101F99959F1A}" type="presParOf" srcId="{D5FD86E6-5959-4FCA-B5F0-65602B766EBF}" destId="{A5034A4C-3B4D-41B8-B3FC-60A3155C79A4}" srcOrd="4" destOrd="0" presId="urn:microsoft.com/office/officeart/2005/8/layout/chevron2"/>
    <dgm:cxn modelId="{941FE9C4-57AB-4652-8308-0DF73E21A71B}" type="presParOf" srcId="{A5034A4C-3B4D-41B8-B3FC-60A3155C79A4}" destId="{F26BD3EB-0873-494F-A14F-4B3C6F6EE56D}" srcOrd="0" destOrd="0" presId="urn:microsoft.com/office/officeart/2005/8/layout/chevron2"/>
    <dgm:cxn modelId="{160FEB6D-B72D-41FE-A4C5-A9542EEDE399}" type="presParOf" srcId="{A5034A4C-3B4D-41B8-B3FC-60A3155C79A4}" destId="{0EEE7651-BF61-401D-BBC6-1C728EA2F256}" srcOrd="1" destOrd="0" presId="urn:microsoft.com/office/officeart/2005/8/layout/chevron2"/>
    <dgm:cxn modelId="{3B62845E-0D5C-4AA7-978C-D53F5E660446}" type="presParOf" srcId="{D5FD86E6-5959-4FCA-B5F0-65602B766EBF}" destId="{0C42E39C-6C99-481C-96DE-12B2792DF6CD}" srcOrd="5" destOrd="0" presId="urn:microsoft.com/office/officeart/2005/8/layout/chevron2"/>
    <dgm:cxn modelId="{F51A749B-02B8-4457-9068-9945C5F3E311}" type="presParOf" srcId="{D5FD86E6-5959-4FCA-B5F0-65602B766EBF}" destId="{B3A88BF6-BAD0-48AC-8211-46A40976A040}" srcOrd="6" destOrd="0" presId="urn:microsoft.com/office/officeart/2005/8/layout/chevron2"/>
    <dgm:cxn modelId="{8E220D67-B700-43A2-A873-BD0B5401B934}" type="presParOf" srcId="{B3A88BF6-BAD0-48AC-8211-46A40976A040}" destId="{85E86076-19FB-463A-A581-3D425DA7A4F4}" srcOrd="0" destOrd="0" presId="urn:microsoft.com/office/officeart/2005/8/layout/chevron2"/>
    <dgm:cxn modelId="{48AC8DE9-4D26-457E-8019-AB3CC83724CB}" type="presParOf" srcId="{B3A88BF6-BAD0-48AC-8211-46A40976A040}" destId="{BE3A0268-502C-4C0F-A670-DA27D8E1342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1A7C9C-74AF-40C2-ACB5-A13AC19B4491}" type="doc">
      <dgm:prSet loTypeId="urn:microsoft.com/office/officeart/2005/8/layout/hierarchy3" loCatId="hierarchy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cs-CZ"/>
        </a:p>
      </dgm:t>
    </dgm:pt>
    <dgm:pt modelId="{24D00B70-2C5E-46FC-AF77-1F4349834C07}">
      <dgm:prSet phldrT="[Text]" custT="1"/>
      <dgm:spPr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8100000" scaled="1"/>
          <a:tileRect/>
        </a:gradFill>
      </dgm:spPr>
      <dgm:t>
        <a:bodyPr/>
        <a:lstStyle/>
        <a:p>
          <a:r>
            <a:rPr lang="cs-CZ" sz="3600" b="1" dirty="0" smtClean="0">
              <a:solidFill>
                <a:schemeClr val="accent4">
                  <a:lumMod val="50000"/>
                </a:schemeClr>
              </a:solidFill>
              <a:latin typeface="Constantia" pitchFamily="18" charset="0"/>
            </a:rPr>
            <a:t>PRAVIDLA</a:t>
          </a:r>
          <a:endParaRPr lang="cs-CZ" sz="3600" b="1" dirty="0">
            <a:solidFill>
              <a:schemeClr val="accent4">
                <a:lumMod val="50000"/>
              </a:schemeClr>
            </a:solidFill>
            <a:latin typeface="Constantia" pitchFamily="18" charset="0"/>
          </a:endParaRPr>
        </a:p>
      </dgm:t>
    </dgm:pt>
    <dgm:pt modelId="{B24D4731-40A5-4A98-8DEC-82C6092A0025}" type="parTrans" cxnId="{C8C3C920-B8C1-42D4-89DF-F7162859B896}">
      <dgm:prSet/>
      <dgm:spPr/>
      <dgm:t>
        <a:bodyPr/>
        <a:lstStyle/>
        <a:p>
          <a:endParaRPr lang="cs-CZ"/>
        </a:p>
      </dgm:t>
    </dgm:pt>
    <dgm:pt modelId="{D0A9694B-2E90-408A-AFEF-B62AF8623EC3}" type="sibTrans" cxnId="{C8C3C920-B8C1-42D4-89DF-F7162859B896}">
      <dgm:prSet/>
      <dgm:spPr/>
      <dgm:t>
        <a:bodyPr/>
        <a:lstStyle/>
        <a:p>
          <a:endParaRPr lang="cs-CZ"/>
        </a:p>
      </dgm:t>
    </dgm:pt>
    <dgm:pt modelId="{E8EB88CD-17DF-4C7F-B32D-AA04721BE164}">
      <dgm:prSet phldrT="[Text]" custT="1"/>
      <dgm:spPr>
        <a:gradFill flip="none" rotWithShape="0">
          <a:gsLst>
            <a:gs pos="0">
              <a:schemeClr val="dk2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dk2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</dgm:spPr>
      <dgm:t>
        <a:bodyPr/>
        <a:lstStyle/>
        <a:p>
          <a:r>
            <a:rPr lang="cs-CZ" sz="2800" b="1" dirty="0" smtClean="0">
              <a:solidFill>
                <a:schemeClr val="accent4">
                  <a:lumMod val="50000"/>
                </a:schemeClr>
              </a:solidFill>
              <a:latin typeface="Constantia" pitchFamily="18" charset="0"/>
              <a:hlinkClick xmlns:r="http://schemas.openxmlformats.org/officeDocument/2006/relationships" r:id="rId1" action="ppaction://hlinksldjump"/>
            </a:rPr>
            <a:t>PAULIHO  PRINCIP</a:t>
          </a:r>
          <a:endParaRPr lang="cs-CZ" sz="2800" b="1" dirty="0">
            <a:solidFill>
              <a:schemeClr val="accent4">
                <a:lumMod val="50000"/>
              </a:schemeClr>
            </a:solidFill>
            <a:latin typeface="Constantia" pitchFamily="18" charset="0"/>
          </a:endParaRPr>
        </a:p>
      </dgm:t>
    </dgm:pt>
    <dgm:pt modelId="{E0745796-7024-4C70-8937-3132BE1DF968}" type="parTrans" cxnId="{7F4C338F-9994-4282-93EC-4EA8E838C9FB}">
      <dgm:prSet/>
      <dgm:spPr/>
      <dgm:t>
        <a:bodyPr/>
        <a:lstStyle/>
        <a:p>
          <a:endParaRPr lang="cs-CZ"/>
        </a:p>
      </dgm:t>
    </dgm:pt>
    <dgm:pt modelId="{1957A59F-1A3D-45B5-BF2A-CE49ABBFAF4F}" type="sibTrans" cxnId="{7F4C338F-9994-4282-93EC-4EA8E838C9FB}">
      <dgm:prSet/>
      <dgm:spPr/>
      <dgm:t>
        <a:bodyPr/>
        <a:lstStyle/>
        <a:p>
          <a:endParaRPr lang="cs-CZ"/>
        </a:p>
      </dgm:t>
    </dgm:pt>
    <dgm:pt modelId="{CF928FF8-48BC-4BFA-B7B2-A93B6EE9FF57}">
      <dgm:prSet phldrT="[Text]" custT="1"/>
      <dgm:spPr>
        <a:gradFill flip="none" rotWithShape="0">
          <a:gsLst>
            <a:gs pos="0">
              <a:schemeClr val="dk2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dk2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</dgm:spPr>
      <dgm:t>
        <a:bodyPr/>
        <a:lstStyle/>
        <a:p>
          <a:r>
            <a:rPr lang="cs-CZ" sz="2800" b="1" dirty="0" smtClean="0">
              <a:solidFill>
                <a:schemeClr val="accent4">
                  <a:lumMod val="50000"/>
                </a:schemeClr>
              </a:solidFill>
              <a:latin typeface="Constantia" pitchFamily="18" charset="0"/>
              <a:hlinkClick xmlns:r="http://schemas.openxmlformats.org/officeDocument/2006/relationships" r:id="rId2" action="ppaction://hlinksldjump"/>
            </a:rPr>
            <a:t>VÝSTAVBOVÝ PRINCIP</a:t>
          </a:r>
          <a:endParaRPr lang="cs-CZ" sz="2800" b="1" dirty="0">
            <a:solidFill>
              <a:schemeClr val="accent4">
                <a:lumMod val="50000"/>
              </a:schemeClr>
            </a:solidFill>
            <a:latin typeface="Constantia" pitchFamily="18" charset="0"/>
          </a:endParaRPr>
        </a:p>
      </dgm:t>
    </dgm:pt>
    <dgm:pt modelId="{069517F2-DF9B-4FCA-8D81-6C1222FC64A5}" type="parTrans" cxnId="{60E4E344-97B9-4590-B556-9D346861ECDC}">
      <dgm:prSet/>
      <dgm:spPr/>
      <dgm:t>
        <a:bodyPr/>
        <a:lstStyle/>
        <a:p>
          <a:endParaRPr lang="cs-CZ"/>
        </a:p>
      </dgm:t>
    </dgm:pt>
    <dgm:pt modelId="{A8103E72-6211-4158-8285-69B9ED4CF11F}" type="sibTrans" cxnId="{60E4E344-97B9-4590-B556-9D346861ECDC}">
      <dgm:prSet/>
      <dgm:spPr/>
      <dgm:t>
        <a:bodyPr/>
        <a:lstStyle/>
        <a:p>
          <a:endParaRPr lang="cs-CZ"/>
        </a:p>
      </dgm:t>
    </dgm:pt>
    <dgm:pt modelId="{D876E9B8-D889-4CE7-BC79-D5466DF9CF73}">
      <dgm:prSet phldrT="[Text]" custT="1"/>
      <dgm:spPr>
        <a:gradFill flip="none" rotWithShape="0">
          <a:gsLst>
            <a:gs pos="0">
              <a:schemeClr val="dk2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dk2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</dgm:spPr>
      <dgm:t>
        <a:bodyPr/>
        <a:lstStyle/>
        <a:p>
          <a:r>
            <a:rPr lang="cs-CZ" sz="2800" b="1" dirty="0" smtClean="0">
              <a:solidFill>
                <a:schemeClr val="accent4">
                  <a:lumMod val="50000"/>
                </a:schemeClr>
              </a:solidFill>
              <a:latin typeface="Constantia" pitchFamily="18" charset="0"/>
              <a:hlinkClick xmlns:r="http://schemas.openxmlformats.org/officeDocument/2006/relationships" r:id="rId3" action="ppaction://hlinksldjump"/>
            </a:rPr>
            <a:t>HUNDOVO PRAVIDLO</a:t>
          </a:r>
          <a:endParaRPr lang="cs-CZ" sz="2800" b="1" dirty="0">
            <a:solidFill>
              <a:schemeClr val="accent4">
                <a:lumMod val="50000"/>
              </a:schemeClr>
            </a:solidFill>
            <a:latin typeface="Constantia" pitchFamily="18" charset="0"/>
          </a:endParaRPr>
        </a:p>
      </dgm:t>
    </dgm:pt>
    <dgm:pt modelId="{9AE272BD-7E47-40F9-BC08-8A1489003FB5}" type="parTrans" cxnId="{789E9AA9-DF16-420F-AACD-825E3B98167F}">
      <dgm:prSet/>
      <dgm:spPr/>
      <dgm:t>
        <a:bodyPr/>
        <a:lstStyle/>
        <a:p>
          <a:endParaRPr lang="cs-CZ"/>
        </a:p>
      </dgm:t>
    </dgm:pt>
    <dgm:pt modelId="{5641493F-5615-4DCF-95D0-7AEA1848814A}" type="sibTrans" cxnId="{789E9AA9-DF16-420F-AACD-825E3B98167F}">
      <dgm:prSet/>
      <dgm:spPr/>
      <dgm:t>
        <a:bodyPr/>
        <a:lstStyle/>
        <a:p>
          <a:endParaRPr lang="cs-CZ"/>
        </a:p>
      </dgm:t>
    </dgm:pt>
    <dgm:pt modelId="{8CB4DC85-3832-478E-81DD-B9BC31A19BDA}" type="pres">
      <dgm:prSet presAssocID="{621A7C9C-74AF-40C2-ACB5-A13AC19B449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17DAD9F7-57DE-4BDE-9365-D7904EB53619}" type="pres">
      <dgm:prSet presAssocID="{24D00B70-2C5E-46FC-AF77-1F4349834C07}" presName="root" presStyleCnt="0"/>
      <dgm:spPr/>
    </dgm:pt>
    <dgm:pt modelId="{CD2D3A4A-13F0-4E61-8183-CD930B275BB5}" type="pres">
      <dgm:prSet presAssocID="{24D00B70-2C5E-46FC-AF77-1F4349834C07}" presName="rootComposite" presStyleCnt="0"/>
      <dgm:spPr/>
    </dgm:pt>
    <dgm:pt modelId="{56855C36-2376-48F2-ADFA-5D75700B57F4}" type="pres">
      <dgm:prSet presAssocID="{24D00B70-2C5E-46FC-AF77-1F4349834C07}" presName="rootText" presStyleLbl="node1" presStyleIdx="0" presStyleCnt="1" custScaleX="151879"/>
      <dgm:spPr/>
      <dgm:t>
        <a:bodyPr/>
        <a:lstStyle/>
        <a:p>
          <a:endParaRPr lang="cs-CZ"/>
        </a:p>
      </dgm:t>
    </dgm:pt>
    <dgm:pt modelId="{FF8D1018-1C0B-4ABC-9641-9E37802BBE3D}" type="pres">
      <dgm:prSet presAssocID="{24D00B70-2C5E-46FC-AF77-1F4349834C07}" presName="rootConnector" presStyleLbl="node1" presStyleIdx="0" presStyleCnt="1"/>
      <dgm:spPr/>
      <dgm:t>
        <a:bodyPr/>
        <a:lstStyle/>
        <a:p>
          <a:endParaRPr lang="cs-CZ"/>
        </a:p>
      </dgm:t>
    </dgm:pt>
    <dgm:pt modelId="{8A96EDB3-D7CD-4F62-8453-4212B767CA8E}" type="pres">
      <dgm:prSet presAssocID="{24D00B70-2C5E-46FC-AF77-1F4349834C07}" presName="childShape" presStyleCnt="0"/>
      <dgm:spPr/>
    </dgm:pt>
    <dgm:pt modelId="{D8F54CBC-1B09-46DF-8969-05BF91F6DC54}" type="pres">
      <dgm:prSet presAssocID="{E0745796-7024-4C70-8937-3132BE1DF968}" presName="Name13" presStyleLbl="parChTrans1D2" presStyleIdx="0" presStyleCnt="3"/>
      <dgm:spPr/>
      <dgm:t>
        <a:bodyPr/>
        <a:lstStyle/>
        <a:p>
          <a:endParaRPr lang="cs-CZ"/>
        </a:p>
      </dgm:t>
    </dgm:pt>
    <dgm:pt modelId="{C3A3AC39-A806-4649-BEEB-F0B022040C80}" type="pres">
      <dgm:prSet presAssocID="{E8EB88CD-17DF-4C7F-B32D-AA04721BE164}" presName="childText" presStyleLbl="bgAcc1" presStyleIdx="0" presStyleCnt="3" custScaleX="300385" custLinFactNeighborX="11159" custLinFactNeighborY="-550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6BBF34-9E6C-42D0-AEDB-96A7E0B0B55D}" type="pres">
      <dgm:prSet presAssocID="{069517F2-DF9B-4FCA-8D81-6C1222FC64A5}" presName="Name13" presStyleLbl="parChTrans1D2" presStyleIdx="1" presStyleCnt="3"/>
      <dgm:spPr/>
      <dgm:t>
        <a:bodyPr/>
        <a:lstStyle/>
        <a:p>
          <a:endParaRPr lang="cs-CZ"/>
        </a:p>
      </dgm:t>
    </dgm:pt>
    <dgm:pt modelId="{261B7F99-561A-46D7-97EA-DD5758A08AEB}" type="pres">
      <dgm:prSet presAssocID="{CF928FF8-48BC-4BFA-B7B2-A93B6EE9FF57}" presName="childText" presStyleLbl="bgAcc1" presStyleIdx="1" presStyleCnt="3" custScaleX="300385" custLinFactNeighborX="11159" custLinFactNeighborY="-550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E2E32A-D4D0-4F81-9CD2-854824B58EDD}" type="pres">
      <dgm:prSet presAssocID="{9AE272BD-7E47-40F9-BC08-8A1489003FB5}" presName="Name13" presStyleLbl="parChTrans1D2" presStyleIdx="2" presStyleCnt="3"/>
      <dgm:spPr/>
      <dgm:t>
        <a:bodyPr/>
        <a:lstStyle/>
        <a:p>
          <a:endParaRPr lang="cs-CZ"/>
        </a:p>
      </dgm:t>
    </dgm:pt>
    <dgm:pt modelId="{1A6FFE9B-A417-4236-AB99-498C72CBA1F0}" type="pres">
      <dgm:prSet presAssocID="{D876E9B8-D889-4CE7-BC79-D5466DF9CF73}" presName="childText" presStyleLbl="bgAcc1" presStyleIdx="2" presStyleCnt="3" custScaleX="300385" custLinFactNeighborX="11159" custLinFactNeighborY="-550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690089A-F4B7-41BC-95C6-938BF4E6894D}" type="presOf" srcId="{D876E9B8-D889-4CE7-BC79-D5466DF9CF73}" destId="{1A6FFE9B-A417-4236-AB99-498C72CBA1F0}" srcOrd="0" destOrd="0" presId="urn:microsoft.com/office/officeart/2005/8/layout/hierarchy3"/>
    <dgm:cxn modelId="{789E9AA9-DF16-420F-AACD-825E3B98167F}" srcId="{24D00B70-2C5E-46FC-AF77-1F4349834C07}" destId="{D876E9B8-D889-4CE7-BC79-D5466DF9CF73}" srcOrd="2" destOrd="0" parTransId="{9AE272BD-7E47-40F9-BC08-8A1489003FB5}" sibTransId="{5641493F-5615-4DCF-95D0-7AEA1848814A}"/>
    <dgm:cxn modelId="{7AB2FAF6-F257-4670-A81E-8C90DA29596B}" type="presOf" srcId="{CF928FF8-48BC-4BFA-B7B2-A93B6EE9FF57}" destId="{261B7F99-561A-46D7-97EA-DD5758A08AEB}" srcOrd="0" destOrd="0" presId="urn:microsoft.com/office/officeart/2005/8/layout/hierarchy3"/>
    <dgm:cxn modelId="{03B54991-A119-46BC-B804-72F453A710BA}" type="presOf" srcId="{621A7C9C-74AF-40C2-ACB5-A13AC19B4491}" destId="{8CB4DC85-3832-478E-81DD-B9BC31A19BDA}" srcOrd="0" destOrd="0" presId="urn:microsoft.com/office/officeart/2005/8/layout/hierarchy3"/>
    <dgm:cxn modelId="{B475DF48-1DE0-486A-8537-50F7351A1DAA}" type="presOf" srcId="{069517F2-DF9B-4FCA-8D81-6C1222FC64A5}" destId="{6B6BBF34-9E6C-42D0-AEDB-96A7E0B0B55D}" srcOrd="0" destOrd="0" presId="urn:microsoft.com/office/officeart/2005/8/layout/hierarchy3"/>
    <dgm:cxn modelId="{1EFD932D-41E3-41E8-A258-A7D8313B0DF9}" type="presOf" srcId="{24D00B70-2C5E-46FC-AF77-1F4349834C07}" destId="{FF8D1018-1C0B-4ABC-9641-9E37802BBE3D}" srcOrd="1" destOrd="0" presId="urn:microsoft.com/office/officeart/2005/8/layout/hierarchy3"/>
    <dgm:cxn modelId="{D3C3FF75-F297-4A81-B788-AC3A83B097C0}" type="presOf" srcId="{E8EB88CD-17DF-4C7F-B32D-AA04721BE164}" destId="{C3A3AC39-A806-4649-BEEB-F0B022040C80}" srcOrd="0" destOrd="0" presId="urn:microsoft.com/office/officeart/2005/8/layout/hierarchy3"/>
    <dgm:cxn modelId="{E60F18C1-272F-405C-A322-0F3EF8F8EA6D}" type="presOf" srcId="{9AE272BD-7E47-40F9-BC08-8A1489003FB5}" destId="{C0E2E32A-D4D0-4F81-9CD2-854824B58EDD}" srcOrd="0" destOrd="0" presId="urn:microsoft.com/office/officeart/2005/8/layout/hierarchy3"/>
    <dgm:cxn modelId="{E104DA4C-3A32-4E29-A8B5-485FF95B7BAE}" type="presOf" srcId="{E0745796-7024-4C70-8937-3132BE1DF968}" destId="{D8F54CBC-1B09-46DF-8969-05BF91F6DC54}" srcOrd="0" destOrd="0" presId="urn:microsoft.com/office/officeart/2005/8/layout/hierarchy3"/>
    <dgm:cxn modelId="{60E4E344-97B9-4590-B556-9D346861ECDC}" srcId="{24D00B70-2C5E-46FC-AF77-1F4349834C07}" destId="{CF928FF8-48BC-4BFA-B7B2-A93B6EE9FF57}" srcOrd="1" destOrd="0" parTransId="{069517F2-DF9B-4FCA-8D81-6C1222FC64A5}" sibTransId="{A8103E72-6211-4158-8285-69B9ED4CF11F}"/>
    <dgm:cxn modelId="{7F4C338F-9994-4282-93EC-4EA8E838C9FB}" srcId="{24D00B70-2C5E-46FC-AF77-1F4349834C07}" destId="{E8EB88CD-17DF-4C7F-B32D-AA04721BE164}" srcOrd="0" destOrd="0" parTransId="{E0745796-7024-4C70-8937-3132BE1DF968}" sibTransId="{1957A59F-1A3D-45B5-BF2A-CE49ABBFAF4F}"/>
    <dgm:cxn modelId="{4C035E8B-D550-45E1-9A10-E5DFF817C103}" type="presOf" srcId="{24D00B70-2C5E-46FC-AF77-1F4349834C07}" destId="{56855C36-2376-48F2-ADFA-5D75700B57F4}" srcOrd="0" destOrd="0" presId="urn:microsoft.com/office/officeart/2005/8/layout/hierarchy3"/>
    <dgm:cxn modelId="{C8C3C920-B8C1-42D4-89DF-F7162859B896}" srcId="{621A7C9C-74AF-40C2-ACB5-A13AC19B4491}" destId="{24D00B70-2C5E-46FC-AF77-1F4349834C07}" srcOrd="0" destOrd="0" parTransId="{B24D4731-40A5-4A98-8DEC-82C6092A0025}" sibTransId="{D0A9694B-2E90-408A-AFEF-B62AF8623EC3}"/>
    <dgm:cxn modelId="{AB610441-CA86-4682-B425-7D025C3EA6AE}" type="presParOf" srcId="{8CB4DC85-3832-478E-81DD-B9BC31A19BDA}" destId="{17DAD9F7-57DE-4BDE-9365-D7904EB53619}" srcOrd="0" destOrd="0" presId="urn:microsoft.com/office/officeart/2005/8/layout/hierarchy3"/>
    <dgm:cxn modelId="{C1B08A7E-BE64-4AB9-BD2E-62B85ECF45B5}" type="presParOf" srcId="{17DAD9F7-57DE-4BDE-9365-D7904EB53619}" destId="{CD2D3A4A-13F0-4E61-8183-CD930B275BB5}" srcOrd="0" destOrd="0" presId="urn:microsoft.com/office/officeart/2005/8/layout/hierarchy3"/>
    <dgm:cxn modelId="{769D9BF5-C438-4E5B-B0CE-5744D0FEB122}" type="presParOf" srcId="{CD2D3A4A-13F0-4E61-8183-CD930B275BB5}" destId="{56855C36-2376-48F2-ADFA-5D75700B57F4}" srcOrd="0" destOrd="0" presId="urn:microsoft.com/office/officeart/2005/8/layout/hierarchy3"/>
    <dgm:cxn modelId="{D920EB3E-9CCF-4425-B720-F2E211D4A17D}" type="presParOf" srcId="{CD2D3A4A-13F0-4E61-8183-CD930B275BB5}" destId="{FF8D1018-1C0B-4ABC-9641-9E37802BBE3D}" srcOrd="1" destOrd="0" presId="urn:microsoft.com/office/officeart/2005/8/layout/hierarchy3"/>
    <dgm:cxn modelId="{06A18A22-74C4-4D44-B2E7-2CCA0C5FA370}" type="presParOf" srcId="{17DAD9F7-57DE-4BDE-9365-D7904EB53619}" destId="{8A96EDB3-D7CD-4F62-8453-4212B767CA8E}" srcOrd="1" destOrd="0" presId="urn:microsoft.com/office/officeart/2005/8/layout/hierarchy3"/>
    <dgm:cxn modelId="{EDECA4B3-3991-463F-A867-071B65D4FF33}" type="presParOf" srcId="{8A96EDB3-D7CD-4F62-8453-4212B767CA8E}" destId="{D8F54CBC-1B09-46DF-8969-05BF91F6DC54}" srcOrd="0" destOrd="0" presId="urn:microsoft.com/office/officeart/2005/8/layout/hierarchy3"/>
    <dgm:cxn modelId="{A8E7013A-9E07-4DA6-A9A7-FB27A6FDAE93}" type="presParOf" srcId="{8A96EDB3-D7CD-4F62-8453-4212B767CA8E}" destId="{C3A3AC39-A806-4649-BEEB-F0B022040C80}" srcOrd="1" destOrd="0" presId="urn:microsoft.com/office/officeart/2005/8/layout/hierarchy3"/>
    <dgm:cxn modelId="{CD28330C-1B75-43E3-95C3-31FDAAB937BA}" type="presParOf" srcId="{8A96EDB3-D7CD-4F62-8453-4212B767CA8E}" destId="{6B6BBF34-9E6C-42D0-AEDB-96A7E0B0B55D}" srcOrd="2" destOrd="0" presId="urn:microsoft.com/office/officeart/2005/8/layout/hierarchy3"/>
    <dgm:cxn modelId="{D0BC835B-1B9B-4DE5-8D78-FEB1B6D67D2B}" type="presParOf" srcId="{8A96EDB3-D7CD-4F62-8453-4212B767CA8E}" destId="{261B7F99-561A-46D7-97EA-DD5758A08AEB}" srcOrd="3" destOrd="0" presId="urn:microsoft.com/office/officeart/2005/8/layout/hierarchy3"/>
    <dgm:cxn modelId="{A95FEBF5-A77B-4D27-AA3F-ACA8BCF6004E}" type="presParOf" srcId="{8A96EDB3-D7CD-4F62-8453-4212B767CA8E}" destId="{C0E2E32A-D4D0-4F81-9CD2-854824B58EDD}" srcOrd="4" destOrd="0" presId="urn:microsoft.com/office/officeart/2005/8/layout/hierarchy3"/>
    <dgm:cxn modelId="{00554009-F089-482F-93CA-30E268D77FD7}" type="presParOf" srcId="{8A96EDB3-D7CD-4F62-8453-4212B767CA8E}" destId="{1A6FFE9B-A417-4236-AB99-498C72CBA1F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4458A9-FD4F-4E96-9D7C-1B9A52E7FE34}">
      <dsp:nvSpPr>
        <dsp:cNvPr id="0" name=""/>
        <dsp:cNvSpPr/>
      </dsp:nvSpPr>
      <dsp:spPr>
        <a:xfrm>
          <a:off x="987884" y="0"/>
          <a:ext cx="4120232" cy="4120232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Q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2275456" y="206011"/>
        <a:ext cx="1545087" cy="412023"/>
      </dsp:txXfrm>
    </dsp:sp>
    <dsp:sp modelId="{2CE0F2ED-6CEA-4F79-B082-6C194AC1F828}">
      <dsp:nvSpPr>
        <dsp:cNvPr id="0" name=""/>
        <dsp:cNvSpPr/>
      </dsp:nvSpPr>
      <dsp:spPr>
        <a:xfrm>
          <a:off x="1296901" y="618034"/>
          <a:ext cx="3502197" cy="3502197"/>
        </a:xfrm>
        <a:prstGeom prst="ellipse">
          <a:avLst/>
        </a:prstGeom>
        <a:solidFill>
          <a:schemeClr val="accent1">
            <a:shade val="50000"/>
            <a:hueOff val="103268"/>
            <a:satOff val="-2160"/>
            <a:lumOff val="1201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P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2292838" y="819411"/>
        <a:ext cx="1510322" cy="402752"/>
      </dsp:txXfrm>
    </dsp:sp>
    <dsp:sp modelId="{E0D725F4-6F75-439B-A47A-FCEC01B7F0A2}">
      <dsp:nvSpPr>
        <dsp:cNvPr id="0" name=""/>
        <dsp:cNvSpPr/>
      </dsp:nvSpPr>
      <dsp:spPr>
        <a:xfrm>
          <a:off x="1605918" y="1236069"/>
          <a:ext cx="2884162" cy="2884162"/>
        </a:xfrm>
        <a:prstGeom prst="ellipse">
          <a:avLst/>
        </a:prstGeom>
        <a:solidFill>
          <a:schemeClr val="accent1">
            <a:shade val="50000"/>
            <a:hueOff val="206536"/>
            <a:satOff val="-4320"/>
            <a:lumOff val="2403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O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2301722" y="1435076"/>
        <a:ext cx="1492554" cy="398014"/>
      </dsp:txXfrm>
    </dsp:sp>
    <dsp:sp modelId="{2FE8AD28-E62B-4DF8-BEFD-A8BD11248319}">
      <dsp:nvSpPr>
        <dsp:cNvPr id="0" name=""/>
        <dsp:cNvSpPr/>
      </dsp:nvSpPr>
      <dsp:spPr>
        <a:xfrm>
          <a:off x="1914936" y="1854104"/>
          <a:ext cx="2266127" cy="2266127"/>
        </a:xfrm>
        <a:prstGeom prst="ellipse">
          <a:avLst/>
        </a:prstGeom>
        <a:solidFill>
          <a:schemeClr val="accent1">
            <a:shade val="50000"/>
            <a:hueOff val="309803"/>
            <a:satOff val="-6480"/>
            <a:lumOff val="3605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N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2436145" y="2058055"/>
        <a:ext cx="1223708" cy="407902"/>
      </dsp:txXfrm>
    </dsp:sp>
    <dsp:sp modelId="{76D79599-0AE4-4051-8807-02E7F9CD242B}">
      <dsp:nvSpPr>
        <dsp:cNvPr id="0" name=""/>
        <dsp:cNvSpPr/>
      </dsp:nvSpPr>
      <dsp:spPr>
        <a:xfrm>
          <a:off x="2223953" y="2472139"/>
          <a:ext cx="1648092" cy="1648092"/>
        </a:xfrm>
        <a:prstGeom prst="ellipse">
          <a:avLst/>
        </a:prstGeom>
        <a:solidFill>
          <a:schemeClr val="accent1">
            <a:shade val="50000"/>
            <a:hueOff val="309803"/>
            <a:satOff val="-6480"/>
            <a:lumOff val="3605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M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2512369" y="2678150"/>
        <a:ext cx="1071260" cy="412023"/>
      </dsp:txXfrm>
    </dsp:sp>
    <dsp:sp modelId="{1A04570B-344F-44C4-8879-C00745264C32}">
      <dsp:nvSpPr>
        <dsp:cNvPr id="0" name=""/>
        <dsp:cNvSpPr/>
      </dsp:nvSpPr>
      <dsp:spPr>
        <a:xfrm>
          <a:off x="2532971" y="3090174"/>
          <a:ext cx="1030058" cy="1030058"/>
        </a:xfrm>
        <a:prstGeom prst="ellipse">
          <a:avLst/>
        </a:prstGeom>
        <a:solidFill>
          <a:schemeClr val="accent1">
            <a:shade val="50000"/>
            <a:hueOff val="206536"/>
            <a:satOff val="-4320"/>
            <a:lumOff val="2403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L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2697780" y="3244167"/>
        <a:ext cx="700439" cy="248243"/>
      </dsp:txXfrm>
    </dsp:sp>
    <dsp:sp modelId="{D43F4611-B659-44D8-A3C3-312D33CFCEA6}">
      <dsp:nvSpPr>
        <dsp:cNvPr id="0" name=""/>
        <dsp:cNvSpPr/>
      </dsp:nvSpPr>
      <dsp:spPr>
        <a:xfrm>
          <a:off x="2738982" y="3502197"/>
          <a:ext cx="618034" cy="618034"/>
        </a:xfrm>
        <a:prstGeom prst="ellipse">
          <a:avLst/>
        </a:prstGeom>
        <a:solidFill>
          <a:schemeClr val="accent1">
            <a:shade val="50000"/>
            <a:hueOff val="103268"/>
            <a:satOff val="-2160"/>
            <a:lumOff val="1201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K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2829491" y="3656705"/>
        <a:ext cx="437016" cy="3090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D834D0-DEED-4A93-8643-8B1003D96832}">
      <dsp:nvSpPr>
        <dsp:cNvPr id="0" name=""/>
        <dsp:cNvSpPr/>
      </dsp:nvSpPr>
      <dsp:spPr>
        <a:xfrm rot="5400000">
          <a:off x="-169068" y="169670"/>
          <a:ext cx="1127124" cy="788987"/>
        </a:xfrm>
        <a:prstGeom prst="chevron">
          <a:avLst/>
        </a:prstGeom>
        <a:gradFill flip="none" rotWithShape="1">
          <a:gsLst>
            <a:gs pos="0">
              <a:schemeClr val="accent4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4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4">
                <a:lumMod val="60000"/>
                <a:lumOff val="4000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>
              <a:solidFill>
                <a:schemeClr val="tx1"/>
              </a:solidFill>
            </a:rPr>
            <a:t>n</a:t>
          </a:r>
          <a:endParaRPr lang="cs-CZ" sz="2200" b="1" kern="1200" dirty="0">
            <a:solidFill>
              <a:schemeClr val="tx1"/>
            </a:solidFill>
          </a:endParaRPr>
        </a:p>
      </dsp:txBody>
      <dsp:txXfrm rot="5400000">
        <a:off x="-169068" y="169670"/>
        <a:ext cx="1127124" cy="788987"/>
      </dsp:txXfrm>
    </dsp:sp>
    <dsp:sp modelId="{1621FF3A-2AF2-461E-AF74-4D8925D30647}">
      <dsp:nvSpPr>
        <dsp:cNvPr id="0" name=""/>
        <dsp:cNvSpPr/>
      </dsp:nvSpPr>
      <dsp:spPr>
        <a:xfrm rot="5400000">
          <a:off x="3076178" y="-2286589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lumMod val="7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b="1" kern="1200" dirty="0" smtClean="0">
              <a:latin typeface="Constantia" pitchFamily="18" charset="0"/>
              <a:cs typeface="Arial" pitchFamily="34" charset="0"/>
              <a:hlinkClick xmlns:r="http://schemas.openxmlformats.org/officeDocument/2006/relationships" r:id="" action="ppaction://hlinksldjump"/>
            </a:rPr>
            <a:t>hlavní kvantové číslo</a:t>
          </a:r>
          <a:endParaRPr lang="cs-CZ" sz="2400" b="1" kern="1200" dirty="0">
            <a:latin typeface="Constantia" pitchFamily="18" charset="0"/>
            <a:cs typeface="Arial" pitchFamily="34" charset="0"/>
          </a:endParaRPr>
        </a:p>
      </dsp:txBody>
      <dsp:txXfrm rot="5400000">
        <a:off x="3076178" y="-2286589"/>
        <a:ext cx="732631" cy="5307012"/>
      </dsp:txXfrm>
    </dsp:sp>
    <dsp:sp modelId="{234E5AD7-A21F-4105-80AC-907193AA7D06}">
      <dsp:nvSpPr>
        <dsp:cNvPr id="0" name=""/>
        <dsp:cNvSpPr/>
      </dsp:nvSpPr>
      <dsp:spPr>
        <a:xfrm rot="5400000">
          <a:off x="-169068" y="1148227"/>
          <a:ext cx="1127124" cy="788987"/>
        </a:xfrm>
        <a:prstGeom prst="chevron">
          <a:avLst/>
        </a:prstGeom>
        <a:gradFill flip="none" rotWithShape="0">
          <a:gsLst>
            <a:gs pos="0">
              <a:schemeClr val="accent4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4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4">
                <a:lumMod val="60000"/>
                <a:lumOff val="4000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>
              <a:solidFill>
                <a:schemeClr val="tx1"/>
              </a:solidFill>
            </a:rPr>
            <a:t>l</a:t>
          </a:r>
          <a:endParaRPr lang="cs-CZ" sz="2200" b="1" kern="1200" dirty="0">
            <a:solidFill>
              <a:schemeClr val="tx1"/>
            </a:solidFill>
          </a:endParaRPr>
        </a:p>
      </dsp:txBody>
      <dsp:txXfrm rot="5400000">
        <a:off x="-169068" y="1148227"/>
        <a:ext cx="1127124" cy="788987"/>
      </dsp:txXfrm>
    </dsp:sp>
    <dsp:sp modelId="{DFF7D221-4E0C-4D9F-9010-9368B4BD0AFA}">
      <dsp:nvSpPr>
        <dsp:cNvPr id="0" name=""/>
        <dsp:cNvSpPr/>
      </dsp:nvSpPr>
      <dsp:spPr>
        <a:xfrm rot="5400000">
          <a:off x="3076178" y="-1308031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b="1" kern="1200" dirty="0" smtClean="0">
              <a:solidFill>
                <a:schemeClr val="tx1"/>
              </a:solidFill>
              <a:latin typeface="Constantia" pitchFamily="18" charset="0"/>
              <a:cs typeface="Arial" pitchFamily="34" charset="0"/>
              <a:hlinkClick xmlns:r="http://schemas.openxmlformats.org/officeDocument/2006/relationships" r:id="" action="ppaction://hlinksldjump"/>
            </a:rPr>
            <a:t>vedlejší kvantové číslo</a:t>
          </a:r>
          <a:endParaRPr lang="cs-CZ" sz="2400" b="1" kern="1200" dirty="0">
            <a:solidFill>
              <a:schemeClr val="tx1"/>
            </a:solidFill>
            <a:latin typeface="Constantia" pitchFamily="18" charset="0"/>
            <a:cs typeface="Arial" pitchFamily="34" charset="0"/>
          </a:endParaRPr>
        </a:p>
      </dsp:txBody>
      <dsp:txXfrm rot="5400000">
        <a:off x="3076178" y="-1308031"/>
        <a:ext cx="732631" cy="5307012"/>
      </dsp:txXfrm>
    </dsp:sp>
    <dsp:sp modelId="{F26BD3EB-0873-494F-A14F-4B3C6F6EE56D}">
      <dsp:nvSpPr>
        <dsp:cNvPr id="0" name=""/>
        <dsp:cNvSpPr/>
      </dsp:nvSpPr>
      <dsp:spPr>
        <a:xfrm rot="5400000">
          <a:off x="-169068" y="2126784"/>
          <a:ext cx="1127124" cy="788987"/>
        </a:xfrm>
        <a:prstGeom prst="chevron">
          <a:avLst/>
        </a:prstGeom>
        <a:gradFill flip="none" rotWithShape="0">
          <a:gsLst>
            <a:gs pos="0">
              <a:schemeClr val="accent4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4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4">
                <a:lumMod val="60000"/>
                <a:lumOff val="4000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>
              <a:solidFill>
                <a:schemeClr val="tx1"/>
              </a:solidFill>
            </a:rPr>
            <a:t>m</a:t>
          </a:r>
          <a:endParaRPr lang="cs-CZ" sz="2200" b="1" kern="1200" dirty="0">
            <a:solidFill>
              <a:schemeClr val="tx1"/>
            </a:solidFill>
          </a:endParaRPr>
        </a:p>
      </dsp:txBody>
      <dsp:txXfrm rot="5400000">
        <a:off x="-169068" y="2126784"/>
        <a:ext cx="1127124" cy="788987"/>
      </dsp:txXfrm>
    </dsp:sp>
    <dsp:sp modelId="{0EEE7651-BF61-401D-BBC6-1C728EA2F256}">
      <dsp:nvSpPr>
        <dsp:cNvPr id="0" name=""/>
        <dsp:cNvSpPr/>
      </dsp:nvSpPr>
      <dsp:spPr>
        <a:xfrm rot="5400000">
          <a:off x="3076178" y="-329474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b="1" kern="1200" dirty="0" smtClean="0">
              <a:solidFill>
                <a:schemeClr val="tx1"/>
              </a:solidFill>
              <a:latin typeface="Constantia" pitchFamily="18" charset="0"/>
              <a:hlinkClick xmlns:r="http://schemas.openxmlformats.org/officeDocument/2006/relationships" r:id="" action="ppaction://hlinksldjump"/>
            </a:rPr>
            <a:t>magnetické kvantové číslo</a:t>
          </a:r>
          <a:endParaRPr lang="cs-CZ" sz="2400" b="1" kern="1200" dirty="0">
            <a:solidFill>
              <a:schemeClr val="tx1"/>
            </a:solidFill>
            <a:latin typeface="Constantia" pitchFamily="18" charset="0"/>
          </a:endParaRPr>
        </a:p>
      </dsp:txBody>
      <dsp:txXfrm rot="5400000">
        <a:off x="3076178" y="-329474"/>
        <a:ext cx="732631" cy="5307012"/>
      </dsp:txXfrm>
    </dsp:sp>
    <dsp:sp modelId="{85E86076-19FB-463A-A581-3D425DA7A4F4}">
      <dsp:nvSpPr>
        <dsp:cNvPr id="0" name=""/>
        <dsp:cNvSpPr/>
      </dsp:nvSpPr>
      <dsp:spPr>
        <a:xfrm rot="5400000">
          <a:off x="-169068" y="3105342"/>
          <a:ext cx="1127124" cy="788987"/>
        </a:xfrm>
        <a:prstGeom prst="chevron">
          <a:avLst/>
        </a:prstGeom>
        <a:gradFill flip="none" rotWithShape="0">
          <a:gsLst>
            <a:gs pos="0">
              <a:schemeClr val="accent4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4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4">
                <a:lumMod val="60000"/>
                <a:lumOff val="4000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err="1" smtClean="0">
              <a:solidFill>
                <a:schemeClr val="tx1"/>
              </a:solidFill>
            </a:rPr>
            <a:t>m</a:t>
          </a:r>
          <a:r>
            <a:rPr lang="cs-CZ" sz="2200" b="1" kern="1200" baseline="-25000" dirty="0" err="1" smtClean="0">
              <a:solidFill>
                <a:schemeClr val="tx1"/>
              </a:solidFill>
            </a:rPr>
            <a:t>s</a:t>
          </a:r>
          <a:endParaRPr lang="cs-CZ" sz="2200" b="1" kern="1200" baseline="-25000" dirty="0">
            <a:solidFill>
              <a:schemeClr val="tx1"/>
            </a:solidFill>
          </a:endParaRPr>
        </a:p>
      </dsp:txBody>
      <dsp:txXfrm rot="5400000">
        <a:off x="-169068" y="3105342"/>
        <a:ext cx="1127124" cy="788987"/>
      </dsp:txXfrm>
    </dsp:sp>
    <dsp:sp modelId="{BE3A0268-502C-4C0F-A670-DA27D8E13427}">
      <dsp:nvSpPr>
        <dsp:cNvPr id="0" name=""/>
        <dsp:cNvSpPr/>
      </dsp:nvSpPr>
      <dsp:spPr>
        <a:xfrm rot="5400000">
          <a:off x="3076178" y="649083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b="1" kern="1200" dirty="0" smtClean="0">
              <a:latin typeface="Constantia" pitchFamily="18" charset="0"/>
              <a:hlinkClick xmlns:r="http://schemas.openxmlformats.org/officeDocument/2006/relationships" r:id="" action="ppaction://hlinksldjump"/>
            </a:rPr>
            <a:t>spinové kvantové číslo</a:t>
          </a:r>
          <a:endParaRPr lang="cs-CZ" sz="2400" b="1" kern="1200" dirty="0">
            <a:latin typeface="Constantia" pitchFamily="18" charset="0"/>
          </a:endParaRPr>
        </a:p>
      </dsp:txBody>
      <dsp:txXfrm rot="5400000">
        <a:off x="3076178" y="649083"/>
        <a:ext cx="732631" cy="530701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855C36-2376-48F2-ADFA-5D75700B57F4}">
      <dsp:nvSpPr>
        <dsp:cNvPr id="0" name=""/>
        <dsp:cNvSpPr/>
      </dsp:nvSpPr>
      <dsp:spPr>
        <a:xfrm>
          <a:off x="735620" y="3100"/>
          <a:ext cx="2594923" cy="85427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81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>
              <a:solidFill>
                <a:schemeClr val="accent4">
                  <a:lumMod val="50000"/>
                </a:schemeClr>
              </a:solidFill>
              <a:latin typeface="Constantia" pitchFamily="18" charset="0"/>
            </a:rPr>
            <a:t>PRAVIDLA</a:t>
          </a:r>
          <a:endParaRPr lang="cs-CZ" sz="3600" b="1" kern="1200" dirty="0">
            <a:solidFill>
              <a:schemeClr val="accent4">
                <a:lumMod val="50000"/>
              </a:schemeClr>
            </a:solidFill>
            <a:latin typeface="Constantia" pitchFamily="18" charset="0"/>
          </a:endParaRPr>
        </a:p>
      </dsp:txBody>
      <dsp:txXfrm>
        <a:off x="735620" y="3100"/>
        <a:ext cx="2594923" cy="854273"/>
      </dsp:txXfrm>
    </dsp:sp>
    <dsp:sp modelId="{D8F54CBC-1B09-46DF-8969-05BF91F6DC54}">
      <dsp:nvSpPr>
        <dsp:cNvPr id="0" name=""/>
        <dsp:cNvSpPr/>
      </dsp:nvSpPr>
      <dsp:spPr>
        <a:xfrm>
          <a:off x="995112" y="857374"/>
          <a:ext cx="412017" cy="593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3651"/>
              </a:lnTo>
              <a:lnTo>
                <a:pt x="412017" y="59365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3AC39-A806-4649-BEEB-F0B022040C80}">
      <dsp:nvSpPr>
        <dsp:cNvPr id="0" name=""/>
        <dsp:cNvSpPr/>
      </dsp:nvSpPr>
      <dsp:spPr>
        <a:xfrm>
          <a:off x="1407130" y="1023889"/>
          <a:ext cx="4105774" cy="85427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dk2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dk2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accent4">
                  <a:lumMod val="50000"/>
                </a:schemeClr>
              </a:solidFill>
              <a:latin typeface="Constantia" pitchFamily="18" charset="0"/>
              <a:hlinkClick xmlns:r="http://schemas.openxmlformats.org/officeDocument/2006/relationships" r:id="" action="ppaction://hlinksldjump"/>
            </a:rPr>
            <a:t>PAULIHO  PRINCIP</a:t>
          </a:r>
          <a:endParaRPr lang="cs-CZ" sz="2800" b="1" kern="1200" dirty="0">
            <a:solidFill>
              <a:schemeClr val="accent4">
                <a:lumMod val="50000"/>
              </a:schemeClr>
            </a:solidFill>
            <a:latin typeface="Constantia" pitchFamily="18" charset="0"/>
          </a:endParaRPr>
        </a:p>
      </dsp:txBody>
      <dsp:txXfrm>
        <a:off x="1407130" y="1023889"/>
        <a:ext cx="4105774" cy="854273"/>
      </dsp:txXfrm>
    </dsp:sp>
    <dsp:sp modelId="{6B6BBF34-9E6C-42D0-AEDB-96A7E0B0B55D}">
      <dsp:nvSpPr>
        <dsp:cNvPr id="0" name=""/>
        <dsp:cNvSpPr/>
      </dsp:nvSpPr>
      <dsp:spPr>
        <a:xfrm>
          <a:off x="995112" y="857374"/>
          <a:ext cx="412017" cy="1661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1493"/>
              </a:lnTo>
              <a:lnTo>
                <a:pt x="412017" y="166149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B7F99-561A-46D7-97EA-DD5758A08AEB}">
      <dsp:nvSpPr>
        <dsp:cNvPr id="0" name=""/>
        <dsp:cNvSpPr/>
      </dsp:nvSpPr>
      <dsp:spPr>
        <a:xfrm>
          <a:off x="1407130" y="2091730"/>
          <a:ext cx="4105774" cy="85427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dk2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dk2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accent4">
                  <a:lumMod val="50000"/>
                </a:schemeClr>
              </a:solidFill>
              <a:latin typeface="Constantia" pitchFamily="18" charset="0"/>
              <a:hlinkClick xmlns:r="http://schemas.openxmlformats.org/officeDocument/2006/relationships" r:id="" action="ppaction://hlinksldjump"/>
            </a:rPr>
            <a:t>VÝSTAVBOVÝ PRINCIP</a:t>
          </a:r>
          <a:endParaRPr lang="cs-CZ" sz="2800" b="1" kern="1200" dirty="0">
            <a:solidFill>
              <a:schemeClr val="accent4">
                <a:lumMod val="50000"/>
              </a:schemeClr>
            </a:solidFill>
            <a:latin typeface="Constantia" pitchFamily="18" charset="0"/>
          </a:endParaRPr>
        </a:p>
      </dsp:txBody>
      <dsp:txXfrm>
        <a:off x="1407130" y="2091730"/>
        <a:ext cx="4105774" cy="854273"/>
      </dsp:txXfrm>
    </dsp:sp>
    <dsp:sp modelId="{C0E2E32A-D4D0-4F81-9CD2-854824B58EDD}">
      <dsp:nvSpPr>
        <dsp:cNvPr id="0" name=""/>
        <dsp:cNvSpPr/>
      </dsp:nvSpPr>
      <dsp:spPr>
        <a:xfrm>
          <a:off x="995112" y="857374"/>
          <a:ext cx="412017" cy="2729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9335"/>
              </a:lnTo>
              <a:lnTo>
                <a:pt x="412017" y="272933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6FFE9B-A417-4236-AB99-498C72CBA1F0}">
      <dsp:nvSpPr>
        <dsp:cNvPr id="0" name=""/>
        <dsp:cNvSpPr/>
      </dsp:nvSpPr>
      <dsp:spPr>
        <a:xfrm>
          <a:off x="1407130" y="3159572"/>
          <a:ext cx="4105774" cy="85427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dk2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dk2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accent4">
                  <a:lumMod val="50000"/>
                </a:schemeClr>
              </a:solidFill>
              <a:latin typeface="Constantia" pitchFamily="18" charset="0"/>
              <a:hlinkClick xmlns:r="http://schemas.openxmlformats.org/officeDocument/2006/relationships" r:id="" action="ppaction://hlinksldjump"/>
            </a:rPr>
            <a:t>HUNDOVO PRAVIDLO</a:t>
          </a:r>
          <a:endParaRPr lang="cs-CZ" sz="2800" b="1" kern="1200" dirty="0">
            <a:solidFill>
              <a:schemeClr val="accent4">
                <a:lumMod val="50000"/>
              </a:schemeClr>
            </a:solidFill>
            <a:latin typeface="Constantia" pitchFamily="18" charset="0"/>
          </a:endParaRPr>
        </a:p>
      </dsp:txBody>
      <dsp:txXfrm>
        <a:off x="1407130" y="3159572"/>
        <a:ext cx="4105774" cy="854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ED7A6-DC3D-403E-950D-81F6D2569A93}" type="datetimeFigureOut">
              <a:rPr lang="cs-CZ"/>
              <a:pPr>
                <a:defRPr/>
              </a:pPr>
              <a:t>24.11.2019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9BE22-E449-437C-AB19-D1B0BB05BA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F0138-3D2D-4F58-ADE8-72893A00C36E}" type="datetimeFigureOut">
              <a:rPr lang="cs-CZ"/>
              <a:pPr>
                <a:defRPr/>
              </a:pPr>
              <a:t>24.11.2019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72BBB-B9E8-49DE-91DA-5B86D3C17C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27274-C6A2-43F5-80DA-889CA9B0F0BD}" type="datetimeFigureOut">
              <a:rPr lang="cs-CZ"/>
              <a:pPr>
                <a:defRPr/>
              </a:pPr>
              <a:t>24.11.2019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8C979-B881-4E72-9827-9A1ED09962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A2545-B60B-49CC-BF5A-EB6161B65AAD}" type="datetimeFigureOut">
              <a:rPr lang="cs-CZ"/>
              <a:pPr>
                <a:defRPr/>
              </a:pPr>
              <a:t>24.11.2019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051E5-D5DC-44A8-9357-7A22F8B590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1EAA4-DE87-47C3-A995-5CA48110DBC1}" type="datetimeFigureOut">
              <a:rPr lang="cs-CZ"/>
              <a:pPr>
                <a:defRPr/>
              </a:pPr>
              <a:t>24.11.2019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944D-0236-4E53-A0BB-031EA97303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8CEAC-EB7C-44C5-9A10-2A4D5634B267}" type="datetimeFigureOut">
              <a:rPr lang="cs-CZ"/>
              <a:pPr>
                <a:defRPr/>
              </a:pPr>
              <a:t>24.11.2019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00D55-4B79-443A-8710-4EFCF06B33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86A76-509A-4629-B0C0-1562B6EAECDB}" type="datetimeFigureOut">
              <a:rPr lang="cs-CZ"/>
              <a:pPr>
                <a:defRPr/>
              </a:pPr>
              <a:t>24.11.2019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42A81-2195-4A96-AC37-038D3C907A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D8B95-2955-4081-B739-BC1726303049}" type="datetimeFigureOut">
              <a:rPr lang="cs-CZ"/>
              <a:pPr>
                <a:defRPr/>
              </a:pPr>
              <a:t>24.11.2019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F0789-FD9B-4E4D-8366-62C88565A7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8612E-4287-4E29-9F4A-0BE8B2076F0A}" type="datetimeFigureOut">
              <a:rPr lang="cs-CZ"/>
              <a:pPr>
                <a:defRPr/>
              </a:pPr>
              <a:t>24.11.2019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011F8-7D55-4580-832B-1702AD5CBC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2E4FE-42B1-415D-9643-4A6C13A852AE}" type="datetimeFigureOut">
              <a:rPr lang="cs-CZ"/>
              <a:pPr>
                <a:defRPr/>
              </a:pPr>
              <a:t>24.11.2019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8E5D7-719D-4E8C-A546-6B3E646218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822F6-2C92-49D2-B2F2-E298BDBD7AAD}" type="datetimeFigureOut">
              <a:rPr lang="cs-CZ"/>
              <a:pPr>
                <a:defRPr/>
              </a:pPr>
              <a:t>24.11.2019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3654-4650-4F6F-B206-E63D71B7AD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C2B588-3590-439A-B943-5E3F3B0EDA08}" type="datetimeFigureOut">
              <a:rPr lang="cs-CZ"/>
              <a:pPr>
                <a:defRPr/>
              </a:pPr>
              <a:t>24.11.2019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D7BBCD-10CE-4091-9A01-88C042FE70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2.xml"/><Relationship Id="rId7" Type="http://schemas.openxmlformats.org/officeDocument/2006/relationships/slide" Target="slide2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" Target="slide18.xml"/><Relationship Id="rId5" Type="http://schemas.openxmlformats.org/officeDocument/2006/relationships/slide" Target="slide16.xml"/><Relationship Id="rId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1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" TargetMode="External"/><Relationship Id="rId2" Type="http://schemas.openxmlformats.org/officeDocument/2006/relationships/hyperlink" Target="http://www.pdclipart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1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331640" y="836712"/>
            <a:ext cx="6768752" cy="923330"/>
          </a:xfrm>
          <a:prstGeom prst="rect">
            <a:avLst/>
          </a:prstGeom>
          <a:noFill/>
        </p:spPr>
        <p:txBody>
          <a:bodyPr wrap="none">
            <a:prstTxWarp prst="textWave4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ELEKTRONOVÝ OBAL</a:t>
            </a:r>
          </a:p>
        </p:txBody>
      </p:sp>
      <p:pic>
        <p:nvPicPr>
          <p:cNvPr id="1031" name="Picture 7" descr="C:\Documents and Settings\Admin\Local Settings\Temporary Internet Files\Content.IE5\FF1VRTAT\MM900046491[1].gif"/>
          <p:cNvPicPr>
            <a:picLocks noChangeAspect="1" noChangeArrowheads="1" noCrop="1"/>
          </p:cNvPicPr>
          <p:nvPr/>
        </p:nvPicPr>
        <p:blipFill>
          <a:blip r:embed="rId2" cstate="print">
            <a:lum bright="10000" contrast="30000"/>
          </a:blip>
          <a:srcRect/>
          <a:stretch>
            <a:fillRect/>
          </a:stretch>
        </p:blipFill>
        <p:spPr bwMode="auto">
          <a:xfrm>
            <a:off x="5652120" y="2276872"/>
            <a:ext cx="2952328" cy="2664296"/>
          </a:xfrm>
          <a:prstGeom prst="roundRect">
            <a:avLst/>
          </a:prstGeom>
          <a:ln w="6350"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468313" y="2740025"/>
            <a:ext cx="54721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Char char="Ø"/>
              <a:tabLst>
                <a:tab pos="2108200" algn="l"/>
              </a:tabLst>
            </a:pPr>
            <a:r>
              <a:rPr lang="cs-CZ" sz="2400" b="1" dirty="0">
                <a:latin typeface="Constantia" pitchFamily="18" charset="0"/>
                <a:ea typeface="Times New Roman" pitchFamily="18" charset="0"/>
                <a:cs typeface="Arial" pitchFamily="34" charset="0"/>
                <a:hlinkClick r:id="rId3" action="ppaction://hlinksldjump"/>
              </a:rPr>
              <a:t>OBAL  ATOMU</a:t>
            </a:r>
            <a:endParaRPr lang="cs-CZ" sz="2400" b="1" dirty="0"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2108200" algn="l"/>
              </a:tabLst>
            </a:pPr>
            <a:r>
              <a:rPr lang="cs-CZ" sz="2400" b="1" dirty="0">
                <a:latin typeface="Constantia" pitchFamily="18" charset="0"/>
                <a:ea typeface="Times New Roman" pitchFamily="18" charset="0"/>
                <a:cs typeface="Arial" pitchFamily="34" charset="0"/>
                <a:hlinkClick r:id="rId4" action="ppaction://hlinksldjump"/>
              </a:rPr>
              <a:t>KVANTOVÁ ČÍSLA</a:t>
            </a:r>
            <a:endParaRPr lang="cs-CZ" sz="2400" b="1" dirty="0">
              <a:latin typeface="Constantia" pitchFamily="18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2108200" algn="l"/>
              </a:tabLst>
            </a:pPr>
            <a:r>
              <a:rPr lang="cs-CZ" sz="2400" b="1" dirty="0">
                <a:latin typeface="Constantia" pitchFamily="18" charset="0"/>
                <a:cs typeface="Times New Roman" pitchFamily="18" charset="0"/>
                <a:hlinkClick r:id="rId5" action="ppaction://hlinksldjump"/>
              </a:rPr>
              <a:t>ELEKTRONOVÁ KONFIGURACE</a:t>
            </a:r>
            <a:endParaRPr lang="cs-CZ" sz="2400" b="1" dirty="0">
              <a:latin typeface="Constantia" pitchFamily="18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2108200" algn="l"/>
              </a:tabLst>
            </a:pPr>
            <a:r>
              <a:rPr lang="cs-CZ" sz="2400" b="1" dirty="0">
                <a:latin typeface="Constantia" pitchFamily="18" charset="0"/>
                <a:cs typeface="Times New Roman" pitchFamily="18" charset="0"/>
                <a:hlinkClick r:id="rId6" action="ppaction://hlinksldjump"/>
              </a:rPr>
              <a:t>PRAVIDLA</a:t>
            </a:r>
            <a:r>
              <a:rPr lang="cs-CZ" sz="2400" b="1" dirty="0">
                <a:latin typeface="Constantia" pitchFamily="18" charset="0"/>
                <a:cs typeface="Times New Roman" pitchFamily="18" charset="0"/>
              </a:rPr>
              <a:t>	</a:t>
            </a:r>
            <a:endParaRPr lang="cs-CZ" sz="2400" b="1" dirty="0">
              <a:latin typeface="Constantia" pitchFamily="18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2108200" algn="l"/>
              </a:tabLst>
            </a:pPr>
            <a:r>
              <a:rPr lang="cs-CZ" sz="2400" b="1" dirty="0">
                <a:latin typeface="Constantia" pitchFamily="18" charset="0"/>
                <a:cs typeface="Times New Roman" pitchFamily="18" charset="0"/>
                <a:hlinkClick r:id="rId7" action="ppaction://hlinksldjump"/>
              </a:rPr>
              <a:t>ŘEŠENÁ  CVIČENÍ</a:t>
            </a:r>
            <a:endParaRPr lang="cs-CZ" sz="2400" b="1" dirty="0">
              <a:latin typeface="Constantia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2108200" algn="l"/>
              </a:tabLst>
            </a:pPr>
            <a:r>
              <a:rPr lang="cs-CZ" sz="2400" b="1" dirty="0">
                <a:latin typeface="Constantia" pitchFamily="18" charset="0"/>
                <a:cs typeface="Arial" pitchFamily="34" charset="0"/>
                <a:hlinkClick r:id="rId8" action="ppaction://hlinksldjump"/>
              </a:rPr>
              <a:t>VALENČNÍ  ELEKTRONY</a:t>
            </a:r>
            <a:endParaRPr lang="cs-CZ" sz="2400" b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1">
                <a:lumMod val="85000"/>
                <a:lumOff val="15000"/>
                <a:tint val="45000"/>
                <a:satMod val="400000"/>
              </a:schemeClr>
            </a:duotone>
            <a:lum contrast="40000"/>
          </a:blip>
          <a:srcRect/>
          <a:stretch>
            <a:fillRect/>
          </a:stretch>
        </p:blipFill>
        <p:spPr bwMode="auto">
          <a:xfrm>
            <a:off x="755576" y="2276872"/>
            <a:ext cx="734481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1258888" y="404808"/>
            <a:ext cx="6913512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r>
              <a:rPr lang="cs-CZ" dirty="0">
                <a:ea typeface="Times New Roman" pitchFamily="18" charset="0"/>
                <a:cs typeface="Arial" pitchFamily="34" charset="0"/>
              </a:rPr>
              <a:t>  </a:t>
            </a:r>
            <a:r>
              <a:rPr lang="cs-CZ" b="1" dirty="0">
                <a:ea typeface="Times New Roman" pitchFamily="18" charset="0"/>
                <a:cs typeface="Arial" pitchFamily="34" charset="0"/>
              </a:rPr>
              <a:t>existuje jen </a:t>
            </a:r>
            <a:r>
              <a:rPr lang="cs-CZ" b="1" i="1" dirty="0">
                <a:ea typeface="Times New Roman" pitchFamily="18" charset="0"/>
                <a:cs typeface="Arial" pitchFamily="34" charset="0"/>
              </a:rPr>
              <a:t>jeden orbital s </a:t>
            </a:r>
          </a:p>
          <a:p>
            <a:pPr>
              <a:tabLst>
                <a:tab pos="457200" algn="l"/>
              </a:tabLst>
            </a:pPr>
            <a:endParaRPr lang="cs-CZ" sz="1100" b="1" dirty="0"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cs-CZ" b="1" i="1" dirty="0">
                <a:ea typeface="Times New Roman" pitchFamily="18" charset="0"/>
                <a:cs typeface="Arial" pitchFamily="34" charset="0"/>
              </a:rPr>
              <a:t>orbital p</a:t>
            </a:r>
            <a:r>
              <a:rPr lang="cs-CZ" b="1" dirty="0">
                <a:ea typeface="Times New Roman" pitchFamily="18" charset="0"/>
                <a:cs typeface="Arial" pitchFamily="34" charset="0"/>
              </a:rPr>
              <a:t> má </a:t>
            </a:r>
            <a:r>
              <a:rPr lang="cs-CZ" b="1" i="1" dirty="0">
                <a:ea typeface="Times New Roman" pitchFamily="18" charset="0"/>
                <a:cs typeface="Arial" pitchFamily="34" charset="0"/>
              </a:rPr>
              <a:t>tři</a:t>
            </a:r>
            <a:r>
              <a:rPr lang="cs-CZ" b="1" dirty="0">
                <a:ea typeface="Times New Roman" pitchFamily="18" charset="0"/>
                <a:cs typeface="Arial" pitchFamily="34" charset="0"/>
              </a:rPr>
              <a:t> možné prostorové orientace</a:t>
            </a:r>
          </a:p>
          <a:p>
            <a:pPr eaLnBrk="0" hangingPunct="0">
              <a:tabLst>
                <a:tab pos="457200" algn="l"/>
              </a:tabLst>
            </a:pPr>
            <a:endParaRPr lang="cs-CZ" sz="1100" b="1" dirty="0"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cs-CZ" b="1" i="1" dirty="0">
                <a:ea typeface="Times New Roman" pitchFamily="18" charset="0"/>
                <a:cs typeface="Arial" pitchFamily="34" charset="0"/>
              </a:rPr>
              <a:t>orbital d</a:t>
            </a:r>
            <a:r>
              <a:rPr lang="cs-CZ" b="1" dirty="0">
                <a:ea typeface="Times New Roman" pitchFamily="18" charset="0"/>
                <a:cs typeface="Arial" pitchFamily="34" charset="0"/>
              </a:rPr>
              <a:t> má </a:t>
            </a:r>
            <a:r>
              <a:rPr lang="cs-CZ" b="1" i="1" dirty="0">
                <a:ea typeface="Times New Roman" pitchFamily="18" charset="0"/>
                <a:cs typeface="Arial" pitchFamily="34" charset="0"/>
              </a:rPr>
              <a:t>pět</a:t>
            </a:r>
            <a:r>
              <a:rPr lang="cs-CZ" b="1" dirty="0">
                <a:ea typeface="Times New Roman" pitchFamily="18" charset="0"/>
                <a:cs typeface="Arial" pitchFamily="34" charset="0"/>
              </a:rPr>
              <a:t> možných prostorových orientací</a:t>
            </a:r>
          </a:p>
          <a:p>
            <a:pPr eaLnBrk="0" hangingPunct="0">
              <a:tabLst>
                <a:tab pos="457200" algn="l"/>
              </a:tabLst>
            </a:pPr>
            <a:endParaRPr lang="cs-CZ" sz="1100" b="1" dirty="0"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cs-CZ" b="1" i="1" dirty="0">
                <a:ea typeface="Times New Roman" pitchFamily="18" charset="0"/>
                <a:cs typeface="Arial" pitchFamily="34" charset="0"/>
              </a:rPr>
              <a:t>orbital f</a:t>
            </a:r>
            <a:r>
              <a:rPr lang="cs-CZ" b="1" dirty="0">
                <a:ea typeface="Times New Roman" pitchFamily="18" charset="0"/>
                <a:cs typeface="Arial" pitchFamily="34" charset="0"/>
              </a:rPr>
              <a:t> má </a:t>
            </a:r>
            <a:r>
              <a:rPr lang="cs-CZ" b="1" i="1" dirty="0">
                <a:ea typeface="Times New Roman" pitchFamily="18" charset="0"/>
                <a:cs typeface="Arial" pitchFamily="34" charset="0"/>
              </a:rPr>
              <a:t>sedm</a:t>
            </a:r>
            <a:r>
              <a:rPr lang="cs-CZ" b="1" dirty="0">
                <a:ea typeface="Times New Roman" pitchFamily="18" charset="0"/>
                <a:cs typeface="Arial" pitchFamily="34" charset="0"/>
              </a:rPr>
              <a:t> možných prostorových orientací</a:t>
            </a:r>
          </a:p>
        </p:txBody>
      </p:sp>
      <p:sp>
        <p:nvSpPr>
          <p:cNvPr id="12292" name="Obdélník 3"/>
          <p:cNvSpPr>
            <a:spLocks noChangeArrowheads="1"/>
          </p:cNvSpPr>
          <p:nvPr/>
        </p:nvSpPr>
        <p:spPr bwMode="auto">
          <a:xfrm>
            <a:off x="468313" y="5157788"/>
            <a:ext cx="8675687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cs-CZ" b="1" dirty="0">
                <a:ea typeface="Times New Roman" pitchFamily="18" charset="0"/>
                <a:cs typeface="Arial" pitchFamily="34" charset="0"/>
              </a:rPr>
              <a:t>elektrony se stejným hlavním a vedlejším kvantovým číslem tvoří </a:t>
            </a:r>
            <a:r>
              <a:rPr lang="cs-CZ" b="1" i="1" dirty="0" err="1">
                <a:ea typeface="Times New Roman" pitchFamily="18" charset="0"/>
                <a:cs typeface="Arial" pitchFamily="34" charset="0"/>
              </a:rPr>
              <a:t>podslupku</a:t>
            </a:r>
            <a:endParaRPr lang="cs-CZ" b="1" i="1" dirty="0">
              <a:ea typeface="Times New Roman" pitchFamily="18" charset="0"/>
              <a:cs typeface="Arial" pitchFamily="34" charset="0"/>
            </a:endParaRPr>
          </a:p>
          <a:p>
            <a:pPr>
              <a:tabLst>
                <a:tab pos="457200" algn="l"/>
              </a:tabLst>
            </a:pPr>
            <a:r>
              <a:rPr lang="cs-CZ" b="1" i="1" dirty="0">
                <a:ea typeface="Times New Roman" pitchFamily="18" charset="0"/>
                <a:cs typeface="Arial" pitchFamily="34" charset="0"/>
              </a:rPr>
              <a:t> – mají stejnou energii – </a:t>
            </a:r>
            <a:r>
              <a:rPr lang="cs-CZ" b="1" dirty="0">
                <a:ea typeface="Times New Roman" pitchFamily="18" charset="0"/>
                <a:cs typeface="Arial" pitchFamily="34" charset="0"/>
              </a:rPr>
              <a:t>nazýváme je</a:t>
            </a:r>
            <a:r>
              <a:rPr lang="cs-CZ" b="1" i="1" dirty="0">
                <a:ea typeface="Times New Roman" pitchFamily="18" charset="0"/>
                <a:cs typeface="Arial" pitchFamily="34" charset="0"/>
              </a:rPr>
              <a:t> degenerované orbitaly</a:t>
            </a:r>
          </a:p>
          <a:p>
            <a:pPr>
              <a:tabLst>
                <a:tab pos="457200" algn="l"/>
              </a:tabLst>
            </a:pPr>
            <a:endParaRPr lang="cs-CZ" sz="1100" b="1" dirty="0">
              <a:ea typeface="Times New Roman" pitchFamily="18" charset="0"/>
              <a:cs typeface="Arial" pitchFamily="34" charset="0"/>
            </a:endParaRPr>
          </a:p>
          <a:p>
            <a:pPr>
              <a:tabLst>
                <a:tab pos="457200" algn="l"/>
              </a:tabLst>
            </a:pPr>
            <a:r>
              <a:rPr lang="cs-CZ" sz="2000" b="1" dirty="0">
                <a:ea typeface="Times New Roman" pitchFamily="18" charset="0"/>
                <a:cs typeface="Arial" pitchFamily="34" charset="0"/>
              </a:rPr>
              <a:t>Orbital je charakterizován třemi kvantovými čísly</a:t>
            </a:r>
            <a:endParaRPr lang="cs-CZ" sz="2000" dirty="0">
              <a:ea typeface="Times New Roman" pitchFamily="18" charset="0"/>
              <a:cs typeface="Arial" pitchFamily="34" charset="0"/>
            </a:endParaRPr>
          </a:p>
          <a:p>
            <a:pPr>
              <a:tabLst>
                <a:tab pos="457200" algn="l"/>
              </a:tabLst>
            </a:pPr>
            <a:endParaRPr lang="cs-CZ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Tlačítko akce: Zpět nebo Předchozí 4">
            <a:hlinkClick r:id="rId3" action="ppaction://hlinksldjump" highlightClick="1"/>
          </p:cNvPr>
          <p:cNvSpPr/>
          <p:nvPr/>
        </p:nvSpPr>
        <p:spPr>
          <a:xfrm>
            <a:off x="7596336" y="5949280"/>
            <a:ext cx="1042416" cy="432048"/>
          </a:xfrm>
          <a:prstGeom prst="actionButtonBackPreviou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956376" y="4797152"/>
            <a:ext cx="5819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 smtClean="0">
                <a:ea typeface="Times New Roman" pitchFamily="18" charset="0"/>
                <a:cs typeface="Arial" pitchFamily="34" charset="0"/>
              </a:rPr>
              <a:t>obr.2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helago-cz.cz/public/content-images/cz/product/323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764704"/>
            <a:ext cx="5401816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helago-cz.cz/public/content-images/cz/product/323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981075"/>
            <a:ext cx="6408737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helago-cz.cz/public/content-images/cz/product/323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765175"/>
            <a:ext cx="5903912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helago-cz.cz/public/content-images/cz/product/323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48680"/>
            <a:ext cx="6408737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971550" y="620713"/>
            <a:ext cx="6624638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cs-CZ" sz="3200" b="1" dirty="0">
                <a:latin typeface="Constantia" pitchFamily="18" charset="0"/>
                <a:ea typeface="Times New Roman" pitchFamily="18" charset="0"/>
                <a:cs typeface="Arial" pitchFamily="34" charset="0"/>
              </a:rPr>
              <a:t>SPINOVÉ  KVANTOVÉ  ČÍSLO  </a:t>
            </a:r>
            <a:r>
              <a:rPr lang="cs-CZ" sz="3200" b="1" dirty="0" err="1">
                <a:latin typeface="Constantia" pitchFamily="18" charset="0"/>
                <a:ea typeface="Times New Roman" pitchFamily="18" charset="0"/>
                <a:cs typeface="Arial" pitchFamily="34" charset="0"/>
              </a:rPr>
              <a:t>m</a:t>
            </a:r>
            <a:r>
              <a:rPr lang="cs-CZ" sz="3200" b="1" baseline="-30000" dirty="0" err="1">
                <a:latin typeface="Constantia" pitchFamily="18" charset="0"/>
                <a:ea typeface="Times New Roman" pitchFamily="18" charset="0"/>
                <a:cs typeface="Arial" pitchFamily="34" charset="0"/>
              </a:rPr>
              <a:t>s</a:t>
            </a:r>
            <a:endParaRPr lang="cs-CZ" sz="3200" b="1" baseline="-30000" dirty="0"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>
              <a:tabLst>
                <a:tab pos="457200" algn="l"/>
              </a:tabLst>
            </a:pPr>
            <a:r>
              <a:rPr lang="cs-CZ" sz="3200" b="1" dirty="0"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cs-CZ" sz="3200" dirty="0"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cs-CZ" dirty="0">
                <a:ea typeface="Times New Roman" pitchFamily="18" charset="0"/>
                <a:cs typeface="Arial" pitchFamily="34" charset="0"/>
              </a:rPr>
              <a:t>  </a:t>
            </a:r>
            <a:r>
              <a:rPr lang="cs-CZ" b="1" dirty="0">
                <a:ea typeface="Times New Roman" pitchFamily="18" charset="0"/>
                <a:cs typeface="Arial" pitchFamily="34" charset="0"/>
              </a:rPr>
              <a:t>udává rotační impuls elektronů </a:t>
            </a:r>
          </a:p>
          <a:p>
            <a:pPr eaLnBrk="0" hangingPunct="0">
              <a:tabLst>
                <a:tab pos="457200" algn="l"/>
              </a:tabLst>
            </a:pPr>
            <a:endParaRPr lang="cs-CZ" b="1" dirty="0"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cs-CZ" b="1" dirty="0">
                <a:ea typeface="Times New Roman" pitchFamily="18" charset="0"/>
                <a:cs typeface="Arial" pitchFamily="34" charset="0"/>
              </a:rPr>
              <a:t>  nabývá hodnot </a:t>
            </a:r>
            <a:r>
              <a:rPr lang="cs-CZ" b="1" dirty="0" err="1">
                <a:ea typeface="Times New Roman" pitchFamily="18" charset="0"/>
                <a:cs typeface="Arial" pitchFamily="34" charset="0"/>
              </a:rPr>
              <a:t>m</a:t>
            </a:r>
            <a:r>
              <a:rPr lang="cs-CZ" b="1" baseline="-30000" dirty="0" err="1">
                <a:ea typeface="Times New Roman" pitchFamily="18" charset="0"/>
                <a:cs typeface="Arial" pitchFamily="34" charset="0"/>
              </a:rPr>
              <a:t>s</a:t>
            </a:r>
            <a:r>
              <a:rPr lang="cs-CZ" b="1" dirty="0">
                <a:ea typeface="Times New Roman" pitchFamily="18" charset="0"/>
                <a:cs typeface="Arial" pitchFamily="34" charset="0"/>
              </a:rPr>
              <a:t> = ±½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79388" y="3284538"/>
            <a:ext cx="871378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b="1" dirty="0">
                <a:ea typeface="Times New Roman" pitchFamily="18" charset="0"/>
                <a:cs typeface="Arial" pitchFamily="34" charset="0"/>
              </a:rPr>
              <a:t>      Elektron je charakterizován čtyřmi kvantovými čísly.</a:t>
            </a:r>
          </a:p>
          <a:p>
            <a:endParaRPr lang="cs-CZ" sz="2000" b="1" dirty="0">
              <a:ea typeface="Times New Roman" pitchFamily="18" charset="0"/>
              <a:cs typeface="Arial" pitchFamily="34" charset="0"/>
            </a:endParaRPr>
          </a:p>
          <a:p>
            <a:endParaRPr lang="cs-CZ" sz="2000" dirty="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b="1" i="1" dirty="0">
                <a:ea typeface="Times New Roman" pitchFamily="18" charset="0"/>
                <a:cs typeface="Arial" pitchFamily="34" charset="0"/>
              </a:rPr>
              <a:t>     PAULIHO PRINCIP VÝLUČNOSTI</a:t>
            </a:r>
          </a:p>
          <a:p>
            <a:pPr eaLnBrk="0" hangingPunct="0"/>
            <a:endParaRPr lang="cs-CZ" dirty="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dirty="0">
                <a:ea typeface="Times New Roman" pitchFamily="18" charset="0"/>
                <a:cs typeface="Arial" pitchFamily="34" charset="0"/>
              </a:rPr>
              <a:t>   </a:t>
            </a:r>
            <a:r>
              <a:rPr lang="cs-CZ" b="1" dirty="0">
                <a:ea typeface="Times New Roman" pitchFamily="18" charset="0"/>
                <a:cs typeface="Arial" pitchFamily="34" charset="0"/>
              </a:rPr>
              <a:t>V atomu nemohou existovat dva elektrony, které by měly </a:t>
            </a:r>
          </a:p>
          <a:p>
            <a:pPr eaLnBrk="0" hangingPunct="0"/>
            <a:r>
              <a:rPr lang="cs-CZ" dirty="0">
                <a:ea typeface="Times New Roman" pitchFamily="18" charset="0"/>
                <a:cs typeface="Arial" pitchFamily="34" charset="0"/>
              </a:rPr>
              <a:t>                                                                    </a:t>
            </a:r>
            <a:r>
              <a:rPr lang="cs-CZ" b="1" dirty="0">
                <a:ea typeface="Times New Roman" pitchFamily="18" charset="0"/>
                <a:cs typeface="Arial" pitchFamily="34" charset="0"/>
              </a:rPr>
              <a:t>všechna čtyři kvantová čísla stejná.</a:t>
            </a: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7308304" y="5805264"/>
            <a:ext cx="1042416" cy="432048"/>
          </a:xfrm>
          <a:prstGeom prst="actionButtonBackPreviou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755650" y="188913"/>
            <a:ext cx="8137525" cy="100806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1"/>
                </a:solidFill>
                <a:latin typeface="Constantia" pitchFamily="18" charset="0"/>
              </a:rPr>
              <a:t>ELEKTRONOVÁ KONFIGURACE</a:t>
            </a:r>
          </a:p>
        </p:txBody>
      </p:sp>
      <p:sp>
        <p:nvSpPr>
          <p:cNvPr id="1034" name="Rectangle 1"/>
          <p:cNvSpPr>
            <a:spLocks noChangeArrowheads="1"/>
          </p:cNvSpPr>
          <p:nvPr/>
        </p:nvSpPr>
        <p:spPr bwMode="auto">
          <a:xfrm>
            <a:off x="1763713" y="1412875"/>
            <a:ext cx="565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cs-CZ">
                <a:ea typeface="Times New Roman" pitchFamily="18" charset="0"/>
                <a:cs typeface="Arial" pitchFamily="34" charset="0"/>
              </a:rPr>
              <a:t>  zápis elektronového obalu </a:t>
            </a:r>
          </a:p>
        </p:txBody>
      </p:sp>
      <p:sp>
        <p:nvSpPr>
          <p:cNvPr id="103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26" name="Organization Chart 2"/>
          <p:cNvGraphicFramePr>
            <a:graphicFrameLocks/>
          </p:cNvGraphicFramePr>
          <p:nvPr/>
        </p:nvGraphicFramePr>
        <p:xfrm>
          <a:off x="1116013" y="2420938"/>
          <a:ext cx="5486400" cy="27432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6" name="Elipsa 5"/>
          <p:cNvSpPr/>
          <p:nvPr/>
        </p:nvSpPr>
        <p:spPr>
          <a:xfrm>
            <a:off x="755576" y="5517232"/>
            <a:ext cx="1224136" cy="504056"/>
          </a:xfrm>
          <a:prstGeom prst="ellips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hlinkClick r:id="rId3" action="ppaction://hlinksldjump"/>
              </a:rPr>
              <a:t>OBSAH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Dgm spid="10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684213" y="793750"/>
            <a:ext cx="7775575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2800" b="1" i="1">
                <a:latin typeface="Constantia" pitchFamily="18" charset="0"/>
                <a:ea typeface="Times New Roman" pitchFamily="18" charset="0"/>
                <a:cs typeface="Arial" pitchFamily="34" charset="0"/>
              </a:rPr>
              <a:t>SYMBOLICKY </a:t>
            </a:r>
          </a:p>
          <a:p>
            <a:pPr eaLnBrk="0" hangingPunct="0"/>
            <a:endParaRPr lang="cs-CZ" sz="1100"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b="1" i="1">
                <a:ea typeface="Times New Roman" pitchFamily="18" charset="0"/>
                <a:cs typeface="Arial" pitchFamily="34" charset="0"/>
              </a:rPr>
              <a:t>hlavní kvantové číslo n ; typ orbitalu , počet elektronů – exponent</a:t>
            </a:r>
          </a:p>
          <a:p>
            <a:pPr eaLnBrk="0" hangingPunct="0"/>
            <a:endParaRPr lang="cs-CZ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 b="1">
                <a:ea typeface="Times New Roman" pitchFamily="18" charset="0"/>
                <a:cs typeface="Arial" pitchFamily="34" charset="0"/>
              </a:rPr>
              <a:t>např.  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5 elektronů    </a:t>
            </a:r>
            <a:r>
              <a:rPr lang="cs-CZ" sz="1600" b="1">
                <a:ea typeface="Times New Roman" pitchFamily="18" charset="0"/>
                <a:cs typeface="Arial" pitchFamily="34" charset="0"/>
              </a:rPr>
              <a:t>1s</a:t>
            </a:r>
            <a:r>
              <a:rPr lang="cs-CZ" sz="1600" b="1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 b="1">
                <a:ea typeface="Times New Roman" pitchFamily="18" charset="0"/>
                <a:cs typeface="Arial" pitchFamily="34" charset="0"/>
              </a:rPr>
              <a:t>  2s</a:t>
            </a:r>
            <a:r>
              <a:rPr lang="cs-CZ" sz="1600" b="1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 b="1">
                <a:ea typeface="Times New Roman" pitchFamily="18" charset="0"/>
                <a:cs typeface="Arial" pitchFamily="34" charset="0"/>
              </a:rPr>
              <a:t>  2p</a:t>
            </a:r>
            <a:r>
              <a:rPr lang="cs-CZ" sz="1600" b="1" baseline="30000">
                <a:ea typeface="Times New Roman" pitchFamily="18" charset="0"/>
                <a:cs typeface="Arial" pitchFamily="34" charset="0"/>
              </a:rPr>
              <a:t>1</a:t>
            </a:r>
            <a:endParaRPr lang="cs-CZ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4340" name="Rectangle 12"/>
          <p:cNvSpPr>
            <a:spLocks noChangeArrowheads="1"/>
          </p:cNvSpPr>
          <p:nvPr/>
        </p:nvSpPr>
        <p:spPr bwMode="auto">
          <a:xfrm>
            <a:off x="468313" y="2420938"/>
            <a:ext cx="7775575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2800" b="1" i="1">
                <a:latin typeface="Constantia" pitchFamily="18" charset="0"/>
                <a:ea typeface="Times New Roman" pitchFamily="18" charset="0"/>
                <a:cs typeface="Arial" pitchFamily="34" charset="0"/>
              </a:rPr>
              <a:t>RÁMEČKY</a:t>
            </a:r>
          </a:p>
          <a:p>
            <a:pPr eaLnBrk="0" hangingPunct="0"/>
            <a:endParaRPr lang="cs-CZ" sz="1100"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b="1" i="1">
                <a:ea typeface="Times New Roman" pitchFamily="18" charset="0"/>
                <a:cs typeface="Arial" pitchFamily="34" charset="0"/>
              </a:rPr>
              <a:t>hlavní kvantové číslo n; typ orbitalu ; rámečky </a:t>
            </a:r>
          </a:p>
          <a:p>
            <a:pPr eaLnBrk="0" hangingPunct="0"/>
            <a:r>
              <a:rPr lang="cs-CZ" b="1" i="1">
                <a:ea typeface="Times New Roman" pitchFamily="18" charset="0"/>
                <a:cs typeface="Arial" pitchFamily="34" charset="0"/>
              </a:rPr>
              <a:t>    </a:t>
            </a:r>
            <a:r>
              <a:rPr lang="cs-CZ">
                <a:ea typeface="Times New Roman" pitchFamily="18" charset="0"/>
                <a:cs typeface="Arial" pitchFamily="34" charset="0"/>
              </a:rPr>
              <a:t>(jejich počet je roven počtu hodnot magnetického kvantového čísla)</a:t>
            </a:r>
          </a:p>
          <a:p>
            <a:pPr eaLnBrk="0" hangingPunct="0"/>
            <a:r>
              <a:rPr lang="cs-CZ" b="1">
                <a:ea typeface="Times New Roman" pitchFamily="18" charset="0"/>
                <a:cs typeface="Arial" pitchFamily="34" charset="0"/>
              </a:rPr>
              <a:t>    elektrony v podobě šipek</a:t>
            </a:r>
            <a:endParaRPr lang="cs-CZ">
              <a:ea typeface="Times New Roman" pitchFamily="18" charset="0"/>
              <a:cs typeface="Arial" pitchFamily="34" charset="0"/>
            </a:endParaRPr>
          </a:p>
          <a:p>
            <a:pPr eaLnBrk="0" hangingPunct="0"/>
            <a:endParaRPr lang="cs-CZ" sz="1600" b="1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 b="1">
                <a:ea typeface="Times New Roman" pitchFamily="18" charset="0"/>
                <a:cs typeface="Arial" pitchFamily="34" charset="0"/>
              </a:rPr>
              <a:t>např.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5 elektronů</a:t>
            </a:r>
            <a:endParaRPr lang="cs-CZ" sz="600">
              <a:ea typeface="Times New Roman" pitchFamily="18" charset="0"/>
              <a:cs typeface="Arial" pitchFamily="34" charset="0"/>
            </a:endParaRPr>
          </a:p>
          <a:p>
            <a:pPr eaLnBrk="0" hangingPunct="0"/>
            <a:endParaRPr lang="cs-CZ">
              <a:ea typeface="Times New Roman" pitchFamily="18" charset="0"/>
              <a:cs typeface="Arial" pitchFamily="34" charset="0"/>
            </a:endParaRPr>
          </a:p>
        </p:txBody>
      </p:sp>
      <p:grpSp>
        <p:nvGrpSpPr>
          <p:cNvPr id="2" name="Skupina 16"/>
          <p:cNvGrpSpPr>
            <a:grpSpLocks/>
          </p:cNvGrpSpPr>
          <p:nvPr/>
        </p:nvGrpSpPr>
        <p:grpSpPr bwMode="auto">
          <a:xfrm>
            <a:off x="2268538" y="3933825"/>
            <a:ext cx="4859337" cy="630238"/>
            <a:chOff x="2268538" y="3933825"/>
            <a:chExt cx="4859337" cy="630238"/>
          </a:xfrm>
        </p:grpSpPr>
        <p:grpSp>
          <p:nvGrpSpPr>
            <p:cNvPr id="14345" name="Skupina 14"/>
            <p:cNvGrpSpPr>
              <a:grpSpLocks/>
            </p:cNvGrpSpPr>
            <p:nvPr/>
          </p:nvGrpSpPr>
          <p:grpSpPr bwMode="auto">
            <a:xfrm>
              <a:off x="2700338" y="4221163"/>
              <a:ext cx="2857500" cy="342900"/>
              <a:chOff x="342900" y="630238"/>
              <a:chExt cx="2857500" cy="342900"/>
            </a:xfrm>
          </p:grpSpPr>
          <p:sp>
            <p:nvSpPr>
              <p:cNvPr id="14347" name="Rectangle 2"/>
              <p:cNvSpPr>
                <a:spLocks noChangeArrowheads="1"/>
              </p:cNvSpPr>
              <p:nvPr/>
            </p:nvSpPr>
            <p:spPr bwMode="auto">
              <a:xfrm>
                <a:off x="342900" y="630238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48" name="Line 3"/>
              <p:cNvSpPr>
                <a:spLocks noChangeShapeType="1"/>
              </p:cNvSpPr>
              <p:nvPr/>
            </p:nvSpPr>
            <p:spPr bwMode="auto">
              <a:xfrm flipV="1">
                <a:off x="457200" y="630238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49" name="Line 4"/>
              <p:cNvSpPr>
                <a:spLocks noChangeShapeType="1"/>
              </p:cNvSpPr>
              <p:nvPr/>
            </p:nvSpPr>
            <p:spPr bwMode="auto">
              <a:xfrm>
                <a:off x="571500" y="630238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50" name="Rectangle 5"/>
              <p:cNvSpPr>
                <a:spLocks noChangeArrowheads="1"/>
              </p:cNvSpPr>
              <p:nvPr/>
            </p:nvSpPr>
            <p:spPr bwMode="auto">
              <a:xfrm>
                <a:off x="2171700" y="630238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51" name="Rectangle 6"/>
              <p:cNvSpPr>
                <a:spLocks noChangeArrowheads="1"/>
              </p:cNvSpPr>
              <p:nvPr/>
            </p:nvSpPr>
            <p:spPr bwMode="auto">
              <a:xfrm>
                <a:off x="2514600" y="630238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52" name="Rectangle 7"/>
              <p:cNvSpPr>
                <a:spLocks noChangeArrowheads="1"/>
              </p:cNvSpPr>
              <p:nvPr/>
            </p:nvSpPr>
            <p:spPr bwMode="auto">
              <a:xfrm>
                <a:off x="2857500" y="630238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53" name="Line 8"/>
              <p:cNvSpPr>
                <a:spLocks noChangeShapeType="1"/>
              </p:cNvSpPr>
              <p:nvPr/>
            </p:nvSpPr>
            <p:spPr bwMode="auto">
              <a:xfrm flipV="1">
                <a:off x="2286000" y="630238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54" name="Rectangle 9"/>
              <p:cNvSpPr>
                <a:spLocks noChangeArrowheads="1"/>
              </p:cNvSpPr>
              <p:nvPr/>
            </p:nvSpPr>
            <p:spPr bwMode="auto">
              <a:xfrm>
                <a:off x="1257300" y="630238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55" name="Line 10"/>
              <p:cNvSpPr>
                <a:spLocks noChangeShapeType="1"/>
              </p:cNvSpPr>
              <p:nvPr/>
            </p:nvSpPr>
            <p:spPr bwMode="auto">
              <a:xfrm>
                <a:off x="1485900" y="630238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356" name="Line 11"/>
              <p:cNvSpPr>
                <a:spLocks noChangeShapeType="1"/>
              </p:cNvSpPr>
              <p:nvPr/>
            </p:nvSpPr>
            <p:spPr bwMode="auto">
              <a:xfrm flipV="1">
                <a:off x="1371600" y="630238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346" name="Rectangle 13"/>
            <p:cNvSpPr>
              <a:spLocks noChangeArrowheads="1"/>
            </p:cNvSpPr>
            <p:nvPr/>
          </p:nvSpPr>
          <p:spPr bwMode="auto">
            <a:xfrm>
              <a:off x="2268538" y="3933825"/>
              <a:ext cx="4859337" cy="614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cs-CZ" sz="1600">
                  <a:ea typeface="Times New Roman" pitchFamily="18" charset="0"/>
                  <a:cs typeface="Arial" pitchFamily="34" charset="0"/>
                </a:rPr>
                <a:t>   </a:t>
              </a:r>
              <a:endParaRPr lang="cs-CZ" sz="600">
                <a:ea typeface="Times New Roman" pitchFamily="18" charset="0"/>
                <a:cs typeface="Arial" pitchFamily="34" charset="0"/>
              </a:endParaRPr>
            </a:p>
            <a:p>
              <a:pPr eaLnBrk="0" hangingPunct="0"/>
              <a:r>
                <a:rPr lang="cs-CZ">
                  <a:ea typeface="Times New Roman" pitchFamily="18" charset="0"/>
                  <a:cs typeface="Arial" pitchFamily="34" charset="0"/>
                </a:rPr>
                <a:t>1s          2s          2p                        </a:t>
              </a:r>
            </a:p>
          </p:txBody>
        </p:sp>
      </p:grpSp>
      <p:sp>
        <p:nvSpPr>
          <p:cNvPr id="14342" name="Rectangle 14"/>
          <p:cNvSpPr>
            <a:spLocks noChangeArrowheads="1"/>
          </p:cNvSpPr>
          <p:nvPr/>
        </p:nvSpPr>
        <p:spPr bwMode="auto">
          <a:xfrm>
            <a:off x="611188" y="5157272"/>
            <a:ext cx="80286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b="1" dirty="0">
                <a:ea typeface="Times New Roman" pitchFamily="18" charset="0"/>
                <a:cs typeface="Arial" pitchFamily="34" charset="0"/>
              </a:rPr>
              <a:t>Obsazení jednotlivých orbitalů atomu v základním tvaru se řídí pravidly.</a:t>
            </a:r>
          </a:p>
        </p:txBody>
      </p:sp>
      <p:sp>
        <p:nvSpPr>
          <p:cNvPr id="18" name="Tlačítko akce: Zpět nebo Předchozí 17">
            <a:hlinkClick r:id="" action="ppaction://hlinkshowjump?jump=previousslide" highlightClick="1"/>
          </p:cNvPr>
          <p:cNvSpPr/>
          <p:nvPr/>
        </p:nvSpPr>
        <p:spPr>
          <a:xfrm>
            <a:off x="7668344" y="5805264"/>
            <a:ext cx="1042416" cy="432048"/>
          </a:xfrm>
          <a:prstGeom prst="actionButtonBackPrevious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0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47664" y="98072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lipsa 2"/>
          <p:cNvSpPr/>
          <p:nvPr/>
        </p:nvSpPr>
        <p:spPr>
          <a:xfrm>
            <a:off x="755576" y="5517232"/>
            <a:ext cx="1224136" cy="504056"/>
          </a:xfrm>
          <a:prstGeom prst="ellips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hlinkClick r:id="rId7" action="ppaction://hlinksldjump"/>
              </a:rPr>
              <a:t>OBSAH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1763713" y="333375"/>
            <a:ext cx="4927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sz="2800" b="1" i="1">
                <a:latin typeface="Constantia" pitchFamily="18" charset="0"/>
                <a:ea typeface="Times New Roman" pitchFamily="18" charset="0"/>
                <a:cs typeface="Arial" pitchFamily="34" charset="0"/>
              </a:rPr>
              <a:t>VÝSTAVBOVÝ PRINCIP </a:t>
            </a:r>
          </a:p>
          <a:p>
            <a:pPr eaLnBrk="0" hangingPunct="0"/>
            <a:r>
              <a:rPr lang="cs-CZ" sz="2800" b="1" i="1">
                <a:latin typeface="Constantia" pitchFamily="18" charset="0"/>
                <a:ea typeface="Times New Roman" pitchFamily="18" charset="0"/>
                <a:cs typeface="Arial" pitchFamily="34" charset="0"/>
              </a:rPr>
              <a:t>( princip minimální energie)</a:t>
            </a:r>
            <a:endParaRPr lang="cs-CZ" sz="2800">
              <a:latin typeface="Constantia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179388" y="1544886"/>
            <a:ext cx="840165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buFontTx/>
              <a:buChar char="-"/>
            </a:pPr>
            <a:r>
              <a:rPr lang="cs-CZ" b="1" dirty="0">
                <a:ea typeface="Times New Roman" pitchFamily="18" charset="0"/>
                <a:cs typeface="Arial" pitchFamily="34" charset="0"/>
              </a:rPr>
              <a:t>nejprve se zaplňují orbitaly s nižší energií</a:t>
            </a:r>
          </a:p>
          <a:p>
            <a:pPr eaLnBrk="0" hangingPunct="0"/>
            <a:endParaRPr lang="cs-CZ" sz="600" dirty="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2000" b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1s  2s  2p  3s  3p  4s  3d  4p  5s  4d  5p  6s </a:t>
            </a:r>
            <a:r>
              <a:rPr lang="cs-CZ" sz="2000" b="1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 4f  5d  </a:t>
            </a:r>
            <a:r>
              <a:rPr lang="cs-CZ" sz="2000" b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6p  7s  5f  6d  7p</a:t>
            </a:r>
            <a:endParaRPr lang="cs-CZ" sz="2000" dirty="0">
              <a:solidFill>
                <a:srgbClr val="FF0000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179388" y="2878138"/>
            <a:ext cx="89646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cs-CZ" dirty="0">
                <a:latin typeface="Constantia" pitchFamily="18" charset="0"/>
                <a:ea typeface="Times New Roman" pitchFamily="18" charset="0"/>
                <a:cs typeface="Arial" pitchFamily="34" charset="0"/>
              </a:rPr>
              <a:t>pravidlo n+ </a:t>
            </a:r>
            <a:r>
              <a:rPr lang="cs-CZ" sz="1600" dirty="0">
                <a:latin typeface="Constantia" pitchFamily="18" charset="0"/>
                <a:ea typeface="Times New Roman" pitchFamily="18" charset="0"/>
                <a:cs typeface="Arial" pitchFamily="34" charset="0"/>
              </a:rPr>
              <a:t>l  </a:t>
            </a:r>
          </a:p>
          <a:p>
            <a:pPr eaLnBrk="0" hangingPunct="0">
              <a:tabLst>
                <a:tab pos="457200" algn="l"/>
              </a:tabLst>
            </a:pPr>
            <a:endParaRPr lang="cs-CZ" sz="600" dirty="0"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cs-CZ" sz="1600" dirty="0">
                <a:ea typeface="Times New Roman" pitchFamily="18" charset="0"/>
                <a:cs typeface="Arial" pitchFamily="34" charset="0"/>
              </a:rPr>
              <a:t> nejprve se zaplňují orbitaly, které mají součet </a:t>
            </a:r>
            <a:r>
              <a:rPr lang="cs-CZ" dirty="0">
                <a:ea typeface="Times New Roman" pitchFamily="18" charset="0"/>
                <a:cs typeface="Arial" pitchFamily="34" charset="0"/>
              </a:rPr>
              <a:t>n+ </a:t>
            </a:r>
            <a:r>
              <a:rPr lang="cs-CZ" sz="1600" b="1" dirty="0">
                <a:latin typeface="Forte" charset="0"/>
                <a:ea typeface="Times New Roman" pitchFamily="18" charset="0"/>
                <a:cs typeface="Arial" pitchFamily="34" charset="0"/>
              </a:rPr>
              <a:t>l </a:t>
            </a:r>
            <a:r>
              <a:rPr lang="cs-CZ" sz="1600" dirty="0">
                <a:ea typeface="Times New Roman" pitchFamily="18" charset="0"/>
                <a:cs typeface="Arial" pitchFamily="34" charset="0"/>
              </a:rPr>
              <a:t>nižší</a:t>
            </a:r>
            <a:endParaRPr lang="cs-CZ" sz="600" dirty="0"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cs-CZ" sz="1600" dirty="0">
                <a:ea typeface="Times New Roman" pitchFamily="18" charset="0"/>
                <a:cs typeface="Arial" pitchFamily="34" charset="0"/>
              </a:rPr>
              <a:t> mají-li orbitaly stejnou hodnotu  </a:t>
            </a:r>
            <a:r>
              <a:rPr lang="cs-CZ" dirty="0">
                <a:ea typeface="Times New Roman" pitchFamily="18" charset="0"/>
                <a:cs typeface="Arial" pitchFamily="34" charset="0"/>
              </a:rPr>
              <a:t>n+</a:t>
            </a:r>
            <a:r>
              <a:rPr lang="cs-CZ" b="1" dirty="0">
                <a:ea typeface="Times New Roman" pitchFamily="18" charset="0"/>
                <a:cs typeface="Arial" pitchFamily="34" charset="0"/>
              </a:rPr>
              <a:t> </a:t>
            </a:r>
            <a:r>
              <a:rPr lang="cs-CZ" sz="1600" b="1" dirty="0">
                <a:latin typeface="Forte" charset="0"/>
                <a:ea typeface="Times New Roman" pitchFamily="18" charset="0"/>
                <a:cs typeface="Arial" pitchFamily="34" charset="0"/>
              </a:rPr>
              <a:t>l </a:t>
            </a:r>
            <a:r>
              <a:rPr lang="cs-CZ" sz="1600" b="1" dirty="0">
                <a:ea typeface="Times New Roman" pitchFamily="18" charset="0"/>
                <a:cs typeface="Arial" pitchFamily="34" charset="0"/>
              </a:rPr>
              <a:t>,</a:t>
            </a:r>
            <a:r>
              <a:rPr lang="cs-CZ" sz="1600" dirty="0">
                <a:ea typeface="Times New Roman" pitchFamily="18" charset="0"/>
                <a:cs typeface="Arial" pitchFamily="34" charset="0"/>
              </a:rPr>
              <a:t> zaplňuje se nejdříve orbital, jehož hodnota </a:t>
            </a:r>
            <a:r>
              <a:rPr lang="cs-CZ" sz="1600" b="1" dirty="0" smtClean="0">
                <a:ea typeface="Times New Roman" pitchFamily="18" charset="0"/>
                <a:cs typeface="Arial" pitchFamily="34" charset="0"/>
              </a:rPr>
              <a:t>n </a:t>
            </a:r>
            <a:r>
              <a:rPr lang="cs-CZ" sz="1600" dirty="0">
                <a:ea typeface="Times New Roman" pitchFamily="18" charset="0"/>
                <a:cs typeface="Arial" pitchFamily="34" charset="0"/>
              </a:rPr>
              <a:t>je nižší</a:t>
            </a:r>
            <a:endParaRPr lang="cs-CZ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179388" y="4005263"/>
            <a:ext cx="52927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600" dirty="0">
                <a:ea typeface="Times New Roman" pitchFamily="18" charset="0"/>
                <a:cs typeface="Arial" pitchFamily="34" charset="0"/>
              </a:rPr>
              <a:t>např.  3s  3p</a:t>
            </a:r>
            <a:endParaRPr lang="cs-CZ" sz="600" dirty="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 dirty="0">
                <a:ea typeface="Times New Roman" pitchFamily="18" charset="0"/>
                <a:cs typeface="Arial" pitchFamily="34" charset="0"/>
              </a:rPr>
              <a:t>                         3s   </a:t>
            </a:r>
            <a:r>
              <a:rPr lang="cs-CZ" dirty="0">
                <a:ea typeface="Times New Roman" pitchFamily="18" charset="0"/>
                <a:cs typeface="Arial" pitchFamily="34" charset="0"/>
              </a:rPr>
              <a:t>n</a:t>
            </a:r>
            <a:r>
              <a:rPr lang="cs-CZ" baseline="-30000" dirty="0">
                <a:ea typeface="Times New Roman" pitchFamily="18" charset="0"/>
                <a:cs typeface="Arial" pitchFamily="34" charset="0"/>
              </a:rPr>
              <a:t>1</a:t>
            </a:r>
            <a:r>
              <a:rPr lang="cs-CZ" dirty="0">
                <a:ea typeface="Times New Roman" pitchFamily="18" charset="0"/>
                <a:cs typeface="Arial" pitchFamily="34" charset="0"/>
              </a:rPr>
              <a:t>+ </a:t>
            </a:r>
            <a:r>
              <a:rPr lang="cs-CZ" sz="1600" b="1" dirty="0">
                <a:latin typeface="Forte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cs-CZ" sz="1600" b="1" baseline="-30000" dirty="0">
                <a:latin typeface="Forte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cs-CZ" sz="1600" dirty="0">
                <a:ea typeface="Times New Roman" pitchFamily="18" charset="0"/>
                <a:cs typeface="Arial" pitchFamily="34" charset="0"/>
              </a:rPr>
              <a:t>  = 3 + 0 = 3        </a:t>
            </a:r>
            <a:endParaRPr lang="cs-CZ" sz="600" dirty="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 dirty="0">
                <a:ea typeface="Times New Roman" pitchFamily="18" charset="0"/>
                <a:cs typeface="Arial" pitchFamily="34" charset="0"/>
              </a:rPr>
              <a:t>                         3p   </a:t>
            </a:r>
            <a:r>
              <a:rPr lang="cs-CZ" dirty="0">
                <a:ea typeface="Times New Roman" pitchFamily="18" charset="0"/>
                <a:cs typeface="Arial" pitchFamily="34" charset="0"/>
              </a:rPr>
              <a:t>n</a:t>
            </a:r>
            <a:r>
              <a:rPr lang="cs-CZ" baseline="-30000" dirty="0">
                <a:ea typeface="Times New Roman" pitchFamily="18" charset="0"/>
                <a:cs typeface="Arial" pitchFamily="34" charset="0"/>
              </a:rPr>
              <a:t>2</a:t>
            </a:r>
            <a:r>
              <a:rPr lang="cs-CZ" dirty="0">
                <a:ea typeface="Times New Roman" pitchFamily="18" charset="0"/>
                <a:cs typeface="Arial" pitchFamily="34" charset="0"/>
              </a:rPr>
              <a:t>+ </a:t>
            </a:r>
            <a:r>
              <a:rPr lang="cs-CZ" sz="1600" b="1" dirty="0">
                <a:latin typeface="Forte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cs-CZ" sz="1600" b="1" baseline="-30000" dirty="0">
                <a:latin typeface="Forte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 b="1" dirty="0">
                <a:latin typeface="Forte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sz="1600" dirty="0">
                <a:ea typeface="Times New Roman" pitchFamily="18" charset="0"/>
                <a:cs typeface="Arial" pitchFamily="34" charset="0"/>
              </a:rPr>
              <a:t> = 3 + 1 = 4</a:t>
            </a:r>
            <a:endParaRPr lang="cs-CZ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755650" y="5013325"/>
            <a:ext cx="50038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600" dirty="0">
                <a:ea typeface="Times New Roman" pitchFamily="18" charset="0"/>
                <a:cs typeface="Arial" pitchFamily="34" charset="0"/>
              </a:rPr>
              <a:t> 2p  3s</a:t>
            </a:r>
            <a:endParaRPr lang="cs-CZ" sz="600" dirty="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 dirty="0">
                <a:ea typeface="Times New Roman" pitchFamily="18" charset="0"/>
                <a:cs typeface="Arial" pitchFamily="34" charset="0"/>
              </a:rPr>
              <a:t>                         2p  </a:t>
            </a:r>
            <a:r>
              <a:rPr lang="cs-CZ" dirty="0">
                <a:ea typeface="Times New Roman" pitchFamily="18" charset="0"/>
                <a:cs typeface="Arial" pitchFamily="34" charset="0"/>
              </a:rPr>
              <a:t>n</a:t>
            </a:r>
            <a:r>
              <a:rPr lang="cs-CZ" baseline="-30000" dirty="0">
                <a:ea typeface="Times New Roman" pitchFamily="18" charset="0"/>
                <a:cs typeface="Arial" pitchFamily="34" charset="0"/>
              </a:rPr>
              <a:t>1</a:t>
            </a:r>
            <a:r>
              <a:rPr lang="cs-CZ" dirty="0">
                <a:ea typeface="Times New Roman" pitchFamily="18" charset="0"/>
                <a:cs typeface="Arial" pitchFamily="34" charset="0"/>
              </a:rPr>
              <a:t>+ </a:t>
            </a:r>
            <a:r>
              <a:rPr lang="cs-CZ" sz="1600" dirty="0">
                <a:latin typeface="Forte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cs-CZ" sz="1600" baseline="-30000" dirty="0">
                <a:latin typeface="Forte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cs-CZ" sz="1600" dirty="0">
                <a:ea typeface="Times New Roman" pitchFamily="18" charset="0"/>
                <a:cs typeface="Arial" pitchFamily="34" charset="0"/>
              </a:rPr>
              <a:t> = 2 + 1 = 3        </a:t>
            </a:r>
            <a:endParaRPr lang="cs-CZ" sz="600" dirty="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 dirty="0">
                <a:ea typeface="Times New Roman" pitchFamily="18" charset="0"/>
                <a:cs typeface="Arial" pitchFamily="34" charset="0"/>
              </a:rPr>
              <a:t>                         3s  </a:t>
            </a:r>
            <a:r>
              <a:rPr lang="cs-CZ" dirty="0">
                <a:ea typeface="Times New Roman" pitchFamily="18" charset="0"/>
                <a:cs typeface="Arial" pitchFamily="34" charset="0"/>
              </a:rPr>
              <a:t>n</a:t>
            </a:r>
            <a:r>
              <a:rPr lang="cs-CZ" baseline="-30000" dirty="0">
                <a:ea typeface="Times New Roman" pitchFamily="18" charset="0"/>
                <a:cs typeface="Arial" pitchFamily="34" charset="0"/>
              </a:rPr>
              <a:t>2</a:t>
            </a:r>
            <a:r>
              <a:rPr lang="cs-CZ" dirty="0">
                <a:ea typeface="Times New Roman" pitchFamily="18" charset="0"/>
                <a:cs typeface="Arial" pitchFamily="34" charset="0"/>
              </a:rPr>
              <a:t>+ </a:t>
            </a:r>
            <a:r>
              <a:rPr lang="cs-CZ" sz="1600" dirty="0">
                <a:latin typeface="Forte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cs-CZ" sz="1600" baseline="-30000" dirty="0">
                <a:latin typeface="Forte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 dirty="0">
                <a:latin typeface="Forte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sz="1600" dirty="0">
                <a:ea typeface="Times New Roman" pitchFamily="18" charset="0"/>
                <a:cs typeface="Arial" pitchFamily="34" charset="0"/>
              </a:rPr>
              <a:t> = 3 + 0 = 3</a:t>
            </a:r>
            <a:endParaRPr lang="cs-CZ" sz="600" dirty="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 dirty="0">
                <a:ea typeface="Times New Roman" pitchFamily="18" charset="0"/>
                <a:cs typeface="Arial" pitchFamily="34" charset="0"/>
              </a:rPr>
              <a:t>                                      n</a:t>
            </a:r>
            <a:r>
              <a:rPr lang="cs-CZ" sz="1600" baseline="-30000" dirty="0">
                <a:ea typeface="Times New Roman" pitchFamily="18" charset="0"/>
                <a:cs typeface="Arial" pitchFamily="34" charset="0"/>
              </a:rPr>
              <a:t>1</a:t>
            </a:r>
            <a:r>
              <a:rPr lang="cs-CZ" sz="1600" dirty="0">
                <a:ea typeface="Times New Roman" pitchFamily="18" charset="0"/>
                <a:cs typeface="Arial" pitchFamily="34" charset="0"/>
              </a:rPr>
              <a:t> &lt;  n</a:t>
            </a:r>
            <a:r>
              <a:rPr lang="cs-CZ" sz="1600" baseline="-30000" dirty="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 dirty="0">
                <a:ea typeface="Times New Roman" pitchFamily="18" charset="0"/>
                <a:cs typeface="Arial" pitchFamily="34" charset="0"/>
              </a:rPr>
              <a:t>  </a:t>
            </a:r>
            <a:endParaRPr lang="cs-CZ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8" name="Tlačítko akce: Zpět nebo Předchozí 7">
            <a:hlinkClick r:id="rId2" action="ppaction://hlinksldjump" highlightClick="1"/>
          </p:cNvPr>
          <p:cNvSpPr/>
          <p:nvPr/>
        </p:nvSpPr>
        <p:spPr>
          <a:xfrm>
            <a:off x="7308304" y="5805264"/>
            <a:ext cx="1042416" cy="432048"/>
          </a:xfrm>
          <a:prstGeom prst="actionButtonBackPreviou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3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3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9" grpId="0"/>
      <p:bldP spid="163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051050" y="1998663"/>
            <a:ext cx="442912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r>
              <a:rPr lang="cs-CZ">
                <a:ea typeface="Times New Roman" pitchFamily="18" charset="0"/>
                <a:cs typeface="Arial" pitchFamily="34" charset="0"/>
              </a:rPr>
              <a:t>  </a:t>
            </a:r>
            <a:r>
              <a:rPr lang="cs-CZ" sz="2000">
                <a:ea typeface="Times New Roman" pitchFamily="18" charset="0"/>
                <a:cs typeface="Arial" pitchFamily="34" charset="0"/>
              </a:rPr>
              <a:t>obsahuje elektrony</a:t>
            </a:r>
          </a:p>
          <a:p>
            <a:pPr>
              <a:tabLst>
                <a:tab pos="457200" algn="l"/>
              </a:tabLst>
            </a:pPr>
            <a:endParaRPr lang="cs-CZ" sz="2000">
              <a:ea typeface="Times New Roman" pitchFamily="18" charset="0"/>
              <a:cs typeface="Arial" pitchFamily="34" charset="0"/>
            </a:endParaRPr>
          </a:p>
          <a:p>
            <a:pPr>
              <a:tabLst>
                <a:tab pos="457200" algn="l"/>
              </a:tabLst>
            </a:pPr>
            <a:endParaRPr lang="cs-CZ" sz="2000"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cs-CZ" sz="2000">
                <a:ea typeface="Times New Roman" pitchFamily="18" charset="0"/>
                <a:cs typeface="Arial" pitchFamily="34" charset="0"/>
              </a:rPr>
              <a:t>  má záporný náboj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endParaRPr lang="cs-CZ" sz="2000"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endParaRPr lang="cs-CZ" sz="2000"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cs-CZ" sz="2000">
                <a:ea typeface="Times New Roman" pitchFamily="18" charset="0"/>
                <a:cs typeface="Arial" pitchFamily="34" charset="0"/>
              </a:rPr>
              <a:t>  hmotnost je zanedbatelná</a:t>
            </a:r>
          </a:p>
        </p:txBody>
      </p:sp>
      <p:sp>
        <p:nvSpPr>
          <p:cNvPr id="4" name="Elipsa 3"/>
          <p:cNvSpPr/>
          <p:nvPr/>
        </p:nvSpPr>
        <p:spPr>
          <a:xfrm>
            <a:off x="1547813" y="476250"/>
            <a:ext cx="5976937" cy="86518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tx1"/>
                </a:solidFill>
                <a:latin typeface="Constantia" pitchFamily="18" charset="0"/>
              </a:rPr>
              <a:t>OBAL    ATOMU</a:t>
            </a:r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7092280" y="5013176"/>
            <a:ext cx="1042416" cy="432048"/>
          </a:xfrm>
          <a:prstGeom prst="actionButtonForwardNex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539750" y="476250"/>
            <a:ext cx="7704138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cs-CZ" sz="2800" b="1" i="1" dirty="0">
                <a:latin typeface="Constantia" pitchFamily="18" charset="0"/>
                <a:ea typeface="Times New Roman" pitchFamily="18" charset="0"/>
                <a:cs typeface="Arial" pitchFamily="34" charset="0"/>
              </a:rPr>
              <a:t>PAULIHO PRINCIP VÝLUČNOSTI </a:t>
            </a:r>
          </a:p>
          <a:p>
            <a:pPr eaLnBrk="0" hangingPunct="0"/>
            <a:endParaRPr lang="cs-CZ" sz="1400" dirty="0"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cs-CZ" sz="1600" b="1" i="1" dirty="0">
                <a:ea typeface="Times New Roman" pitchFamily="18" charset="0"/>
                <a:cs typeface="Arial" pitchFamily="34" charset="0"/>
              </a:rPr>
              <a:t>  V jednom atomu nemohou být dva elektrony, které by měly stejná </a:t>
            </a:r>
            <a:r>
              <a:rPr lang="cs-CZ" sz="1600" b="1" i="1" dirty="0" smtClean="0">
                <a:ea typeface="Times New Roman" pitchFamily="18" charset="0"/>
                <a:cs typeface="Arial" pitchFamily="34" charset="0"/>
              </a:rPr>
              <a:t>všechna    </a:t>
            </a:r>
            <a:endParaRPr lang="cs-CZ" sz="1600" b="1" i="1" dirty="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 b="1" i="1" dirty="0">
                <a:ea typeface="Times New Roman" pitchFamily="18" charset="0"/>
                <a:cs typeface="Arial" pitchFamily="34" charset="0"/>
              </a:rPr>
              <a:t>   čtyři kvantová čísla.</a:t>
            </a:r>
          </a:p>
          <a:p>
            <a:pPr eaLnBrk="0" hangingPunct="0"/>
            <a:endParaRPr lang="cs-CZ" sz="600" dirty="0"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cs-CZ" sz="1600" b="1" i="1" dirty="0">
                <a:ea typeface="Times New Roman" pitchFamily="18" charset="0"/>
                <a:cs typeface="Arial" pitchFamily="34" charset="0"/>
              </a:rPr>
              <a:t> V jednom orbitalu mohou být maximálně dva elektrony lišící se spinovým   </a:t>
            </a:r>
          </a:p>
          <a:p>
            <a:pPr eaLnBrk="0" hangingPunct="0"/>
            <a:r>
              <a:rPr lang="cs-CZ" sz="1600" b="1" i="1" dirty="0">
                <a:ea typeface="Times New Roman" pitchFamily="18" charset="0"/>
                <a:cs typeface="Arial" pitchFamily="34" charset="0"/>
              </a:rPr>
              <a:t>   kvantovým číslem.</a:t>
            </a:r>
            <a:endParaRPr lang="cs-CZ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684213" y="2565400"/>
            <a:ext cx="5003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cs-CZ" sz="1600" b="1">
                <a:ea typeface="Times New Roman" pitchFamily="18" charset="0"/>
                <a:cs typeface="Arial" pitchFamily="34" charset="0"/>
              </a:rPr>
              <a:t> orbital s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 nejvýše </a:t>
            </a:r>
            <a:r>
              <a:rPr lang="cs-CZ" sz="1600" b="1">
                <a:ea typeface="Times New Roman" pitchFamily="18" charset="0"/>
                <a:cs typeface="Arial" pitchFamily="34" charset="0"/>
              </a:rPr>
              <a:t>dva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elektrony             tzn.  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s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2</a:t>
            </a:r>
            <a:endParaRPr lang="cs-CZ" b="1">
              <a:solidFill>
                <a:srgbClr val="FF0000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7413" name="Rectangle 11"/>
          <p:cNvSpPr>
            <a:spLocks noChangeArrowheads="1"/>
          </p:cNvSpPr>
          <p:nvPr/>
        </p:nvSpPr>
        <p:spPr bwMode="auto">
          <a:xfrm>
            <a:off x="684213" y="3141663"/>
            <a:ext cx="63722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cs-CZ" sz="1600" b="1">
                <a:ea typeface="Times New Roman" pitchFamily="18" charset="0"/>
                <a:cs typeface="Arial" pitchFamily="34" charset="0"/>
              </a:rPr>
              <a:t>  orbital p 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nejvýše </a:t>
            </a:r>
            <a:r>
              <a:rPr lang="cs-CZ" sz="1600" b="1">
                <a:ea typeface="Times New Roman" pitchFamily="18" charset="0"/>
                <a:cs typeface="Arial" pitchFamily="34" charset="0"/>
              </a:rPr>
              <a:t>šest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elektronů                       tzn. 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p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6</a:t>
            </a:r>
            <a:endParaRPr lang="cs-CZ" b="1">
              <a:solidFill>
                <a:srgbClr val="FF0000"/>
              </a:solidFill>
              <a:ea typeface="Times New Roman" pitchFamily="18" charset="0"/>
              <a:cs typeface="Arial" pitchFamily="34" charset="0"/>
            </a:endParaRPr>
          </a:p>
        </p:txBody>
      </p:sp>
      <p:grpSp>
        <p:nvGrpSpPr>
          <p:cNvPr id="2" name="Skupina 75"/>
          <p:cNvGrpSpPr>
            <a:grpSpLocks/>
          </p:cNvGrpSpPr>
          <p:nvPr/>
        </p:nvGrpSpPr>
        <p:grpSpPr bwMode="auto">
          <a:xfrm>
            <a:off x="3995738" y="3141663"/>
            <a:ext cx="1063625" cy="342900"/>
            <a:chOff x="3995936" y="3140968"/>
            <a:chExt cx="1062980" cy="342900"/>
          </a:xfrm>
        </p:grpSpPr>
        <p:grpSp>
          <p:nvGrpSpPr>
            <p:cNvPr id="17473" name="Skupina 13"/>
            <p:cNvGrpSpPr>
              <a:grpSpLocks/>
            </p:cNvGrpSpPr>
            <p:nvPr/>
          </p:nvGrpSpPr>
          <p:grpSpPr bwMode="auto">
            <a:xfrm>
              <a:off x="3995936" y="3140968"/>
              <a:ext cx="342900" cy="342900"/>
              <a:chOff x="3923928" y="2564904"/>
              <a:chExt cx="342900" cy="342900"/>
            </a:xfrm>
          </p:grpSpPr>
          <p:sp>
            <p:nvSpPr>
              <p:cNvPr id="17482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83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84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7474" name="Skupina 17"/>
            <p:cNvGrpSpPr>
              <a:grpSpLocks/>
            </p:cNvGrpSpPr>
            <p:nvPr/>
          </p:nvGrpSpPr>
          <p:grpSpPr bwMode="auto">
            <a:xfrm>
              <a:off x="4355976" y="3140968"/>
              <a:ext cx="342900" cy="342900"/>
              <a:chOff x="3923928" y="2564904"/>
              <a:chExt cx="342900" cy="342900"/>
            </a:xfrm>
          </p:grpSpPr>
          <p:sp>
            <p:nvSpPr>
              <p:cNvPr id="17479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80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81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7475" name="Skupina 21"/>
            <p:cNvGrpSpPr>
              <a:grpSpLocks/>
            </p:cNvGrpSpPr>
            <p:nvPr/>
          </p:nvGrpSpPr>
          <p:grpSpPr bwMode="auto">
            <a:xfrm>
              <a:off x="4716016" y="3140968"/>
              <a:ext cx="342900" cy="342900"/>
              <a:chOff x="3923928" y="2564904"/>
              <a:chExt cx="342900" cy="342900"/>
            </a:xfrm>
          </p:grpSpPr>
          <p:sp>
            <p:nvSpPr>
              <p:cNvPr id="17476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77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78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7415" name="Rectangle 12"/>
          <p:cNvSpPr>
            <a:spLocks noChangeArrowheads="1"/>
          </p:cNvSpPr>
          <p:nvPr/>
        </p:nvSpPr>
        <p:spPr bwMode="auto">
          <a:xfrm>
            <a:off x="611188" y="3789363"/>
            <a:ext cx="69484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cs-CZ" sz="1600" b="1">
                <a:ea typeface="Times New Roman" pitchFamily="18" charset="0"/>
                <a:cs typeface="Arial" pitchFamily="34" charset="0"/>
              </a:rPr>
              <a:t> orbital d 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nejvýše </a:t>
            </a:r>
            <a:r>
              <a:rPr lang="cs-CZ" sz="1600" b="1">
                <a:ea typeface="Times New Roman" pitchFamily="18" charset="0"/>
                <a:cs typeface="Arial" pitchFamily="34" charset="0"/>
              </a:rPr>
              <a:t>deset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elektronů                                     tzn. 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d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10</a:t>
            </a:r>
            <a:endParaRPr lang="cs-CZ" b="1">
              <a:solidFill>
                <a:srgbClr val="FF0000"/>
              </a:solidFill>
              <a:ea typeface="Times New Roman" pitchFamily="18" charset="0"/>
              <a:cs typeface="Arial" pitchFamily="34" charset="0"/>
            </a:endParaRPr>
          </a:p>
        </p:txBody>
      </p:sp>
      <p:grpSp>
        <p:nvGrpSpPr>
          <p:cNvPr id="6" name="Skupina 76"/>
          <p:cNvGrpSpPr>
            <a:grpSpLocks/>
          </p:cNvGrpSpPr>
          <p:nvPr/>
        </p:nvGrpSpPr>
        <p:grpSpPr bwMode="auto">
          <a:xfrm>
            <a:off x="4067175" y="3789363"/>
            <a:ext cx="1784350" cy="342900"/>
            <a:chOff x="4067944" y="3789040"/>
            <a:chExt cx="1783060" cy="342900"/>
          </a:xfrm>
        </p:grpSpPr>
        <p:grpSp>
          <p:nvGrpSpPr>
            <p:cNvPr id="17453" name="Skupina 26"/>
            <p:cNvGrpSpPr>
              <a:grpSpLocks/>
            </p:cNvGrpSpPr>
            <p:nvPr/>
          </p:nvGrpSpPr>
          <p:grpSpPr bwMode="auto">
            <a:xfrm>
              <a:off x="4067944" y="3789040"/>
              <a:ext cx="342900" cy="342900"/>
              <a:chOff x="3923928" y="2564904"/>
              <a:chExt cx="342900" cy="342900"/>
            </a:xfrm>
          </p:grpSpPr>
          <p:sp>
            <p:nvSpPr>
              <p:cNvPr id="17470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71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72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7454" name="Skupina 30"/>
            <p:cNvGrpSpPr>
              <a:grpSpLocks/>
            </p:cNvGrpSpPr>
            <p:nvPr/>
          </p:nvGrpSpPr>
          <p:grpSpPr bwMode="auto">
            <a:xfrm>
              <a:off x="4427984" y="3789040"/>
              <a:ext cx="342900" cy="342900"/>
              <a:chOff x="3923928" y="2564904"/>
              <a:chExt cx="342900" cy="342900"/>
            </a:xfrm>
          </p:grpSpPr>
          <p:sp>
            <p:nvSpPr>
              <p:cNvPr id="17467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68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69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7455" name="Skupina 34"/>
            <p:cNvGrpSpPr>
              <a:grpSpLocks/>
            </p:cNvGrpSpPr>
            <p:nvPr/>
          </p:nvGrpSpPr>
          <p:grpSpPr bwMode="auto">
            <a:xfrm>
              <a:off x="4788024" y="3789040"/>
              <a:ext cx="342900" cy="342900"/>
              <a:chOff x="3923928" y="2564904"/>
              <a:chExt cx="342900" cy="342900"/>
            </a:xfrm>
          </p:grpSpPr>
          <p:sp>
            <p:nvSpPr>
              <p:cNvPr id="17464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65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66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7456" name="Skupina 38"/>
            <p:cNvGrpSpPr>
              <a:grpSpLocks/>
            </p:cNvGrpSpPr>
            <p:nvPr/>
          </p:nvGrpSpPr>
          <p:grpSpPr bwMode="auto">
            <a:xfrm>
              <a:off x="5148064" y="3789040"/>
              <a:ext cx="342900" cy="342900"/>
              <a:chOff x="3923928" y="2564904"/>
              <a:chExt cx="342900" cy="342900"/>
            </a:xfrm>
          </p:grpSpPr>
          <p:sp>
            <p:nvSpPr>
              <p:cNvPr id="17461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62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63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7457" name="Skupina 42"/>
            <p:cNvGrpSpPr>
              <a:grpSpLocks/>
            </p:cNvGrpSpPr>
            <p:nvPr/>
          </p:nvGrpSpPr>
          <p:grpSpPr bwMode="auto">
            <a:xfrm>
              <a:off x="5508104" y="3789040"/>
              <a:ext cx="342900" cy="342900"/>
              <a:chOff x="3923928" y="2564904"/>
              <a:chExt cx="342900" cy="342900"/>
            </a:xfrm>
          </p:grpSpPr>
          <p:sp>
            <p:nvSpPr>
              <p:cNvPr id="17458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59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60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7417" name="Rectangle 13"/>
          <p:cNvSpPr>
            <a:spLocks noChangeArrowheads="1"/>
          </p:cNvSpPr>
          <p:nvPr/>
        </p:nvSpPr>
        <p:spPr bwMode="auto">
          <a:xfrm>
            <a:off x="611188" y="4437063"/>
            <a:ext cx="6832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cs-CZ" sz="1600" b="1">
                <a:ea typeface="Times New Roman" pitchFamily="18" charset="0"/>
                <a:cs typeface="Arial" pitchFamily="34" charset="0"/>
              </a:rPr>
              <a:t> orbital f 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nejvýše </a:t>
            </a:r>
            <a:r>
              <a:rPr lang="cs-CZ" sz="1600" b="1">
                <a:ea typeface="Times New Roman" pitchFamily="18" charset="0"/>
                <a:cs typeface="Arial" pitchFamily="34" charset="0"/>
              </a:rPr>
              <a:t>čtrnáct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elektronů                                                tzn. 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f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14</a:t>
            </a:r>
            <a:endParaRPr lang="cs-CZ" sz="600" b="1">
              <a:solidFill>
                <a:srgbClr val="FF0000"/>
              </a:solidFill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457200" algn="l"/>
              </a:tabLst>
            </a:pPr>
            <a:endParaRPr lang="cs-CZ">
              <a:ea typeface="Times New Roman" pitchFamily="18" charset="0"/>
              <a:cs typeface="Arial" pitchFamily="34" charset="0"/>
            </a:endParaRPr>
          </a:p>
        </p:txBody>
      </p:sp>
      <p:grpSp>
        <p:nvGrpSpPr>
          <p:cNvPr id="12" name="Skupina 55"/>
          <p:cNvGrpSpPr>
            <a:grpSpLocks/>
          </p:cNvGrpSpPr>
          <p:nvPr/>
        </p:nvGrpSpPr>
        <p:grpSpPr bwMode="auto">
          <a:xfrm>
            <a:off x="3924300" y="2492375"/>
            <a:ext cx="342900" cy="342900"/>
            <a:chOff x="3923928" y="2564904"/>
            <a:chExt cx="342900" cy="342900"/>
          </a:xfrm>
        </p:grpSpPr>
        <p:sp>
          <p:nvSpPr>
            <p:cNvPr id="17450" name="Rectangle 8"/>
            <p:cNvSpPr>
              <a:spLocks noChangeArrowheads="1"/>
            </p:cNvSpPr>
            <p:nvPr/>
          </p:nvSpPr>
          <p:spPr bwMode="auto">
            <a:xfrm>
              <a:off x="3923928" y="2564904"/>
              <a:ext cx="342900" cy="34290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451" name="Line 9"/>
            <p:cNvSpPr>
              <a:spLocks noChangeShapeType="1"/>
            </p:cNvSpPr>
            <p:nvPr/>
          </p:nvSpPr>
          <p:spPr bwMode="auto">
            <a:xfrm flipV="1">
              <a:off x="4067944" y="2564904"/>
              <a:ext cx="0" cy="3429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452" name="Line 10"/>
            <p:cNvSpPr>
              <a:spLocks noChangeShapeType="1"/>
            </p:cNvSpPr>
            <p:nvPr/>
          </p:nvSpPr>
          <p:spPr bwMode="auto">
            <a:xfrm>
              <a:off x="4139952" y="2564904"/>
              <a:ext cx="0" cy="3429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3" name="Skupina 72"/>
          <p:cNvGrpSpPr>
            <a:grpSpLocks/>
          </p:cNvGrpSpPr>
          <p:nvPr/>
        </p:nvGrpSpPr>
        <p:grpSpPr bwMode="auto">
          <a:xfrm>
            <a:off x="4067175" y="4437063"/>
            <a:ext cx="2503488" cy="342900"/>
            <a:chOff x="4067175" y="4437063"/>
            <a:chExt cx="2503488" cy="342900"/>
          </a:xfrm>
        </p:grpSpPr>
        <p:grpSp>
          <p:nvGrpSpPr>
            <p:cNvPr id="17422" name="Skupina 11"/>
            <p:cNvGrpSpPr>
              <a:grpSpLocks/>
            </p:cNvGrpSpPr>
            <p:nvPr/>
          </p:nvGrpSpPr>
          <p:grpSpPr bwMode="auto">
            <a:xfrm>
              <a:off x="4787900" y="4437063"/>
              <a:ext cx="342900" cy="342900"/>
              <a:chOff x="3923928" y="2564904"/>
              <a:chExt cx="342900" cy="342900"/>
            </a:xfrm>
          </p:grpSpPr>
          <p:sp>
            <p:nvSpPr>
              <p:cNvPr id="17447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48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49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7423" name="Skupina 47"/>
            <p:cNvGrpSpPr>
              <a:grpSpLocks/>
            </p:cNvGrpSpPr>
            <p:nvPr/>
          </p:nvGrpSpPr>
          <p:grpSpPr bwMode="auto">
            <a:xfrm>
              <a:off x="4067175" y="4437063"/>
              <a:ext cx="342900" cy="342900"/>
              <a:chOff x="3923928" y="2564904"/>
              <a:chExt cx="342900" cy="342900"/>
            </a:xfrm>
          </p:grpSpPr>
          <p:sp>
            <p:nvSpPr>
              <p:cNvPr id="17444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45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46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7424" name="Skupina 51"/>
            <p:cNvGrpSpPr>
              <a:grpSpLocks/>
            </p:cNvGrpSpPr>
            <p:nvPr/>
          </p:nvGrpSpPr>
          <p:grpSpPr bwMode="auto">
            <a:xfrm>
              <a:off x="4427538" y="4437063"/>
              <a:ext cx="342900" cy="342900"/>
              <a:chOff x="3923928" y="2564904"/>
              <a:chExt cx="342900" cy="342900"/>
            </a:xfrm>
          </p:grpSpPr>
          <p:sp>
            <p:nvSpPr>
              <p:cNvPr id="17441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42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43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7425" name="Skupina 59"/>
            <p:cNvGrpSpPr>
              <a:grpSpLocks/>
            </p:cNvGrpSpPr>
            <p:nvPr/>
          </p:nvGrpSpPr>
          <p:grpSpPr bwMode="auto">
            <a:xfrm>
              <a:off x="5148263" y="4437063"/>
              <a:ext cx="342900" cy="342900"/>
              <a:chOff x="3923928" y="2564904"/>
              <a:chExt cx="342900" cy="342900"/>
            </a:xfrm>
          </p:grpSpPr>
          <p:sp>
            <p:nvSpPr>
              <p:cNvPr id="17438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39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40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7426" name="Skupina 63"/>
            <p:cNvGrpSpPr>
              <a:grpSpLocks/>
            </p:cNvGrpSpPr>
            <p:nvPr/>
          </p:nvGrpSpPr>
          <p:grpSpPr bwMode="auto">
            <a:xfrm>
              <a:off x="5508625" y="4437063"/>
              <a:ext cx="342900" cy="342900"/>
              <a:chOff x="3923928" y="2564904"/>
              <a:chExt cx="342900" cy="342900"/>
            </a:xfrm>
          </p:grpSpPr>
          <p:sp>
            <p:nvSpPr>
              <p:cNvPr id="17435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36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37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7427" name="Skupina 67"/>
            <p:cNvGrpSpPr>
              <a:grpSpLocks/>
            </p:cNvGrpSpPr>
            <p:nvPr/>
          </p:nvGrpSpPr>
          <p:grpSpPr bwMode="auto">
            <a:xfrm>
              <a:off x="5867400" y="4437063"/>
              <a:ext cx="342900" cy="342900"/>
              <a:chOff x="3923928" y="2564904"/>
              <a:chExt cx="342900" cy="342900"/>
            </a:xfrm>
          </p:grpSpPr>
          <p:sp>
            <p:nvSpPr>
              <p:cNvPr id="17432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33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34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7428" name="Skupina 71"/>
            <p:cNvGrpSpPr>
              <a:grpSpLocks/>
            </p:cNvGrpSpPr>
            <p:nvPr/>
          </p:nvGrpSpPr>
          <p:grpSpPr bwMode="auto">
            <a:xfrm>
              <a:off x="6227763" y="4437063"/>
              <a:ext cx="342900" cy="342900"/>
              <a:chOff x="3923928" y="2564904"/>
              <a:chExt cx="342900" cy="342900"/>
            </a:xfrm>
          </p:grpSpPr>
          <p:sp>
            <p:nvSpPr>
              <p:cNvPr id="17429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30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31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74" name="Tlačítko akce: Zpět nebo Předchozí 73">
            <a:hlinkClick r:id="rId2" action="ppaction://hlinksldjump" highlightClick="1"/>
          </p:cNvPr>
          <p:cNvSpPr/>
          <p:nvPr/>
        </p:nvSpPr>
        <p:spPr>
          <a:xfrm>
            <a:off x="7308304" y="5805264"/>
            <a:ext cx="1042416" cy="432048"/>
          </a:xfrm>
          <a:prstGeom prst="actionButtonBackPreviou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3" grpId="0"/>
      <p:bldP spid="17415" grpId="0"/>
      <p:bldP spid="174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539750" y="647700"/>
            <a:ext cx="7137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sz="2800" b="1" i="1">
                <a:latin typeface="Constantia" pitchFamily="18" charset="0"/>
                <a:ea typeface="Times New Roman" pitchFamily="18" charset="0"/>
                <a:cs typeface="Arial" pitchFamily="34" charset="0"/>
              </a:rPr>
              <a:t>HUNDOVO PRAVIDLO</a:t>
            </a:r>
          </a:p>
          <a:p>
            <a:pPr eaLnBrk="0" hangingPunct="0"/>
            <a:endParaRPr lang="cs-CZ" sz="1600" b="1"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cs-CZ" sz="1600" b="1" i="1">
                <a:ea typeface="Times New Roman" pitchFamily="18" charset="0"/>
                <a:cs typeface="Arial" pitchFamily="34" charset="0"/>
              </a:rPr>
              <a:t> V orbitalech o stejné energii (degenerované) vznikají elektronové páry </a:t>
            </a:r>
          </a:p>
          <a:p>
            <a:pPr eaLnBrk="0" hangingPunct="0"/>
            <a:r>
              <a:rPr lang="cs-CZ" sz="1600" b="1" i="1">
                <a:ea typeface="Times New Roman" pitchFamily="18" charset="0"/>
                <a:cs typeface="Arial" pitchFamily="34" charset="0"/>
              </a:rPr>
              <a:t>  až po obsazení všech orbitalů jedním elektronem </a:t>
            </a:r>
          </a:p>
          <a:p>
            <a:pPr eaLnBrk="0" hangingPunct="0"/>
            <a:endParaRPr lang="cs-CZ" sz="600"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cs-CZ" sz="1600" b="1" i="1">
                <a:ea typeface="Times New Roman" pitchFamily="18" charset="0"/>
                <a:cs typeface="Arial" pitchFamily="34" charset="0"/>
              </a:rPr>
              <a:t> Nespárované elektrony mají stejné spinové kvantové číslo</a:t>
            </a:r>
            <a:endParaRPr lang="cs-CZ">
              <a:ea typeface="Times New Roman" pitchFamily="18" charset="0"/>
              <a:cs typeface="Arial" pitchFamily="34" charset="0"/>
            </a:endParaRPr>
          </a:p>
        </p:txBody>
      </p:sp>
      <p:grpSp>
        <p:nvGrpSpPr>
          <p:cNvPr id="2" name="Skupina 28"/>
          <p:cNvGrpSpPr>
            <a:grpSpLocks/>
          </p:cNvGrpSpPr>
          <p:nvPr/>
        </p:nvGrpSpPr>
        <p:grpSpPr bwMode="auto">
          <a:xfrm>
            <a:off x="1258888" y="2924175"/>
            <a:ext cx="4572000" cy="615950"/>
            <a:chOff x="683568" y="2636912"/>
            <a:chExt cx="4572000" cy="615553"/>
          </a:xfrm>
        </p:grpSpPr>
        <p:sp>
          <p:nvSpPr>
            <p:cNvPr id="18455" name="Rectangle 2"/>
            <p:cNvSpPr>
              <a:spLocks noChangeArrowheads="1"/>
            </p:cNvSpPr>
            <p:nvPr/>
          </p:nvSpPr>
          <p:spPr bwMode="auto">
            <a:xfrm>
              <a:off x="683568" y="2636912"/>
              <a:ext cx="4572000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cs-CZ" sz="1600" b="1" i="1">
                  <a:ea typeface="Times New Roman" pitchFamily="18" charset="0"/>
                  <a:cs typeface="Arial" pitchFamily="34" charset="0"/>
                </a:rPr>
                <a:t>např.  2p                           </a:t>
              </a:r>
              <a:r>
                <a:rPr lang="cs-CZ" sz="1600" b="1" i="1">
                  <a:solidFill>
                    <a:srgbClr val="FF0000"/>
                  </a:solidFill>
                  <a:ea typeface="Times New Roman" pitchFamily="18" charset="0"/>
                  <a:cs typeface="Arial" pitchFamily="34" charset="0"/>
                </a:rPr>
                <a:t>správně </a:t>
              </a:r>
              <a:endParaRPr lang="cs-CZ" sz="600">
                <a:solidFill>
                  <a:srgbClr val="FF0000"/>
                </a:solidFill>
                <a:ea typeface="Times New Roman" pitchFamily="18" charset="0"/>
                <a:cs typeface="Arial" pitchFamily="34" charset="0"/>
              </a:endParaRPr>
            </a:p>
            <a:p>
              <a:pPr eaLnBrk="0" hangingPunct="0"/>
              <a:endParaRPr lang="cs-CZ">
                <a:ea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8456" name="Skupina 10"/>
            <p:cNvGrpSpPr>
              <a:grpSpLocks/>
            </p:cNvGrpSpPr>
            <p:nvPr/>
          </p:nvGrpSpPr>
          <p:grpSpPr bwMode="auto">
            <a:xfrm>
              <a:off x="1763688" y="2636912"/>
              <a:ext cx="1062980" cy="342900"/>
              <a:chOff x="1763688" y="2636912"/>
              <a:chExt cx="1062980" cy="342900"/>
            </a:xfrm>
          </p:grpSpPr>
          <p:sp>
            <p:nvSpPr>
              <p:cNvPr id="18457" name="Rectangle 3"/>
              <p:cNvSpPr>
                <a:spLocks noChangeArrowheads="1"/>
              </p:cNvSpPr>
              <p:nvPr/>
            </p:nvSpPr>
            <p:spPr bwMode="auto">
              <a:xfrm>
                <a:off x="1763688" y="2636912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58" name="Rectangle 4"/>
              <p:cNvSpPr>
                <a:spLocks noChangeArrowheads="1"/>
              </p:cNvSpPr>
              <p:nvPr/>
            </p:nvSpPr>
            <p:spPr bwMode="auto">
              <a:xfrm>
                <a:off x="2123728" y="2636912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59" name="Rectangle 5"/>
              <p:cNvSpPr>
                <a:spLocks noChangeArrowheads="1"/>
              </p:cNvSpPr>
              <p:nvPr/>
            </p:nvSpPr>
            <p:spPr bwMode="auto">
              <a:xfrm>
                <a:off x="2483768" y="2636912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60" name="Line 6"/>
              <p:cNvSpPr>
                <a:spLocks noChangeShapeType="1"/>
              </p:cNvSpPr>
              <p:nvPr/>
            </p:nvSpPr>
            <p:spPr bwMode="auto">
              <a:xfrm flipV="1">
                <a:off x="1907704" y="2636912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61" name="Line 7"/>
              <p:cNvSpPr>
                <a:spLocks noChangeShapeType="1"/>
              </p:cNvSpPr>
              <p:nvPr/>
            </p:nvSpPr>
            <p:spPr bwMode="auto">
              <a:xfrm flipV="1">
                <a:off x="2267744" y="2636912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62" name="Line 8"/>
              <p:cNvSpPr>
                <a:spLocks noChangeShapeType="1"/>
              </p:cNvSpPr>
              <p:nvPr/>
            </p:nvSpPr>
            <p:spPr bwMode="auto">
              <a:xfrm flipV="1">
                <a:off x="2627784" y="2636912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4" name="Skupina 29"/>
          <p:cNvGrpSpPr>
            <a:grpSpLocks/>
          </p:cNvGrpSpPr>
          <p:nvPr/>
        </p:nvGrpSpPr>
        <p:grpSpPr bwMode="auto">
          <a:xfrm>
            <a:off x="684213" y="3933825"/>
            <a:ext cx="5688012" cy="614363"/>
            <a:chOff x="323528" y="3356992"/>
            <a:chExt cx="5688632" cy="615553"/>
          </a:xfrm>
        </p:grpSpPr>
        <p:sp>
          <p:nvSpPr>
            <p:cNvPr id="18440" name="Rectangle 9"/>
            <p:cNvSpPr>
              <a:spLocks noChangeArrowheads="1"/>
            </p:cNvSpPr>
            <p:nvPr/>
          </p:nvSpPr>
          <p:spPr bwMode="auto">
            <a:xfrm>
              <a:off x="323528" y="3356992"/>
              <a:ext cx="5688632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cs-CZ" sz="1600" b="1" i="1">
                  <a:ea typeface="Times New Roman" pitchFamily="18" charset="0"/>
                  <a:cs typeface="Arial" pitchFamily="34" charset="0"/>
                </a:rPr>
                <a:t>         2p                     </a:t>
              </a:r>
              <a:r>
                <a:rPr lang="cs-CZ" sz="1600" b="1" i="1">
                  <a:solidFill>
                    <a:srgbClr val="FF0000"/>
                  </a:solidFill>
                  <a:ea typeface="Times New Roman" pitchFamily="18" charset="0"/>
                  <a:cs typeface="Arial" pitchFamily="34" charset="0"/>
                </a:rPr>
                <a:t>špatně </a:t>
              </a:r>
              <a:r>
                <a:rPr lang="cs-CZ" sz="1600" b="1" i="1">
                  <a:ea typeface="Times New Roman" pitchFamily="18" charset="0"/>
                  <a:cs typeface="Arial" pitchFamily="34" charset="0"/>
                </a:rPr>
                <a:t>    2p                       </a:t>
              </a:r>
              <a:r>
                <a:rPr lang="cs-CZ" sz="1600" b="1" i="1">
                  <a:solidFill>
                    <a:srgbClr val="FF0000"/>
                  </a:solidFill>
                  <a:ea typeface="Times New Roman" pitchFamily="18" charset="0"/>
                  <a:cs typeface="Arial" pitchFamily="34" charset="0"/>
                </a:rPr>
                <a:t>špatně</a:t>
              </a:r>
              <a:endParaRPr lang="cs-CZ" sz="600">
                <a:solidFill>
                  <a:srgbClr val="FF0000"/>
                </a:solidFill>
                <a:ea typeface="Times New Roman" pitchFamily="18" charset="0"/>
                <a:cs typeface="Arial" pitchFamily="34" charset="0"/>
              </a:endParaRPr>
            </a:p>
            <a:p>
              <a:pPr eaLnBrk="0" hangingPunct="0"/>
              <a:endParaRPr lang="cs-CZ">
                <a:ea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8441" name="Skupina 12"/>
            <p:cNvGrpSpPr>
              <a:grpSpLocks/>
            </p:cNvGrpSpPr>
            <p:nvPr/>
          </p:nvGrpSpPr>
          <p:grpSpPr bwMode="auto">
            <a:xfrm>
              <a:off x="1187624" y="3356992"/>
              <a:ext cx="1062980" cy="342900"/>
              <a:chOff x="1763688" y="2636912"/>
              <a:chExt cx="1062980" cy="342900"/>
            </a:xfrm>
          </p:grpSpPr>
          <p:sp>
            <p:nvSpPr>
              <p:cNvPr id="18450" name="Rectangle 3"/>
              <p:cNvSpPr>
                <a:spLocks noChangeArrowheads="1"/>
              </p:cNvSpPr>
              <p:nvPr/>
            </p:nvSpPr>
            <p:spPr bwMode="auto">
              <a:xfrm>
                <a:off x="1763688" y="2636912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51" name="Rectangle 4"/>
              <p:cNvSpPr>
                <a:spLocks noChangeArrowheads="1"/>
              </p:cNvSpPr>
              <p:nvPr/>
            </p:nvSpPr>
            <p:spPr bwMode="auto">
              <a:xfrm>
                <a:off x="2123728" y="2636912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52" name="Rectangle 5"/>
              <p:cNvSpPr>
                <a:spLocks noChangeArrowheads="1"/>
              </p:cNvSpPr>
              <p:nvPr/>
            </p:nvSpPr>
            <p:spPr bwMode="auto">
              <a:xfrm>
                <a:off x="2483768" y="2636912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53" name="Line 6"/>
              <p:cNvSpPr>
                <a:spLocks noChangeShapeType="1"/>
              </p:cNvSpPr>
              <p:nvPr/>
            </p:nvSpPr>
            <p:spPr bwMode="auto">
              <a:xfrm flipV="1">
                <a:off x="1907704" y="2636912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54" name="Line 7"/>
              <p:cNvSpPr>
                <a:spLocks noChangeShapeType="1"/>
              </p:cNvSpPr>
              <p:nvPr/>
            </p:nvSpPr>
            <p:spPr bwMode="auto">
              <a:xfrm flipV="1">
                <a:off x="2267744" y="2636912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8442" name="Skupina 19"/>
            <p:cNvGrpSpPr>
              <a:grpSpLocks/>
            </p:cNvGrpSpPr>
            <p:nvPr/>
          </p:nvGrpSpPr>
          <p:grpSpPr bwMode="auto">
            <a:xfrm>
              <a:off x="3707904" y="3356992"/>
              <a:ext cx="1062980" cy="342900"/>
              <a:chOff x="1763688" y="2636912"/>
              <a:chExt cx="1062980" cy="342900"/>
            </a:xfrm>
          </p:grpSpPr>
          <p:sp>
            <p:nvSpPr>
              <p:cNvPr id="18445" name="Rectangle 3"/>
              <p:cNvSpPr>
                <a:spLocks noChangeArrowheads="1"/>
              </p:cNvSpPr>
              <p:nvPr/>
            </p:nvSpPr>
            <p:spPr bwMode="auto">
              <a:xfrm>
                <a:off x="1763688" y="2636912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46" name="Rectangle 4"/>
              <p:cNvSpPr>
                <a:spLocks noChangeArrowheads="1"/>
              </p:cNvSpPr>
              <p:nvPr/>
            </p:nvSpPr>
            <p:spPr bwMode="auto">
              <a:xfrm>
                <a:off x="2123728" y="2636912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47" name="Rectangle 5"/>
              <p:cNvSpPr>
                <a:spLocks noChangeArrowheads="1"/>
              </p:cNvSpPr>
              <p:nvPr/>
            </p:nvSpPr>
            <p:spPr bwMode="auto">
              <a:xfrm>
                <a:off x="2483768" y="2636912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48" name="Line 6"/>
              <p:cNvSpPr>
                <a:spLocks noChangeShapeType="1"/>
              </p:cNvSpPr>
              <p:nvPr/>
            </p:nvSpPr>
            <p:spPr bwMode="auto">
              <a:xfrm flipV="1">
                <a:off x="1907704" y="2636912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449" name="Line 7"/>
              <p:cNvSpPr>
                <a:spLocks noChangeShapeType="1"/>
              </p:cNvSpPr>
              <p:nvPr/>
            </p:nvSpPr>
            <p:spPr bwMode="auto">
              <a:xfrm flipV="1">
                <a:off x="2267744" y="2636912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>
              <a:off x="2051720" y="3356992"/>
              <a:ext cx="0" cy="3429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3923928" y="3356992"/>
              <a:ext cx="0" cy="3429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8" name="Tlačítko akce: Zpět nebo Předchozí 27">
            <a:hlinkClick r:id="rId2" action="ppaction://hlinksldjump" highlightClick="1"/>
          </p:cNvPr>
          <p:cNvSpPr/>
          <p:nvPr/>
        </p:nvSpPr>
        <p:spPr>
          <a:xfrm>
            <a:off x="7308304" y="5805264"/>
            <a:ext cx="1042416" cy="432048"/>
          </a:xfrm>
          <a:prstGeom prst="actionButtonBackPreviou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900113" y="1484313"/>
            <a:ext cx="53641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600">
                <a:ea typeface="Times New Roman" pitchFamily="18" charset="0"/>
                <a:cs typeface="Arial" pitchFamily="34" charset="0"/>
              </a:rPr>
              <a:t>Zapište elektronovou konfiguraci  : Cl ; Fe ; S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2-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; Al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3+</a:t>
            </a:r>
            <a:endParaRPr lang="cs-CZ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1258888" y="188913"/>
            <a:ext cx="6337300" cy="100806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1"/>
                </a:solidFill>
                <a:latin typeface="Constantia" pitchFamily="18" charset="0"/>
              </a:rPr>
              <a:t>ŘEŠENÁ CVIČENÍ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395288" y="2276475"/>
            <a:ext cx="44275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600" b="1">
                <a:ea typeface="Times New Roman" pitchFamily="18" charset="0"/>
                <a:cs typeface="Arial" pitchFamily="34" charset="0"/>
              </a:rPr>
              <a:t>SYMBOLICKY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: </a:t>
            </a:r>
            <a:r>
              <a:rPr lang="cs-CZ" sz="1600" b="1" baseline="-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17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Cl : 1s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 2s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 2p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6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 3s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 3p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5</a:t>
            </a:r>
            <a:endParaRPr lang="cs-CZ" b="1">
              <a:solidFill>
                <a:srgbClr val="FF0000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9532" name="Rectangle 4"/>
          <p:cNvSpPr>
            <a:spLocks noChangeArrowheads="1"/>
          </p:cNvSpPr>
          <p:nvPr/>
        </p:nvSpPr>
        <p:spPr bwMode="auto">
          <a:xfrm>
            <a:off x="395288" y="2997200"/>
            <a:ext cx="6480628" cy="338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600" b="1">
                <a:ea typeface="Times New Roman" pitchFamily="18" charset="0"/>
                <a:cs typeface="Arial" pitchFamily="34" charset="0"/>
              </a:rPr>
              <a:t>RÁMEČKY: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</a:t>
            </a:r>
            <a:r>
              <a:rPr lang="cs-CZ" sz="1600" baseline="-30000">
                <a:ea typeface="Times New Roman" pitchFamily="18" charset="0"/>
                <a:cs typeface="Arial" pitchFamily="34" charset="0"/>
              </a:rPr>
              <a:t>17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Cl : 1s         2s        2p                      3s             3p</a:t>
            </a:r>
            <a:endParaRPr lang="cs-CZ">
              <a:ea typeface="Times New Roman" pitchFamily="18" charset="0"/>
              <a:cs typeface="Arial" pitchFamily="34" charset="0"/>
            </a:endParaRPr>
          </a:p>
        </p:txBody>
      </p:sp>
      <p:grpSp>
        <p:nvGrpSpPr>
          <p:cNvPr id="19533" name="Skupina 7"/>
          <p:cNvGrpSpPr>
            <a:grpSpLocks/>
          </p:cNvGrpSpPr>
          <p:nvPr/>
        </p:nvGrpSpPr>
        <p:grpSpPr bwMode="auto">
          <a:xfrm>
            <a:off x="2411483" y="3009886"/>
            <a:ext cx="342895" cy="342914"/>
            <a:chOff x="3923928" y="2564904"/>
            <a:chExt cx="342900" cy="342900"/>
          </a:xfrm>
        </p:grpSpPr>
        <p:sp>
          <p:nvSpPr>
            <p:cNvPr id="19567" name="Rectangle 8"/>
            <p:cNvSpPr>
              <a:spLocks noChangeArrowheads="1"/>
            </p:cNvSpPr>
            <p:nvPr/>
          </p:nvSpPr>
          <p:spPr bwMode="auto">
            <a:xfrm>
              <a:off x="3923928" y="2564904"/>
              <a:ext cx="342900" cy="34290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568" name="Line 9"/>
            <p:cNvSpPr>
              <a:spLocks noChangeShapeType="1"/>
            </p:cNvSpPr>
            <p:nvPr/>
          </p:nvSpPr>
          <p:spPr bwMode="auto">
            <a:xfrm flipV="1">
              <a:off x="4067944" y="2564904"/>
              <a:ext cx="0" cy="3429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569" name="Line 10"/>
            <p:cNvSpPr>
              <a:spLocks noChangeShapeType="1"/>
            </p:cNvSpPr>
            <p:nvPr/>
          </p:nvSpPr>
          <p:spPr bwMode="auto">
            <a:xfrm>
              <a:off x="4139952" y="2564904"/>
              <a:ext cx="0" cy="3429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9534" name="Skupina 11"/>
          <p:cNvGrpSpPr>
            <a:grpSpLocks/>
          </p:cNvGrpSpPr>
          <p:nvPr/>
        </p:nvGrpSpPr>
        <p:grpSpPr bwMode="auto">
          <a:xfrm>
            <a:off x="3131553" y="3009886"/>
            <a:ext cx="342895" cy="342914"/>
            <a:chOff x="3923928" y="2564904"/>
            <a:chExt cx="342900" cy="342900"/>
          </a:xfrm>
        </p:grpSpPr>
        <p:sp>
          <p:nvSpPr>
            <p:cNvPr id="19564" name="Rectangle 8"/>
            <p:cNvSpPr>
              <a:spLocks noChangeArrowheads="1"/>
            </p:cNvSpPr>
            <p:nvPr/>
          </p:nvSpPr>
          <p:spPr bwMode="auto">
            <a:xfrm>
              <a:off x="3923928" y="2564904"/>
              <a:ext cx="342900" cy="34290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565" name="Line 9"/>
            <p:cNvSpPr>
              <a:spLocks noChangeShapeType="1"/>
            </p:cNvSpPr>
            <p:nvPr/>
          </p:nvSpPr>
          <p:spPr bwMode="auto">
            <a:xfrm flipV="1">
              <a:off x="4067944" y="2564904"/>
              <a:ext cx="0" cy="3429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566" name="Line 10"/>
            <p:cNvSpPr>
              <a:spLocks noChangeShapeType="1"/>
            </p:cNvSpPr>
            <p:nvPr/>
          </p:nvSpPr>
          <p:spPr bwMode="auto">
            <a:xfrm>
              <a:off x="4139952" y="2564904"/>
              <a:ext cx="0" cy="3429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9535" name="Skupina 15"/>
          <p:cNvGrpSpPr>
            <a:grpSpLocks/>
          </p:cNvGrpSpPr>
          <p:nvPr/>
        </p:nvGrpSpPr>
        <p:grpSpPr bwMode="auto">
          <a:xfrm>
            <a:off x="5363769" y="3009886"/>
            <a:ext cx="342895" cy="342914"/>
            <a:chOff x="3923928" y="2564904"/>
            <a:chExt cx="342900" cy="342900"/>
          </a:xfrm>
        </p:grpSpPr>
        <p:sp>
          <p:nvSpPr>
            <p:cNvPr id="19561" name="Rectangle 8"/>
            <p:cNvSpPr>
              <a:spLocks noChangeArrowheads="1"/>
            </p:cNvSpPr>
            <p:nvPr/>
          </p:nvSpPr>
          <p:spPr bwMode="auto">
            <a:xfrm>
              <a:off x="3923928" y="2564904"/>
              <a:ext cx="342900" cy="34290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562" name="Line 9"/>
            <p:cNvSpPr>
              <a:spLocks noChangeShapeType="1"/>
            </p:cNvSpPr>
            <p:nvPr/>
          </p:nvSpPr>
          <p:spPr bwMode="auto">
            <a:xfrm flipV="1">
              <a:off x="4067944" y="2564904"/>
              <a:ext cx="0" cy="3429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563" name="Line 10"/>
            <p:cNvSpPr>
              <a:spLocks noChangeShapeType="1"/>
            </p:cNvSpPr>
            <p:nvPr/>
          </p:nvSpPr>
          <p:spPr bwMode="auto">
            <a:xfrm>
              <a:off x="4139952" y="2564904"/>
              <a:ext cx="0" cy="3429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9536" name="Skupina 19"/>
          <p:cNvGrpSpPr>
            <a:grpSpLocks/>
          </p:cNvGrpSpPr>
          <p:nvPr/>
        </p:nvGrpSpPr>
        <p:grpSpPr bwMode="auto">
          <a:xfrm>
            <a:off x="3851623" y="3009886"/>
            <a:ext cx="1062965" cy="342914"/>
            <a:chOff x="3995936" y="3140968"/>
            <a:chExt cx="1062980" cy="342900"/>
          </a:xfrm>
        </p:grpSpPr>
        <p:grpSp>
          <p:nvGrpSpPr>
            <p:cNvPr id="19549" name="Skupina 13"/>
            <p:cNvGrpSpPr>
              <a:grpSpLocks/>
            </p:cNvGrpSpPr>
            <p:nvPr/>
          </p:nvGrpSpPr>
          <p:grpSpPr bwMode="auto">
            <a:xfrm>
              <a:off x="3995936" y="3140968"/>
              <a:ext cx="342900" cy="342900"/>
              <a:chOff x="3923928" y="2564904"/>
              <a:chExt cx="342900" cy="342900"/>
            </a:xfrm>
          </p:grpSpPr>
          <p:sp>
            <p:nvSpPr>
              <p:cNvPr id="19558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559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560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9550" name="Skupina 17"/>
            <p:cNvGrpSpPr>
              <a:grpSpLocks/>
            </p:cNvGrpSpPr>
            <p:nvPr/>
          </p:nvGrpSpPr>
          <p:grpSpPr bwMode="auto">
            <a:xfrm>
              <a:off x="4355976" y="3140968"/>
              <a:ext cx="342900" cy="342900"/>
              <a:chOff x="3923928" y="2564904"/>
              <a:chExt cx="342900" cy="342900"/>
            </a:xfrm>
          </p:grpSpPr>
          <p:sp>
            <p:nvSpPr>
              <p:cNvPr id="19555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556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557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9551" name="Skupina 21"/>
            <p:cNvGrpSpPr>
              <a:grpSpLocks/>
            </p:cNvGrpSpPr>
            <p:nvPr/>
          </p:nvGrpSpPr>
          <p:grpSpPr bwMode="auto">
            <a:xfrm>
              <a:off x="4716016" y="3140968"/>
              <a:ext cx="342900" cy="342900"/>
              <a:chOff x="3923928" y="2564904"/>
              <a:chExt cx="342900" cy="342900"/>
            </a:xfrm>
          </p:grpSpPr>
          <p:sp>
            <p:nvSpPr>
              <p:cNvPr id="19552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553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554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19537" name="Skupina 32"/>
          <p:cNvGrpSpPr>
            <a:grpSpLocks/>
          </p:cNvGrpSpPr>
          <p:nvPr/>
        </p:nvGrpSpPr>
        <p:grpSpPr bwMode="auto">
          <a:xfrm>
            <a:off x="6299860" y="3009886"/>
            <a:ext cx="1062965" cy="342914"/>
            <a:chOff x="3995936" y="3140968"/>
            <a:chExt cx="1062980" cy="342900"/>
          </a:xfrm>
        </p:grpSpPr>
        <p:grpSp>
          <p:nvGrpSpPr>
            <p:cNvPr id="19538" name="Skupina 13"/>
            <p:cNvGrpSpPr>
              <a:grpSpLocks/>
            </p:cNvGrpSpPr>
            <p:nvPr/>
          </p:nvGrpSpPr>
          <p:grpSpPr bwMode="auto">
            <a:xfrm>
              <a:off x="3995936" y="3140968"/>
              <a:ext cx="342900" cy="342900"/>
              <a:chOff x="3923928" y="2564904"/>
              <a:chExt cx="342900" cy="342900"/>
            </a:xfrm>
          </p:grpSpPr>
          <p:sp>
            <p:nvSpPr>
              <p:cNvPr id="19546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547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548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9539" name="Skupina 17"/>
            <p:cNvGrpSpPr>
              <a:grpSpLocks/>
            </p:cNvGrpSpPr>
            <p:nvPr/>
          </p:nvGrpSpPr>
          <p:grpSpPr bwMode="auto">
            <a:xfrm>
              <a:off x="4355976" y="3140968"/>
              <a:ext cx="342900" cy="342900"/>
              <a:chOff x="3923928" y="2564904"/>
              <a:chExt cx="342900" cy="342900"/>
            </a:xfrm>
          </p:grpSpPr>
          <p:sp>
            <p:nvSpPr>
              <p:cNvPr id="19543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544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545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9540" name="Skupina 21"/>
            <p:cNvGrpSpPr>
              <a:grpSpLocks/>
            </p:cNvGrpSpPr>
            <p:nvPr/>
          </p:nvGrpSpPr>
          <p:grpSpPr bwMode="auto">
            <a:xfrm>
              <a:off x="4716016" y="3140968"/>
              <a:ext cx="342900" cy="342900"/>
              <a:chOff x="3923928" y="2564904"/>
              <a:chExt cx="342900" cy="342900"/>
            </a:xfrm>
          </p:grpSpPr>
          <p:sp>
            <p:nvSpPr>
              <p:cNvPr id="19541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542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395288" y="3789363"/>
            <a:ext cx="5508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600" b="1">
                <a:ea typeface="Times New Roman" pitchFamily="18" charset="0"/>
                <a:cs typeface="Arial" pitchFamily="34" charset="0"/>
              </a:rPr>
              <a:t>SYMBOLICKY : </a:t>
            </a:r>
            <a:r>
              <a:rPr lang="cs-CZ" sz="1600" b="1" baseline="-30000">
                <a:ea typeface="Times New Roman" pitchFamily="18" charset="0"/>
                <a:cs typeface="Arial" pitchFamily="34" charset="0"/>
              </a:rPr>
              <a:t>26</a:t>
            </a:r>
            <a:r>
              <a:rPr lang="cs-CZ" sz="1600" b="1">
                <a:ea typeface="Times New Roman" pitchFamily="18" charset="0"/>
                <a:cs typeface="Arial" pitchFamily="34" charset="0"/>
              </a:rPr>
              <a:t>Fe: 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1s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 2s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 2p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6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 3s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 3p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6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 4s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 3d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6</a:t>
            </a:r>
            <a:endParaRPr lang="cs-CZ" b="1">
              <a:solidFill>
                <a:srgbClr val="FF0000"/>
              </a:solidFill>
              <a:ea typeface="Times New Roman" pitchFamily="18" charset="0"/>
              <a:cs typeface="Arial" pitchFamily="34" charset="0"/>
            </a:endParaRPr>
          </a:p>
        </p:txBody>
      </p:sp>
      <p:grpSp>
        <p:nvGrpSpPr>
          <p:cNvPr id="15" name="Skupina 113"/>
          <p:cNvGrpSpPr>
            <a:grpSpLocks/>
          </p:cNvGrpSpPr>
          <p:nvPr/>
        </p:nvGrpSpPr>
        <p:grpSpPr bwMode="auto">
          <a:xfrm>
            <a:off x="395288" y="4365625"/>
            <a:ext cx="6967537" cy="919163"/>
            <a:chOff x="395536" y="3717032"/>
            <a:chExt cx="6967636" cy="918964"/>
          </a:xfrm>
        </p:grpSpPr>
        <p:grpSp>
          <p:nvGrpSpPr>
            <p:cNvPr id="19470" name="Skupina 47"/>
            <p:cNvGrpSpPr>
              <a:grpSpLocks/>
            </p:cNvGrpSpPr>
            <p:nvPr/>
          </p:nvGrpSpPr>
          <p:grpSpPr bwMode="auto">
            <a:xfrm>
              <a:off x="395536" y="3717032"/>
              <a:ext cx="6967636" cy="355585"/>
              <a:chOff x="395536" y="2552219"/>
              <a:chExt cx="6967636" cy="355585"/>
            </a:xfrm>
          </p:grpSpPr>
          <p:sp>
            <p:nvSpPr>
              <p:cNvPr id="19494" name="Rectangle 4"/>
              <p:cNvSpPr>
                <a:spLocks noChangeArrowheads="1"/>
              </p:cNvSpPr>
              <p:nvPr/>
            </p:nvSpPr>
            <p:spPr bwMode="auto">
              <a:xfrm>
                <a:off x="395536" y="2552219"/>
                <a:ext cx="648072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0" hangingPunct="0"/>
                <a:r>
                  <a:rPr lang="cs-CZ" sz="1600" b="1">
                    <a:ea typeface="Times New Roman" pitchFamily="18" charset="0"/>
                    <a:cs typeface="Arial" pitchFamily="34" charset="0"/>
                  </a:rPr>
                  <a:t>RÁMEČKY:</a:t>
                </a:r>
                <a:r>
                  <a:rPr lang="cs-CZ" sz="1600">
                    <a:ea typeface="Times New Roman" pitchFamily="18" charset="0"/>
                    <a:cs typeface="Arial" pitchFamily="34" charset="0"/>
                  </a:rPr>
                  <a:t> </a:t>
                </a:r>
                <a:r>
                  <a:rPr lang="cs-CZ" sz="1600" baseline="-30000">
                    <a:ea typeface="Times New Roman" pitchFamily="18" charset="0"/>
                    <a:cs typeface="Arial" pitchFamily="34" charset="0"/>
                  </a:rPr>
                  <a:t>26</a:t>
                </a:r>
                <a:r>
                  <a:rPr lang="cs-CZ" sz="1600">
                    <a:ea typeface="Times New Roman" pitchFamily="18" charset="0"/>
                    <a:cs typeface="Arial" pitchFamily="34" charset="0"/>
                  </a:rPr>
                  <a:t> Fe: 1s        2s         2p                      3s           3p</a:t>
                </a:r>
                <a:endParaRPr lang="cs-CZ">
                  <a:ea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19495" name="Skupina 7"/>
              <p:cNvGrpSpPr>
                <a:grpSpLocks/>
              </p:cNvGrpSpPr>
              <p:nvPr/>
            </p:nvGrpSpPr>
            <p:grpSpPr bwMode="auto">
              <a:xfrm>
                <a:off x="2411760" y="2564904"/>
                <a:ext cx="342900" cy="342900"/>
                <a:chOff x="3923928" y="2564904"/>
                <a:chExt cx="342900" cy="342900"/>
              </a:xfrm>
            </p:grpSpPr>
            <p:sp>
              <p:nvSpPr>
                <p:cNvPr id="19529" name="Rectangle 8"/>
                <p:cNvSpPr>
                  <a:spLocks noChangeArrowheads="1"/>
                </p:cNvSpPr>
                <p:nvPr/>
              </p:nvSpPr>
              <p:spPr bwMode="auto">
                <a:xfrm>
                  <a:off x="3923928" y="2564904"/>
                  <a:ext cx="342900" cy="342900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530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4067944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531" name="Line 10"/>
                <p:cNvSpPr>
                  <a:spLocks noChangeShapeType="1"/>
                </p:cNvSpPr>
                <p:nvPr/>
              </p:nvSpPr>
              <p:spPr bwMode="auto">
                <a:xfrm>
                  <a:off x="4139952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19496" name="Skupina 11"/>
              <p:cNvGrpSpPr>
                <a:grpSpLocks/>
              </p:cNvGrpSpPr>
              <p:nvPr/>
            </p:nvGrpSpPr>
            <p:grpSpPr bwMode="auto">
              <a:xfrm>
                <a:off x="3131840" y="2564904"/>
                <a:ext cx="342900" cy="342900"/>
                <a:chOff x="3923928" y="2564904"/>
                <a:chExt cx="342900" cy="342900"/>
              </a:xfrm>
            </p:grpSpPr>
            <p:sp>
              <p:nvSpPr>
                <p:cNvPr id="19526" name="Rectangle 8"/>
                <p:cNvSpPr>
                  <a:spLocks noChangeArrowheads="1"/>
                </p:cNvSpPr>
                <p:nvPr/>
              </p:nvSpPr>
              <p:spPr bwMode="auto">
                <a:xfrm>
                  <a:off x="3923928" y="2564904"/>
                  <a:ext cx="342900" cy="342900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527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4067944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528" name="Line 10"/>
                <p:cNvSpPr>
                  <a:spLocks noChangeShapeType="1"/>
                </p:cNvSpPr>
                <p:nvPr/>
              </p:nvSpPr>
              <p:spPr bwMode="auto">
                <a:xfrm>
                  <a:off x="4139952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19497" name="Skupina 15"/>
              <p:cNvGrpSpPr>
                <a:grpSpLocks/>
              </p:cNvGrpSpPr>
              <p:nvPr/>
            </p:nvGrpSpPr>
            <p:grpSpPr bwMode="auto">
              <a:xfrm>
                <a:off x="5364088" y="2564904"/>
                <a:ext cx="342900" cy="342900"/>
                <a:chOff x="3923928" y="2564904"/>
                <a:chExt cx="342900" cy="342900"/>
              </a:xfrm>
            </p:grpSpPr>
            <p:sp>
              <p:nvSpPr>
                <p:cNvPr id="19523" name="Rectangle 8"/>
                <p:cNvSpPr>
                  <a:spLocks noChangeArrowheads="1"/>
                </p:cNvSpPr>
                <p:nvPr/>
              </p:nvSpPr>
              <p:spPr bwMode="auto">
                <a:xfrm>
                  <a:off x="3923928" y="2564904"/>
                  <a:ext cx="342900" cy="342900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524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4067944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525" name="Line 10"/>
                <p:cNvSpPr>
                  <a:spLocks noChangeShapeType="1"/>
                </p:cNvSpPr>
                <p:nvPr/>
              </p:nvSpPr>
              <p:spPr bwMode="auto">
                <a:xfrm>
                  <a:off x="4139952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19498" name="Skupina 19"/>
              <p:cNvGrpSpPr>
                <a:grpSpLocks/>
              </p:cNvGrpSpPr>
              <p:nvPr/>
            </p:nvGrpSpPr>
            <p:grpSpPr bwMode="auto">
              <a:xfrm>
                <a:off x="3851920" y="2564904"/>
                <a:ext cx="1062980" cy="342900"/>
                <a:chOff x="3995936" y="3140968"/>
                <a:chExt cx="1062980" cy="342900"/>
              </a:xfrm>
            </p:grpSpPr>
            <p:grpSp>
              <p:nvGrpSpPr>
                <p:cNvPr id="19511" name="Skupina 13"/>
                <p:cNvGrpSpPr>
                  <a:grpSpLocks/>
                </p:cNvGrpSpPr>
                <p:nvPr/>
              </p:nvGrpSpPr>
              <p:grpSpPr bwMode="auto">
                <a:xfrm>
                  <a:off x="3995936" y="3140968"/>
                  <a:ext cx="342900" cy="342900"/>
                  <a:chOff x="3923928" y="2564904"/>
                  <a:chExt cx="342900" cy="342900"/>
                </a:xfrm>
              </p:grpSpPr>
              <p:sp>
                <p:nvSpPr>
                  <p:cNvPr id="19520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923928" y="2564904"/>
                    <a:ext cx="342900" cy="342900"/>
                  </a:xfrm>
                  <a:prstGeom prst="rect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9521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67944" y="2564904"/>
                    <a:ext cx="0" cy="34290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9522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139952" y="2564904"/>
                    <a:ext cx="0" cy="34290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19512" name="Skupina 17"/>
                <p:cNvGrpSpPr>
                  <a:grpSpLocks/>
                </p:cNvGrpSpPr>
                <p:nvPr/>
              </p:nvGrpSpPr>
              <p:grpSpPr bwMode="auto">
                <a:xfrm>
                  <a:off x="4355976" y="3140968"/>
                  <a:ext cx="342900" cy="342900"/>
                  <a:chOff x="3923928" y="2564904"/>
                  <a:chExt cx="342900" cy="342900"/>
                </a:xfrm>
              </p:grpSpPr>
              <p:sp>
                <p:nvSpPr>
                  <p:cNvPr id="19517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923928" y="2564904"/>
                    <a:ext cx="342900" cy="342900"/>
                  </a:xfrm>
                  <a:prstGeom prst="rect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9518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67944" y="2564904"/>
                    <a:ext cx="0" cy="34290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9519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139952" y="2564904"/>
                    <a:ext cx="0" cy="34290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19513" name="Skupina 67"/>
                <p:cNvGrpSpPr>
                  <a:grpSpLocks/>
                </p:cNvGrpSpPr>
                <p:nvPr/>
              </p:nvGrpSpPr>
              <p:grpSpPr bwMode="auto">
                <a:xfrm>
                  <a:off x="4716016" y="3140968"/>
                  <a:ext cx="342900" cy="342900"/>
                  <a:chOff x="3923928" y="2564904"/>
                  <a:chExt cx="342900" cy="342900"/>
                </a:xfrm>
              </p:grpSpPr>
              <p:sp>
                <p:nvSpPr>
                  <p:cNvPr id="19514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923928" y="2564904"/>
                    <a:ext cx="342900" cy="342900"/>
                  </a:xfrm>
                  <a:prstGeom prst="rect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9515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67944" y="2564904"/>
                    <a:ext cx="0" cy="34290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9516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139952" y="2564904"/>
                    <a:ext cx="0" cy="34290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  <p:grpSp>
            <p:nvGrpSpPr>
              <p:cNvPr id="19499" name="Skupina 32"/>
              <p:cNvGrpSpPr>
                <a:grpSpLocks/>
              </p:cNvGrpSpPr>
              <p:nvPr/>
            </p:nvGrpSpPr>
            <p:grpSpPr bwMode="auto">
              <a:xfrm>
                <a:off x="6300192" y="2564904"/>
                <a:ext cx="1062980" cy="342900"/>
                <a:chOff x="3995936" y="3140968"/>
                <a:chExt cx="1062980" cy="342900"/>
              </a:xfrm>
            </p:grpSpPr>
            <p:grpSp>
              <p:nvGrpSpPr>
                <p:cNvPr id="19500" name="Skupina 13"/>
                <p:cNvGrpSpPr>
                  <a:grpSpLocks/>
                </p:cNvGrpSpPr>
                <p:nvPr/>
              </p:nvGrpSpPr>
              <p:grpSpPr bwMode="auto">
                <a:xfrm>
                  <a:off x="3995936" y="3140968"/>
                  <a:ext cx="342900" cy="342900"/>
                  <a:chOff x="3923928" y="2564904"/>
                  <a:chExt cx="342900" cy="342900"/>
                </a:xfrm>
              </p:grpSpPr>
              <p:sp>
                <p:nvSpPr>
                  <p:cNvPr id="19508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923928" y="2564904"/>
                    <a:ext cx="342900" cy="342900"/>
                  </a:xfrm>
                  <a:prstGeom prst="rect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9509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67944" y="2564904"/>
                    <a:ext cx="0" cy="34290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9510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139952" y="2564904"/>
                    <a:ext cx="0" cy="34290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19501" name="Skupina 17"/>
                <p:cNvGrpSpPr>
                  <a:grpSpLocks/>
                </p:cNvGrpSpPr>
                <p:nvPr/>
              </p:nvGrpSpPr>
              <p:grpSpPr bwMode="auto">
                <a:xfrm>
                  <a:off x="4355976" y="3140968"/>
                  <a:ext cx="342900" cy="342900"/>
                  <a:chOff x="3923928" y="2564904"/>
                  <a:chExt cx="342900" cy="342900"/>
                </a:xfrm>
              </p:grpSpPr>
              <p:sp>
                <p:nvSpPr>
                  <p:cNvPr id="19505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923928" y="2564904"/>
                    <a:ext cx="342900" cy="342900"/>
                  </a:xfrm>
                  <a:prstGeom prst="rect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9506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67944" y="2564904"/>
                    <a:ext cx="0" cy="34290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9507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139952" y="2564904"/>
                    <a:ext cx="0" cy="34290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19502" name="Skupina 21"/>
                <p:cNvGrpSpPr>
                  <a:grpSpLocks/>
                </p:cNvGrpSpPr>
                <p:nvPr/>
              </p:nvGrpSpPr>
              <p:grpSpPr bwMode="auto">
                <a:xfrm>
                  <a:off x="4716016" y="3140968"/>
                  <a:ext cx="342900" cy="342900"/>
                  <a:chOff x="3923928" y="2564904"/>
                  <a:chExt cx="342900" cy="342900"/>
                </a:xfrm>
              </p:grpSpPr>
              <p:sp>
                <p:nvSpPr>
                  <p:cNvPr id="19503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923928" y="2564904"/>
                    <a:ext cx="342900" cy="342900"/>
                  </a:xfrm>
                  <a:prstGeom prst="rect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9504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67944" y="2564904"/>
                    <a:ext cx="0" cy="34290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sp>
          <p:nvSpPr>
            <p:cNvPr id="19471" name="Line 10"/>
            <p:cNvSpPr>
              <a:spLocks noChangeShapeType="1"/>
            </p:cNvSpPr>
            <p:nvPr/>
          </p:nvSpPr>
          <p:spPr bwMode="auto">
            <a:xfrm>
              <a:off x="7236296" y="3717032"/>
              <a:ext cx="0" cy="3429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472" name="Rectangle 6"/>
            <p:cNvSpPr>
              <a:spLocks noChangeArrowheads="1"/>
            </p:cNvSpPr>
            <p:nvPr/>
          </p:nvSpPr>
          <p:spPr bwMode="auto">
            <a:xfrm>
              <a:off x="2339752" y="4293096"/>
              <a:ext cx="313184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cs-CZ" sz="1600">
                  <a:ea typeface="Times New Roman" pitchFamily="18" charset="0"/>
                  <a:cs typeface="Arial" pitchFamily="34" charset="0"/>
                </a:rPr>
                <a:t>4s          3d</a:t>
              </a:r>
              <a:endParaRPr lang="cs-CZ">
                <a:ea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9473" name="Skupina 88"/>
            <p:cNvGrpSpPr>
              <a:grpSpLocks/>
            </p:cNvGrpSpPr>
            <p:nvPr/>
          </p:nvGrpSpPr>
          <p:grpSpPr bwMode="auto">
            <a:xfrm>
              <a:off x="2699792" y="4293096"/>
              <a:ext cx="342900" cy="342900"/>
              <a:chOff x="3923928" y="2564904"/>
              <a:chExt cx="342900" cy="342900"/>
            </a:xfrm>
          </p:grpSpPr>
          <p:sp>
            <p:nvSpPr>
              <p:cNvPr id="19491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492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493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9474" name="Skupina 92"/>
            <p:cNvGrpSpPr>
              <a:grpSpLocks/>
            </p:cNvGrpSpPr>
            <p:nvPr/>
          </p:nvGrpSpPr>
          <p:grpSpPr bwMode="auto">
            <a:xfrm>
              <a:off x="3491880" y="4293096"/>
              <a:ext cx="1783060" cy="342900"/>
              <a:chOff x="4067944" y="3789040"/>
              <a:chExt cx="1783060" cy="342900"/>
            </a:xfrm>
          </p:grpSpPr>
          <p:grpSp>
            <p:nvGrpSpPr>
              <p:cNvPr id="19475" name="Skupina 26"/>
              <p:cNvGrpSpPr>
                <a:grpSpLocks/>
              </p:cNvGrpSpPr>
              <p:nvPr/>
            </p:nvGrpSpPr>
            <p:grpSpPr bwMode="auto">
              <a:xfrm>
                <a:off x="4067944" y="3789040"/>
                <a:ext cx="342900" cy="342900"/>
                <a:chOff x="3923928" y="2564904"/>
                <a:chExt cx="342900" cy="342900"/>
              </a:xfrm>
            </p:grpSpPr>
            <p:sp>
              <p:nvSpPr>
                <p:cNvPr id="19488" name="Rectangle 8"/>
                <p:cNvSpPr>
                  <a:spLocks noChangeArrowheads="1"/>
                </p:cNvSpPr>
                <p:nvPr/>
              </p:nvSpPr>
              <p:spPr bwMode="auto">
                <a:xfrm>
                  <a:off x="3923928" y="2564904"/>
                  <a:ext cx="342900" cy="342900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89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4067944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90" name="Line 10"/>
                <p:cNvSpPr>
                  <a:spLocks noChangeShapeType="1"/>
                </p:cNvSpPr>
                <p:nvPr/>
              </p:nvSpPr>
              <p:spPr bwMode="auto">
                <a:xfrm>
                  <a:off x="4139952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19476" name="Skupina 30"/>
              <p:cNvGrpSpPr>
                <a:grpSpLocks/>
              </p:cNvGrpSpPr>
              <p:nvPr/>
            </p:nvGrpSpPr>
            <p:grpSpPr bwMode="auto">
              <a:xfrm>
                <a:off x="4427984" y="3789040"/>
                <a:ext cx="342900" cy="342900"/>
                <a:chOff x="3923928" y="2564904"/>
                <a:chExt cx="342900" cy="342900"/>
              </a:xfrm>
            </p:grpSpPr>
            <p:sp>
              <p:nvSpPr>
                <p:cNvPr id="19486" name="Rectangle 8"/>
                <p:cNvSpPr>
                  <a:spLocks noChangeArrowheads="1"/>
                </p:cNvSpPr>
                <p:nvPr/>
              </p:nvSpPr>
              <p:spPr bwMode="auto">
                <a:xfrm>
                  <a:off x="3923928" y="2564904"/>
                  <a:ext cx="342900" cy="342900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87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4067944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19477" name="Skupina 34"/>
              <p:cNvGrpSpPr>
                <a:grpSpLocks/>
              </p:cNvGrpSpPr>
              <p:nvPr/>
            </p:nvGrpSpPr>
            <p:grpSpPr bwMode="auto">
              <a:xfrm>
                <a:off x="4788024" y="3789040"/>
                <a:ext cx="342900" cy="342900"/>
                <a:chOff x="3923928" y="2564904"/>
                <a:chExt cx="342900" cy="342900"/>
              </a:xfrm>
            </p:grpSpPr>
            <p:sp>
              <p:nvSpPr>
                <p:cNvPr id="19484" name="Rectangle 8"/>
                <p:cNvSpPr>
                  <a:spLocks noChangeArrowheads="1"/>
                </p:cNvSpPr>
                <p:nvPr/>
              </p:nvSpPr>
              <p:spPr bwMode="auto">
                <a:xfrm>
                  <a:off x="3923928" y="2564904"/>
                  <a:ext cx="342900" cy="342900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85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4067944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19478" name="Skupina 38"/>
              <p:cNvGrpSpPr>
                <a:grpSpLocks/>
              </p:cNvGrpSpPr>
              <p:nvPr/>
            </p:nvGrpSpPr>
            <p:grpSpPr bwMode="auto">
              <a:xfrm>
                <a:off x="5148064" y="3789040"/>
                <a:ext cx="342900" cy="342900"/>
                <a:chOff x="3923928" y="2564904"/>
                <a:chExt cx="342900" cy="342900"/>
              </a:xfrm>
            </p:grpSpPr>
            <p:sp>
              <p:nvSpPr>
                <p:cNvPr id="19482" name="Rectangle 8"/>
                <p:cNvSpPr>
                  <a:spLocks noChangeArrowheads="1"/>
                </p:cNvSpPr>
                <p:nvPr/>
              </p:nvSpPr>
              <p:spPr bwMode="auto">
                <a:xfrm>
                  <a:off x="3923928" y="2564904"/>
                  <a:ext cx="342900" cy="342900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83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4067944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19479" name="Skupina 42"/>
              <p:cNvGrpSpPr>
                <a:grpSpLocks/>
              </p:cNvGrpSpPr>
              <p:nvPr/>
            </p:nvGrpSpPr>
            <p:grpSpPr bwMode="auto">
              <a:xfrm>
                <a:off x="5508104" y="3789040"/>
                <a:ext cx="342900" cy="342900"/>
                <a:chOff x="3923928" y="2564904"/>
                <a:chExt cx="342900" cy="342900"/>
              </a:xfrm>
            </p:grpSpPr>
            <p:sp>
              <p:nvSpPr>
                <p:cNvPr id="19480" name="Rectangle 8"/>
                <p:cNvSpPr>
                  <a:spLocks noChangeArrowheads="1"/>
                </p:cNvSpPr>
                <p:nvPr/>
              </p:nvSpPr>
              <p:spPr bwMode="auto">
                <a:xfrm>
                  <a:off x="3923928" y="2564904"/>
                  <a:ext cx="342900" cy="342900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81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4067944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108" name="Elipsa 107"/>
          <p:cNvSpPr/>
          <p:nvPr/>
        </p:nvSpPr>
        <p:spPr>
          <a:xfrm>
            <a:off x="755576" y="5517232"/>
            <a:ext cx="1224136" cy="504056"/>
          </a:xfrm>
          <a:prstGeom prst="ellips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hlinkClick r:id="rId2" action="ppaction://hlinksldjump"/>
              </a:rPr>
              <a:t>OBSAH</a:t>
            </a:r>
            <a:endParaRPr lang="cs-CZ" dirty="0"/>
          </a:p>
        </p:txBody>
      </p:sp>
      <p:sp>
        <p:nvSpPr>
          <p:cNvPr id="109" name="Tlačítko akce: Dopředu nebo Další 108">
            <a:hlinkClick r:id="" action="ppaction://hlinkshowjump?jump=nextslide" highlightClick="1"/>
          </p:cNvPr>
          <p:cNvSpPr/>
          <p:nvPr/>
        </p:nvSpPr>
        <p:spPr>
          <a:xfrm>
            <a:off x="7308304" y="5589240"/>
            <a:ext cx="1042416" cy="432048"/>
          </a:xfrm>
          <a:prstGeom prst="actionButtonForwardNex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460" grpId="0"/>
      <p:bldP spid="1946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395288" y="620713"/>
            <a:ext cx="50768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600" b="1">
                <a:ea typeface="Times New Roman" pitchFamily="18" charset="0"/>
                <a:cs typeface="Arial" pitchFamily="34" charset="0"/>
              </a:rPr>
              <a:t>SYMBOLICKY :  </a:t>
            </a:r>
            <a:r>
              <a:rPr lang="cs-CZ" sz="1600" baseline="-30000">
                <a:ea typeface="Times New Roman" pitchFamily="18" charset="0"/>
                <a:cs typeface="Arial" pitchFamily="34" charset="0"/>
              </a:rPr>
              <a:t>16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S :  1s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2s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2p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6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3s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3p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4</a:t>
            </a:r>
          </a:p>
          <a:p>
            <a:pPr eaLnBrk="0" hangingPunct="0"/>
            <a:r>
              <a:rPr lang="cs-CZ" sz="1600">
                <a:ea typeface="Times New Roman" pitchFamily="18" charset="0"/>
                <a:cs typeface="Arial" pitchFamily="34" charset="0"/>
              </a:rPr>
              <a:t>          </a:t>
            </a:r>
            <a:endParaRPr lang="cs-CZ" sz="60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>
                <a:ea typeface="Times New Roman" pitchFamily="18" charset="0"/>
                <a:cs typeface="Arial" pitchFamily="34" charset="0"/>
              </a:rPr>
              <a:t> </a:t>
            </a:r>
            <a:r>
              <a:rPr lang="cs-CZ" sz="1600" b="1" baseline="-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16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S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2-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: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cs-CZ" sz="1600" b="1" baseline="-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16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S  + 2e      </a:t>
            </a:r>
            <a:endParaRPr lang="cs-CZ" sz="600" b="1">
              <a:solidFill>
                <a:srgbClr val="FF0000"/>
              </a:solidFill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>
                <a:ea typeface="Times New Roman" pitchFamily="18" charset="0"/>
                <a:cs typeface="Arial" pitchFamily="34" charset="0"/>
              </a:rPr>
              <a:t>                               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1s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 2s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 2p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6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 3s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 3p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6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  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     </a:t>
            </a:r>
            <a:endParaRPr lang="cs-CZ">
              <a:ea typeface="Times New Roman" pitchFamily="18" charset="0"/>
              <a:cs typeface="Arial" pitchFamily="34" charset="0"/>
            </a:endParaRPr>
          </a:p>
        </p:txBody>
      </p:sp>
      <p:grpSp>
        <p:nvGrpSpPr>
          <p:cNvPr id="2" name="Skupina 42"/>
          <p:cNvGrpSpPr>
            <a:grpSpLocks/>
          </p:cNvGrpSpPr>
          <p:nvPr/>
        </p:nvGrpSpPr>
        <p:grpSpPr bwMode="auto">
          <a:xfrm>
            <a:off x="395288" y="1916113"/>
            <a:ext cx="6967537" cy="355600"/>
            <a:chOff x="395536" y="1916832"/>
            <a:chExt cx="6967636" cy="355585"/>
          </a:xfrm>
        </p:grpSpPr>
        <p:grpSp>
          <p:nvGrpSpPr>
            <p:cNvPr id="20511" name="Skupina 2"/>
            <p:cNvGrpSpPr>
              <a:grpSpLocks/>
            </p:cNvGrpSpPr>
            <p:nvPr/>
          </p:nvGrpSpPr>
          <p:grpSpPr bwMode="auto">
            <a:xfrm>
              <a:off x="395536" y="1916832"/>
              <a:ext cx="6967636" cy="355585"/>
              <a:chOff x="395536" y="2552219"/>
              <a:chExt cx="6967636" cy="355585"/>
            </a:xfrm>
          </p:grpSpPr>
          <p:sp>
            <p:nvSpPr>
              <p:cNvPr id="20513" name="Rectangle 4"/>
              <p:cNvSpPr>
                <a:spLocks noChangeArrowheads="1"/>
              </p:cNvSpPr>
              <p:nvPr/>
            </p:nvSpPr>
            <p:spPr bwMode="auto">
              <a:xfrm>
                <a:off x="395536" y="2552219"/>
                <a:ext cx="648072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0" hangingPunct="0"/>
                <a:r>
                  <a:rPr lang="cs-CZ" sz="1600" b="1">
                    <a:ea typeface="Times New Roman" pitchFamily="18" charset="0"/>
                    <a:cs typeface="Arial" pitchFamily="34" charset="0"/>
                  </a:rPr>
                  <a:t>RÁMEČKY:</a:t>
                </a:r>
                <a:r>
                  <a:rPr lang="cs-CZ" sz="1600">
                    <a:ea typeface="Times New Roman" pitchFamily="18" charset="0"/>
                    <a:cs typeface="Arial" pitchFamily="34" charset="0"/>
                  </a:rPr>
                  <a:t> </a:t>
                </a:r>
                <a:r>
                  <a:rPr lang="cs-CZ" sz="1600" b="1" baseline="-30000">
                    <a:ea typeface="Times New Roman" pitchFamily="18" charset="0"/>
                    <a:cs typeface="Arial" pitchFamily="34" charset="0"/>
                  </a:rPr>
                  <a:t>16</a:t>
                </a:r>
                <a:r>
                  <a:rPr lang="cs-CZ" sz="1600" b="1">
                    <a:ea typeface="Times New Roman" pitchFamily="18" charset="0"/>
                    <a:cs typeface="Arial" pitchFamily="34" charset="0"/>
                  </a:rPr>
                  <a:t> S</a:t>
                </a:r>
                <a:r>
                  <a:rPr lang="cs-CZ" sz="1600" b="1" baseline="30000">
                    <a:ea typeface="Times New Roman" pitchFamily="18" charset="0"/>
                    <a:cs typeface="Arial" pitchFamily="34" charset="0"/>
                  </a:rPr>
                  <a:t>2-</a:t>
                </a:r>
                <a:r>
                  <a:rPr lang="cs-CZ" sz="1600">
                    <a:ea typeface="Times New Roman" pitchFamily="18" charset="0"/>
                    <a:cs typeface="Arial" pitchFamily="34" charset="0"/>
                  </a:rPr>
                  <a:t>: 1s        2s        2p                      3s             3p</a:t>
                </a:r>
                <a:endParaRPr lang="cs-CZ">
                  <a:ea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20514" name="Skupina 7"/>
              <p:cNvGrpSpPr>
                <a:grpSpLocks/>
              </p:cNvGrpSpPr>
              <p:nvPr/>
            </p:nvGrpSpPr>
            <p:grpSpPr bwMode="auto">
              <a:xfrm>
                <a:off x="2411760" y="2564904"/>
                <a:ext cx="342900" cy="342900"/>
                <a:chOff x="3923928" y="2564904"/>
                <a:chExt cx="342900" cy="342900"/>
              </a:xfrm>
            </p:grpSpPr>
            <p:sp>
              <p:nvSpPr>
                <p:cNvPr id="20548" name="Rectangle 8"/>
                <p:cNvSpPr>
                  <a:spLocks noChangeArrowheads="1"/>
                </p:cNvSpPr>
                <p:nvPr/>
              </p:nvSpPr>
              <p:spPr bwMode="auto">
                <a:xfrm>
                  <a:off x="3923928" y="2564904"/>
                  <a:ext cx="342900" cy="342900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549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4067944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550" name="Line 10"/>
                <p:cNvSpPr>
                  <a:spLocks noChangeShapeType="1"/>
                </p:cNvSpPr>
                <p:nvPr/>
              </p:nvSpPr>
              <p:spPr bwMode="auto">
                <a:xfrm>
                  <a:off x="4139952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20515" name="Skupina 11"/>
              <p:cNvGrpSpPr>
                <a:grpSpLocks/>
              </p:cNvGrpSpPr>
              <p:nvPr/>
            </p:nvGrpSpPr>
            <p:grpSpPr bwMode="auto">
              <a:xfrm>
                <a:off x="3131840" y="2564904"/>
                <a:ext cx="342900" cy="342900"/>
                <a:chOff x="3923928" y="2564904"/>
                <a:chExt cx="342900" cy="342900"/>
              </a:xfrm>
            </p:grpSpPr>
            <p:sp>
              <p:nvSpPr>
                <p:cNvPr id="20545" name="Rectangle 8"/>
                <p:cNvSpPr>
                  <a:spLocks noChangeArrowheads="1"/>
                </p:cNvSpPr>
                <p:nvPr/>
              </p:nvSpPr>
              <p:spPr bwMode="auto">
                <a:xfrm>
                  <a:off x="3923928" y="2564904"/>
                  <a:ext cx="342900" cy="342900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546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4067944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547" name="Line 10"/>
                <p:cNvSpPr>
                  <a:spLocks noChangeShapeType="1"/>
                </p:cNvSpPr>
                <p:nvPr/>
              </p:nvSpPr>
              <p:spPr bwMode="auto">
                <a:xfrm>
                  <a:off x="4139952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20516" name="Skupina 15"/>
              <p:cNvGrpSpPr>
                <a:grpSpLocks/>
              </p:cNvGrpSpPr>
              <p:nvPr/>
            </p:nvGrpSpPr>
            <p:grpSpPr bwMode="auto">
              <a:xfrm>
                <a:off x="5364088" y="2564904"/>
                <a:ext cx="342900" cy="342900"/>
                <a:chOff x="3923928" y="2564904"/>
                <a:chExt cx="342900" cy="342900"/>
              </a:xfrm>
            </p:grpSpPr>
            <p:sp>
              <p:nvSpPr>
                <p:cNvPr id="20542" name="Rectangle 8"/>
                <p:cNvSpPr>
                  <a:spLocks noChangeArrowheads="1"/>
                </p:cNvSpPr>
                <p:nvPr/>
              </p:nvSpPr>
              <p:spPr bwMode="auto">
                <a:xfrm>
                  <a:off x="3923928" y="2564904"/>
                  <a:ext cx="342900" cy="342900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543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4067944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544" name="Line 10"/>
                <p:cNvSpPr>
                  <a:spLocks noChangeShapeType="1"/>
                </p:cNvSpPr>
                <p:nvPr/>
              </p:nvSpPr>
              <p:spPr bwMode="auto">
                <a:xfrm>
                  <a:off x="4139952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20517" name="Skupina 19"/>
              <p:cNvGrpSpPr>
                <a:grpSpLocks/>
              </p:cNvGrpSpPr>
              <p:nvPr/>
            </p:nvGrpSpPr>
            <p:grpSpPr bwMode="auto">
              <a:xfrm>
                <a:off x="3851920" y="2564904"/>
                <a:ext cx="1062980" cy="342900"/>
                <a:chOff x="3995936" y="3140968"/>
                <a:chExt cx="1062980" cy="342900"/>
              </a:xfrm>
            </p:grpSpPr>
            <p:grpSp>
              <p:nvGrpSpPr>
                <p:cNvPr id="20530" name="Skupina 13"/>
                <p:cNvGrpSpPr>
                  <a:grpSpLocks/>
                </p:cNvGrpSpPr>
                <p:nvPr/>
              </p:nvGrpSpPr>
              <p:grpSpPr bwMode="auto">
                <a:xfrm>
                  <a:off x="3995936" y="3140968"/>
                  <a:ext cx="342900" cy="342900"/>
                  <a:chOff x="3923928" y="2564904"/>
                  <a:chExt cx="342900" cy="342900"/>
                </a:xfrm>
              </p:grpSpPr>
              <p:sp>
                <p:nvSpPr>
                  <p:cNvPr id="20539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923928" y="2564904"/>
                    <a:ext cx="342900" cy="342900"/>
                  </a:xfrm>
                  <a:prstGeom prst="rect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0540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67944" y="2564904"/>
                    <a:ext cx="0" cy="34290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0541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139952" y="2564904"/>
                    <a:ext cx="0" cy="34290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20531" name="Skupina 17"/>
                <p:cNvGrpSpPr>
                  <a:grpSpLocks/>
                </p:cNvGrpSpPr>
                <p:nvPr/>
              </p:nvGrpSpPr>
              <p:grpSpPr bwMode="auto">
                <a:xfrm>
                  <a:off x="4355976" y="3140968"/>
                  <a:ext cx="342900" cy="342900"/>
                  <a:chOff x="3923928" y="2564904"/>
                  <a:chExt cx="342900" cy="342900"/>
                </a:xfrm>
              </p:grpSpPr>
              <p:sp>
                <p:nvSpPr>
                  <p:cNvPr id="20536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923928" y="2564904"/>
                    <a:ext cx="342900" cy="342900"/>
                  </a:xfrm>
                  <a:prstGeom prst="rect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0537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67944" y="2564904"/>
                    <a:ext cx="0" cy="34290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0538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139952" y="2564904"/>
                    <a:ext cx="0" cy="34290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20532" name="Skupina 22"/>
                <p:cNvGrpSpPr>
                  <a:grpSpLocks/>
                </p:cNvGrpSpPr>
                <p:nvPr/>
              </p:nvGrpSpPr>
              <p:grpSpPr bwMode="auto">
                <a:xfrm>
                  <a:off x="4716016" y="3140968"/>
                  <a:ext cx="342900" cy="342900"/>
                  <a:chOff x="3923928" y="2564904"/>
                  <a:chExt cx="342900" cy="342900"/>
                </a:xfrm>
              </p:grpSpPr>
              <p:sp>
                <p:nvSpPr>
                  <p:cNvPr id="20533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923928" y="2564904"/>
                    <a:ext cx="342900" cy="342900"/>
                  </a:xfrm>
                  <a:prstGeom prst="rect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0534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67944" y="2564904"/>
                    <a:ext cx="0" cy="34290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0535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139952" y="2564904"/>
                    <a:ext cx="0" cy="34290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  <p:grpSp>
            <p:nvGrpSpPr>
              <p:cNvPr id="20518" name="Skupina 32"/>
              <p:cNvGrpSpPr>
                <a:grpSpLocks/>
              </p:cNvGrpSpPr>
              <p:nvPr/>
            </p:nvGrpSpPr>
            <p:grpSpPr bwMode="auto">
              <a:xfrm>
                <a:off x="6300192" y="2564904"/>
                <a:ext cx="1062980" cy="342900"/>
                <a:chOff x="3995936" y="3140968"/>
                <a:chExt cx="1062980" cy="342900"/>
              </a:xfrm>
            </p:grpSpPr>
            <p:grpSp>
              <p:nvGrpSpPr>
                <p:cNvPr id="20519" name="Skupina 13"/>
                <p:cNvGrpSpPr>
                  <a:grpSpLocks/>
                </p:cNvGrpSpPr>
                <p:nvPr/>
              </p:nvGrpSpPr>
              <p:grpSpPr bwMode="auto">
                <a:xfrm>
                  <a:off x="3995936" y="3140968"/>
                  <a:ext cx="342900" cy="342900"/>
                  <a:chOff x="3923928" y="2564904"/>
                  <a:chExt cx="342900" cy="342900"/>
                </a:xfrm>
              </p:grpSpPr>
              <p:sp>
                <p:nvSpPr>
                  <p:cNvPr id="20527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923928" y="2564904"/>
                    <a:ext cx="342900" cy="342900"/>
                  </a:xfrm>
                  <a:prstGeom prst="rect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0528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67944" y="2564904"/>
                    <a:ext cx="0" cy="34290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0529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139952" y="2564904"/>
                    <a:ext cx="0" cy="34290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20520" name="Skupina 17"/>
                <p:cNvGrpSpPr>
                  <a:grpSpLocks/>
                </p:cNvGrpSpPr>
                <p:nvPr/>
              </p:nvGrpSpPr>
              <p:grpSpPr bwMode="auto">
                <a:xfrm>
                  <a:off x="4355976" y="3140968"/>
                  <a:ext cx="342900" cy="342900"/>
                  <a:chOff x="3923928" y="2564904"/>
                  <a:chExt cx="342900" cy="342900"/>
                </a:xfrm>
              </p:grpSpPr>
              <p:sp>
                <p:nvSpPr>
                  <p:cNvPr id="20524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923928" y="2564904"/>
                    <a:ext cx="342900" cy="342900"/>
                  </a:xfrm>
                  <a:prstGeom prst="rect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0525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67944" y="2564904"/>
                    <a:ext cx="0" cy="34290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0526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139952" y="2564904"/>
                    <a:ext cx="0" cy="34290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20521" name="Skupina 21"/>
                <p:cNvGrpSpPr>
                  <a:grpSpLocks/>
                </p:cNvGrpSpPr>
                <p:nvPr/>
              </p:nvGrpSpPr>
              <p:grpSpPr bwMode="auto">
                <a:xfrm>
                  <a:off x="4716016" y="3140968"/>
                  <a:ext cx="342900" cy="342900"/>
                  <a:chOff x="3923928" y="2564904"/>
                  <a:chExt cx="342900" cy="342900"/>
                </a:xfrm>
              </p:grpSpPr>
              <p:sp>
                <p:nvSpPr>
                  <p:cNvPr id="20522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923928" y="2564904"/>
                    <a:ext cx="342900" cy="342900"/>
                  </a:xfrm>
                  <a:prstGeom prst="rect">
                    <a:avLst/>
                  </a:prstGeom>
                  <a:solidFill>
                    <a:srgbClr val="FFFFFF"/>
                  </a:solidFill>
                  <a:ln w="158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0523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67944" y="2564904"/>
                    <a:ext cx="0" cy="34290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sp>
          <p:nvSpPr>
            <p:cNvPr id="20512" name="Line 10"/>
            <p:cNvSpPr>
              <a:spLocks noChangeShapeType="1"/>
            </p:cNvSpPr>
            <p:nvPr/>
          </p:nvSpPr>
          <p:spPr bwMode="auto">
            <a:xfrm>
              <a:off x="7236296" y="1916832"/>
              <a:ext cx="0" cy="3429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468313" y="2852738"/>
            <a:ext cx="50038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600" b="1">
                <a:ea typeface="Times New Roman" pitchFamily="18" charset="0"/>
                <a:cs typeface="Arial" pitchFamily="34" charset="0"/>
              </a:rPr>
              <a:t>SYMBOLICKY: </a:t>
            </a:r>
            <a:r>
              <a:rPr lang="cs-CZ" sz="1600" baseline="-30000">
                <a:ea typeface="Times New Roman" pitchFamily="18" charset="0"/>
                <a:cs typeface="Arial" pitchFamily="34" charset="0"/>
              </a:rPr>
              <a:t>13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Al :  1s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2s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2p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6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3s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3p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1</a:t>
            </a:r>
          </a:p>
          <a:p>
            <a:pPr eaLnBrk="0" hangingPunct="0"/>
            <a:r>
              <a:rPr lang="cs-CZ" sz="1600">
                <a:ea typeface="Times New Roman" pitchFamily="18" charset="0"/>
                <a:cs typeface="Arial" pitchFamily="34" charset="0"/>
              </a:rPr>
              <a:t>          </a:t>
            </a:r>
            <a:endParaRPr lang="cs-CZ" sz="60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 b="1" baseline="-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13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Al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3+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: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cs-CZ" sz="1600" b="1" baseline="-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13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Al  -  3e      </a:t>
            </a:r>
            <a:endParaRPr lang="cs-CZ" sz="600" b="1">
              <a:solidFill>
                <a:srgbClr val="FF0000"/>
              </a:solidFill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>
                <a:ea typeface="Times New Roman" pitchFamily="18" charset="0"/>
                <a:cs typeface="Arial" pitchFamily="34" charset="0"/>
              </a:rPr>
              <a:t>                                 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1s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 2s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 2p</a:t>
            </a:r>
            <a:r>
              <a:rPr lang="cs-CZ" sz="1600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6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 </a:t>
            </a:r>
            <a:endParaRPr lang="cs-CZ" b="1">
              <a:solidFill>
                <a:srgbClr val="FF0000"/>
              </a:solidFill>
              <a:ea typeface="Times New Roman" pitchFamily="18" charset="0"/>
              <a:cs typeface="Arial" pitchFamily="34" charset="0"/>
            </a:endParaRPr>
          </a:p>
        </p:txBody>
      </p:sp>
      <p:grpSp>
        <p:nvGrpSpPr>
          <p:cNvPr id="15" name="Skupina 45"/>
          <p:cNvGrpSpPr>
            <a:grpSpLocks/>
          </p:cNvGrpSpPr>
          <p:nvPr/>
        </p:nvGrpSpPr>
        <p:grpSpPr bwMode="auto">
          <a:xfrm>
            <a:off x="539750" y="4149725"/>
            <a:ext cx="6769100" cy="355600"/>
            <a:chOff x="107504" y="2552219"/>
            <a:chExt cx="6768752" cy="355585"/>
          </a:xfrm>
        </p:grpSpPr>
        <p:sp>
          <p:nvSpPr>
            <p:cNvPr id="20489" name="Rectangle 4"/>
            <p:cNvSpPr>
              <a:spLocks noChangeArrowheads="1"/>
            </p:cNvSpPr>
            <p:nvPr/>
          </p:nvSpPr>
          <p:spPr bwMode="auto">
            <a:xfrm>
              <a:off x="107504" y="2552219"/>
              <a:ext cx="676875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cs-CZ" sz="1600" b="1">
                  <a:ea typeface="Times New Roman" pitchFamily="18" charset="0"/>
                  <a:cs typeface="Arial" pitchFamily="34" charset="0"/>
                </a:rPr>
                <a:t>RÁMEČKY:</a:t>
              </a:r>
              <a:r>
                <a:rPr lang="cs-CZ" sz="1600"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cs-CZ" sz="1600" b="1" baseline="-30000">
                  <a:ea typeface="Times New Roman" pitchFamily="18" charset="0"/>
                  <a:cs typeface="Arial" pitchFamily="34" charset="0"/>
                </a:rPr>
                <a:t>13</a:t>
              </a:r>
              <a:r>
                <a:rPr lang="cs-CZ" sz="1600" b="1">
                  <a:ea typeface="Times New Roman" pitchFamily="18" charset="0"/>
                  <a:cs typeface="Arial" pitchFamily="34" charset="0"/>
                </a:rPr>
                <a:t> Al </a:t>
              </a:r>
              <a:r>
                <a:rPr lang="cs-CZ" sz="1600" b="1" baseline="30000">
                  <a:ea typeface="Times New Roman" pitchFamily="18" charset="0"/>
                  <a:cs typeface="Arial" pitchFamily="34" charset="0"/>
                </a:rPr>
                <a:t>3+</a:t>
              </a:r>
              <a:r>
                <a:rPr lang="cs-CZ" sz="1600">
                  <a:ea typeface="Times New Roman" pitchFamily="18" charset="0"/>
                  <a:cs typeface="Arial" pitchFamily="34" charset="0"/>
                </a:rPr>
                <a:t>: 1s          2s         2p                                  </a:t>
              </a:r>
              <a:endParaRPr lang="cs-CZ">
                <a:ea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0490" name="Skupina 7"/>
            <p:cNvGrpSpPr>
              <a:grpSpLocks/>
            </p:cNvGrpSpPr>
            <p:nvPr/>
          </p:nvGrpSpPr>
          <p:grpSpPr bwMode="auto">
            <a:xfrm>
              <a:off x="2411760" y="2552219"/>
              <a:ext cx="342900" cy="355585"/>
              <a:chOff x="3923928" y="2552219"/>
              <a:chExt cx="342900" cy="355585"/>
            </a:xfrm>
          </p:grpSpPr>
          <p:sp>
            <p:nvSpPr>
              <p:cNvPr id="20508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4290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09" name="Line 9"/>
              <p:cNvSpPr>
                <a:spLocks noChangeShapeType="1"/>
              </p:cNvSpPr>
              <p:nvPr/>
            </p:nvSpPr>
            <p:spPr bwMode="auto">
              <a:xfrm flipV="1">
                <a:off x="4067944" y="2552219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10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0491" name="Skupina 11"/>
            <p:cNvGrpSpPr>
              <a:grpSpLocks/>
            </p:cNvGrpSpPr>
            <p:nvPr/>
          </p:nvGrpSpPr>
          <p:grpSpPr bwMode="auto">
            <a:xfrm>
              <a:off x="3131840" y="2564904"/>
              <a:ext cx="360040" cy="342900"/>
              <a:chOff x="3923928" y="2564904"/>
              <a:chExt cx="360040" cy="342900"/>
            </a:xfrm>
          </p:grpSpPr>
          <p:sp>
            <p:nvSpPr>
              <p:cNvPr id="20505" name="Rectangle 8"/>
              <p:cNvSpPr>
                <a:spLocks noChangeArrowheads="1"/>
              </p:cNvSpPr>
              <p:nvPr/>
            </p:nvSpPr>
            <p:spPr bwMode="auto">
              <a:xfrm>
                <a:off x="3923928" y="2564904"/>
                <a:ext cx="360040" cy="34290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/>
                  <a:t>      </a:t>
                </a:r>
              </a:p>
            </p:txBody>
          </p:sp>
          <p:sp>
            <p:nvSpPr>
              <p:cNvPr id="20506" name="Line 9"/>
              <p:cNvSpPr>
                <a:spLocks noChangeShapeType="1"/>
              </p:cNvSpPr>
              <p:nvPr/>
            </p:nvSpPr>
            <p:spPr bwMode="auto">
              <a:xfrm flipV="1">
                <a:off x="4067944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07" name="Line 10"/>
              <p:cNvSpPr>
                <a:spLocks noChangeShapeType="1"/>
              </p:cNvSpPr>
              <p:nvPr/>
            </p:nvSpPr>
            <p:spPr bwMode="auto">
              <a:xfrm>
                <a:off x="4139952" y="2564904"/>
                <a:ext cx="0" cy="34290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0492" name="Skupina 19"/>
            <p:cNvGrpSpPr>
              <a:grpSpLocks/>
            </p:cNvGrpSpPr>
            <p:nvPr/>
          </p:nvGrpSpPr>
          <p:grpSpPr bwMode="auto">
            <a:xfrm>
              <a:off x="3851920" y="2564904"/>
              <a:ext cx="1062980" cy="342900"/>
              <a:chOff x="3995936" y="3140968"/>
              <a:chExt cx="1062980" cy="342900"/>
            </a:xfrm>
          </p:grpSpPr>
          <p:grpSp>
            <p:nvGrpSpPr>
              <p:cNvPr id="20493" name="Skupina 13"/>
              <p:cNvGrpSpPr>
                <a:grpSpLocks/>
              </p:cNvGrpSpPr>
              <p:nvPr/>
            </p:nvGrpSpPr>
            <p:grpSpPr bwMode="auto">
              <a:xfrm>
                <a:off x="3995936" y="3140968"/>
                <a:ext cx="342900" cy="342900"/>
                <a:chOff x="3923928" y="2564904"/>
                <a:chExt cx="342900" cy="342900"/>
              </a:xfrm>
            </p:grpSpPr>
            <p:sp>
              <p:nvSpPr>
                <p:cNvPr id="20502" name="Rectangle 8"/>
                <p:cNvSpPr>
                  <a:spLocks noChangeArrowheads="1"/>
                </p:cNvSpPr>
                <p:nvPr/>
              </p:nvSpPr>
              <p:spPr bwMode="auto">
                <a:xfrm>
                  <a:off x="3923928" y="2564904"/>
                  <a:ext cx="342900" cy="342900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503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4067944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504" name="Line 10"/>
                <p:cNvSpPr>
                  <a:spLocks noChangeShapeType="1"/>
                </p:cNvSpPr>
                <p:nvPr/>
              </p:nvSpPr>
              <p:spPr bwMode="auto">
                <a:xfrm>
                  <a:off x="4139952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20494" name="Skupina 17"/>
              <p:cNvGrpSpPr>
                <a:grpSpLocks/>
              </p:cNvGrpSpPr>
              <p:nvPr/>
            </p:nvGrpSpPr>
            <p:grpSpPr bwMode="auto">
              <a:xfrm>
                <a:off x="4355976" y="3140968"/>
                <a:ext cx="342900" cy="342900"/>
                <a:chOff x="3923928" y="2564904"/>
                <a:chExt cx="342900" cy="342900"/>
              </a:xfrm>
            </p:grpSpPr>
            <p:sp>
              <p:nvSpPr>
                <p:cNvPr id="20499" name="Rectangle 8"/>
                <p:cNvSpPr>
                  <a:spLocks noChangeArrowheads="1"/>
                </p:cNvSpPr>
                <p:nvPr/>
              </p:nvSpPr>
              <p:spPr bwMode="auto">
                <a:xfrm>
                  <a:off x="3923928" y="2564904"/>
                  <a:ext cx="342900" cy="342900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500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4067944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501" name="Line 10"/>
                <p:cNvSpPr>
                  <a:spLocks noChangeShapeType="1"/>
                </p:cNvSpPr>
                <p:nvPr/>
              </p:nvSpPr>
              <p:spPr bwMode="auto">
                <a:xfrm>
                  <a:off x="4139952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20495" name="Skupina 22"/>
              <p:cNvGrpSpPr>
                <a:grpSpLocks/>
              </p:cNvGrpSpPr>
              <p:nvPr/>
            </p:nvGrpSpPr>
            <p:grpSpPr bwMode="auto">
              <a:xfrm>
                <a:off x="4716016" y="3140968"/>
                <a:ext cx="342900" cy="342900"/>
                <a:chOff x="3923928" y="2564904"/>
                <a:chExt cx="342900" cy="342900"/>
              </a:xfrm>
            </p:grpSpPr>
            <p:sp>
              <p:nvSpPr>
                <p:cNvPr id="20496" name="Rectangle 8"/>
                <p:cNvSpPr>
                  <a:spLocks noChangeArrowheads="1"/>
                </p:cNvSpPr>
                <p:nvPr/>
              </p:nvSpPr>
              <p:spPr bwMode="auto">
                <a:xfrm>
                  <a:off x="3923928" y="2564904"/>
                  <a:ext cx="342900" cy="342900"/>
                </a:xfrm>
                <a:prstGeom prst="rect">
                  <a:avLst/>
                </a:prstGeom>
                <a:solidFill>
                  <a:srgbClr val="FFFF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497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4067944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498" name="Line 10"/>
                <p:cNvSpPr>
                  <a:spLocks noChangeShapeType="1"/>
                </p:cNvSpPr>
                <p:nvPr/>
              </p:nvSpPr>
              <p:spPr bwMode="auto">
                <a:xfrm>
                  <a:off x="4139952" y="2564904"/>
                  <a:ext cx="0" cy="34290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68" name="Tlačítko akce: Dopředu nebo Další 67">
            <a:hlinkClick r:id="" action="ppaction://hlinkshowjump?jump=nextslide" highlightClick="1"/>
          </p:cNvPr>
          <p:cNvSpPr/>
          <p:nvPr/>
        </p:nvSpPr>
        <p:spPr>
          <a:xfrm>
            <a:off x="7092280" y="5013176"/>
            <a:ext cx="1042416" cy="432048"/>
          </a:xfrm>
          <a:prstGeom prst="actionButtonForwardNex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468313" y="487363"/>
            <a:ext cx="8315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2400" b="1" i="1">
                <a:latin typeface="Constantia" pitchFamily="18" charset="0"/>
                <a:ea typeface="Times New Roman" pitchFamily="18" charset="0"/>
                <a:cs typeface="Arial" pitchFamily="34" charset="0"/>
              </a:rPr>
              <a:t>ZKRÁCENÝ ZÁPIS </a:t>
            </a:r>
            <a:endParaRPr lang="cs-CZ" sz="2400" b="1"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 b="1" i="1">
                <a:ea typeface="Times New Roman" pitchFamily="18" charset="0"/>
                <a:cs typeface="Arial" pitchFamily="34" charset="0"/>
              </a:rPr>
              <a:t>                                              VYUŽITÍ  KONFIGURACE VZÁCNÝCH PLYNŮ</a:t>
            </a:r>
            <a:endParaRPr lang="cs-CZ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539750" y="1541463"/>
            <a:ext cx="8280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b="1" i="1">
                <a:ea typeface="Times New Roman" pitchFamily="18" charset="0"/>
                <a:cs typeface="Arial" pitchFamily="34" charset="0"/>
              </a:rPr>
              <a:t>Vzácné plyny </a:t>
            </a:r>
            <a:r>
              <a:rPr lang="cs-CZ">
                <a:ea typeface="Times New Roman" pitchFamily="18" charset="0"/>
                <a:cs typeface="Arial" pitchFamily="34" charset="0"/>
              </a:rPr>
              <a:t>– ukončují periody PSP – mají plně obsazeny všechny orbitaly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468313" y="2133600"/>
            <a:ext cx="680402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600" baseline="-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He :  1s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</a:t>
            </a:r>
            <a:endParaRPr lang="cs-CZ" sz="60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 baseline="-30000">
                <a:ea typeface="Times New Roman" pitchFamily="18" charset="0"/>
                <a:cs typeface="Arial" pitchFamily="34" charset="0"/>
              </a:rPr>
              <a:t>10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Ne:  1s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2s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2p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6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  </a:t>
            </a:r>
            <a:endParaRPr lang="cs-CZ" sz="60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 baseline="-30000">
                <a:ea typeface="Times New Roman" pitchFamily="18" charset="0"/>
                <a:cs typeface="Arial" pitchFamily="34" charset="0"/>
              </a:rPr>
              <a:t>18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Ar:   1s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2s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2p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6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3s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3p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6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</a:t>
            </a:r>
            <a:endParaRPr lang="cs-CZ" sz="60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 baseline="-30000">
                <a:ea typeface="Times New Roman" pitchFamily="18" charset="0"/>
                <a:cs typeface="Arial" pitchFamily="34" charset="0"/>
              </a:rPr>
              <a:t>36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Kr:   1s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2s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2p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6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3s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3p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6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4s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3d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10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4p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6</a:t>
            </a:r>
            <a:endParaRPr lang="cs-CZ" sz="60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 baseline="-30000">
                <a:ea typeface="Times New Roman" pitchFamily="18" charset="0"/>
                <a:cs typeface="Arial" pitchFamily="34" charset="0"/>
              </a:rPr>
              <a:t>54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Xe:  1s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2s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2p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6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3s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3p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6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4s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3d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10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4p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6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5s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4d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10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5p</a:t>
            </a:r>
            <a:r>
              <a:rPr lang="cs-CZ" sz="1600" baseline="30000">
                <a:ea typeface="Times New Roman" pitchFamily="18" charset="0"/>
                <a:cs typeface="Arial" pitchFamily="34" charset="0"/>
              </a:rPr>
              <a:t>6</a:t>
            </a:r>
            <a:endParaRPr lang="cs-CZ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468313" y="3594100"/>
            <a:ext cx="70199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600" b="1" i="1">
                <a:ea typeface="Times New Roman" pitchFamily="18" charset="0"/>
                <a:cs typeface="Arial" pitchFamily="34" charset="0"/>
              </a:rPr>
              <a:t>Důsledek: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</a:t>
            </a:r>
          </a:p>
          <a:p>
            <a:pPr eaLnBrk="0" hangingPunct="0"/>
            <a:r>
              <a:rPr lang="cs-CZ" sz="1600">
                <a:ea typeface="Times New Roman" pitchFamily="18" charset="0"/>
                <a:cs typeface="Arial" pitchFamily="34" charset="0"/>
              </a:rPr>
              <a:t>                 2. perioda  Z = 3 až 9        využití 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He</a:t>
            </a:r>
            <a:endParaRPr lang="cs-CZ" sz="600" b="1">
              <a:solidFill>
                <a:srgbClr val="FF0000"/>
              </a:solidFill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>
                <a:ea typeface="Times New Roman" pitchFamily="18" charset="0"/>
                <a:cs typeface="Arial" pitchFamily="34" charset="0"/>
              </a:rPr>
              <a:t>                 3. perioda  Z = 11 až 17    využití 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Ne</a:t>
            </a:r>
            <a:endParaRPr lang="cs-CZ" sz="600" b="1">
              <a:solidFill>
                <a:srgbClr val="FF0000"/>
              </a:solidFill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>
                <a:ea typeface="Times New Roman" pitchFamily="18" charset="0"/>
                <a:cs typeface="Arial" pitchFamily="34" charset="0"/>
              </a:rPr>
              <a:t>                 4. perioda Z = 19 až 35     využití 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Ar</a:t>
            </a:r>
            <a:endParaRPr lang="cs-CZ" sz="600" b="1">
              <a:solidFill>
                <a:srgbClr val="FF0000"/>
              </a:solidFill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>
                <a:ea typeface="Times New Roman" pitchFamily="18" charset="0"/>
                <a:cs typeface="Arial" pitchFamily="34" charset="0"/>
              </a:rPr>
              <a:t>                 5. perioda Z = 37 až 53     využití 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Kr</a:t>
            </a:r>
            <a:endParaRPr lang="cs-CZ" sz="600" b="1">
              <a:solidFill>
                <a:srgbClr val="FF0000"/>
              </a:solidFill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>
                <a:ea typeface="Times New Roman" pitchFamily="18" charset="0"/>
                <a:cs typeface="Arial" pitchFamily="34" charset="0"/>
              </a:rPr>
              <a:t>                 6. perioda Z = 55 až 85     využití 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Xe</a:t>
            </a:r>
            <a:endParaRPr lang="cs-CZ" sz="600" b="1">
              <a:solidFill>
                <a:srgbClr val="FF0000"/>
              </a:solidFill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>
                <a:ea typeface="Times New Roman" pitchFamily="18" charset="0"/>
                <a:cs typeface="Arial" pitchFamily="34" charset="0"/>
              </a:rPr>
              <a:t>                 7. perioda Z = 87 až 118   využití </a:t>
            </a:r>
            <a:r>
              <a:rPr lang="cs-CZ" sz="16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Rn</a:t>
            </a:r>
            <a:endParaRPr lang="cs-CZ" b="1">
              <a:solidFill>
                <a:srgbClr val="FF0000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Tlačítko akce: Dopředu nebo Další 5">
            <a:hlinkClick r:id="" action="ppaction://hlinkshowjump?jump=nextslide" highlightClick="1"/>
          </p:cNvPr>
          <p:cNvSpPr/>
          <p:nvPr/>
        </p:nvSpPr>
        <p:spPr>
          <a:xfrm>
            <a:off x="7092280" y="5013176"/>
            <a:ext cx="1042416" cy="432048"/>
          </a:xfrm>
          <a:prstGeom prst="actionButtonForwardNex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0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8"/>
          <p:cNvSpPr>
            <a:spLocks noChangeArrowheads="1"/>
          </p:cNvSpPr>
          <p:nvPr/>
        </p:nvSpPr>
        <p:spPr bwMode="auto">
          <a:xfrm>
            <a:off x="179388" y="2066876"/>
            <a:ext cx="85328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cs-CZ" sz="1600" dirty="0">
                <a:ea typeface="Times New Roman" pitchFamily="18" charset="0"/>
                <a:cs typeface="Arial" pitchFamily="34" charset="0"/>
              </a:rPr>
              <a:t>  </a:t>
            </a:r>
            <a:r>
              <a:rPr lang="cs-CZ" dirty="0">
                <a:ea typeface="Times New Roman" pitchFamily="18" charset="0"/>
                <a:cs typeface="Arial" pitchFamily="34" charset="0"/>
              </a:rPr>
              <a:t>Uvedená pravidla platí pro elektronovou konfiguraci atomu v </a:t>
            </a:r>
            <a:r>
              <a:rPr lang="cs-CZ" b="1" i="1" dirty="0">
                <a:ea typeface="Times New Roman" pitchFamily="18" charset="0"/>
                <a:cs typeface="Arial" pitchFamily="34" charset="0"/>
              </a:rPr>
              <a:t>základním stavu</a:t>
            </a:r>
          </a:p>
          <a:p>
            <a:pPr eaLnBrk="0" hangingPunct="0"/>
            <a:r>
              <a:rPr lang="cs-CZ" b="1" i="1" dirty="0">
                <a:ea typeface="Times New Roman" pitchFamily="18" charset="0"/>
                <a:cs typeface="Arial" pitchFamily="34" charset="0"/>
              </a:rPr>
              <a:t>                                  </a:t>
            </a:r>
            <a:r>
              <a:rPr lang="cs-CZ" dirty="0">
                <a:ea typeface="Times New Roman" pitchFamily="18" charset="0"/>
                <a:cs typeface="Arial" pitchFamily="34" charset="0"/>
              </a:rPr>
              <a:t>                                              tzn. stavu s nejnižší energií.</a:t>
            </a:r>
          </a:p>
          <a:p>
            <a:pPr eaLnBrk="0" hangingPunct="0"/>
            <a:endParaRPr lang="cs-CZ" dirty="0"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cs-CZ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cs-CZ" dirty="0" err="1" smtClean="0">
                <a:ea typeface="Times New Roman" pitchFamily="18" charset="0"/>
                <a:cs typeface="Arial" pitchFamily="34" charset="0"/>
              </a:rPr>
              <a:t>Vyjimky</a:t>
            </a:r>
            <a:r>
              <a:rPr lang="cs-CZ" dirty="0" smtClean="0">
                <a:ea typeface="Times New Roman" pitchFamily="18" charset="0"/>
                <a:cs typeface="Arial" pitchFamily="34" charset="0"/>
              </a:rPr>
              <a:t> :  např.  </a:t>
            </a:r>
            <a:r>
              <a:rPr lang="cs-CZ" baseline="-25000" dirty="0" smtClean="0">
                <a:ea typeface="Times New Roman" pitchFamily="18" charset="0"/>
                <a:cs typeface="Arial" pitchFamily="34" charset="0"/>
              </a:rPr>
              <a:t>24</a:t>
            </a:r>
            <a:r>
              <a:rPr lang="cs-CZ" dirty="0" smtClean="0">
                <a:ea typeface="Times New Roman" pitchFamily="18" charset="0"/>
                <a:cs typeface="Arial" pitchFamily="34" charset="0"/>
              </a:rPr>
              <a:t>Cr ( </a:t>
            </a:r>
            <a:r>
              <a:rPr lang="cs-CZ" baseline="-30000" dirty="0" smtClean="0">
                <a:ea typeface="Times New Roman" pitchFamily="18" charset="0"/>
                <a:cs typeface="Arial" pitchFamily="34" charset="0"/>
              </a:rPr>
              <a:t>18</a:t>
            </a:r>
            <a:r>
              <a:rPr lang="cs-CZ" dirty="0" smtClean="0">
                <a:ea typeface="Times New Roman" pitchFamily="18" charset="0"/>
                <a:cs typeface="Arial" pitchFamily="34" charset="0"/>
              </a:rPr>
              <a:t>Ar) </a:t>
            </a:r>
            <a:r>
              <a:rPr lang="cs-CZ" b="1" dirty="0" smtClean="0">
                <a:ea typeface="Times New Roman" pitchFamily="18" charset="0"/>
                <a:cs typeface="Arial" pitchFamily="34" charset="0"/>
              </a:rPr>
              <a:t>4s</a:t>
            </a:r>
            <a:r>
              <a:rPr lang="cs-CZ" b="1" baseline="30000" dirty="0" smtClean="0">
                <a:ea typeface="Times New Roman" pitchFamily="18" charset="0"/>
                <a:cs typeface="Arial" pitchFamily="34" charset="0"/>
              </a:rPr>
              <a:t>1 </a:t>
            </a:r>
            <a:r>
              <a:rPr lang="cs-CZ" b="1" dirty="0" smtClean="0">
                <a:ea typeface="Times New Roman" pitchFamily="18" charset="0"/>
                <a:cs typeface="Arial" pitchFamily="34" charset="0"/>
              </a:rPr>
              <a:t> 3d</a:t>
            </a:r>
            <a:r>
              <a:rPr lang="cs-CZ" b="1" baseline="30000" dirty="0" smtClean="0">
                <a:ea typeface="Times New Roman" pitchFamily="18" charset="0"/>
                <a:cs typeface="Arial" pitchFamily="34" charset="0"/>
              </a:rPr>
              <a:t>5</a:t>
            </a:r>
            <a:r>
              <a:rPr lang="cs-CZ" b="1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cs-CZ" dirty="0" smtClean="0">
                <a:ea typeface="Times New Roman" pitchFamily="18" charset="0"/>
                <a:cs typeface="Arial" pitchFamily="34" charset="0"/>
              </a:rPr>
              <a:t>    </a:t>
            </a:r>
          </a:p>
          <a:p>
            <a:pPr eaLnBrk="0" hangingPunct="0"/>
            <a:r>
              <a:rPr lang="cs-CZ" dirty="0" smtClean="0">
                <a:ea typeface="Times New Roman" pitchFamily="18" charset="0"/>
                <a:cs typeface="Arial" pitchFamily="34" charset="0"/>
              </a:rPr>
              <a:t>                                                                  </a:t>
            </a:r>
            <a:r>
              <a:rPr lang="cs-CZ" baseline="-25000" dirty="0" smtClean="0">
                <a:ea typeface="Times New Roman" pitchFamily="18" charset="0"/>
                <a:cs typeface="Arial" pitchFamily="34" charset="0"/>
              </a:rPr>
              <a:t>29</a:t>
            </a:r>
            <a:r>
              <a:rPr lang="cs-CZ" dirty="0" smtClean="0">
                <a:ea typeface="Times New Roman" pitchFamily="18" charset="0"/>
                <a:cs typeface="Arial" pitchFamily="34" charset="0"/>
              </a:rPr>
              <a:t>Cu ( </a:t>
            </a:r>
            <a:r>
              <a:rPr lang="cs-CZ" baseline="-30000" dirty="0" smtClean="0">
                <a:ea typeface="Times New Roman" pitchFamily="18" charset="0"/>
                <a:cs typeface="Arial" pitchFamily="34" charset="0"/>
              </a:rPr>
              <a:t>18</a:t>
            </a:r>
            <a:r>
              <a:rPr lang="cs-CZ" dirty="0" smtClean="0">
                <a:ea typeface="Times New Roman" pitchFamily="18" charset="0"/>
                <a:cs typeface="Arial" pitchFamily="34" charset="0"/>
              </a:rPr>
              <a:t>Ar) </a:t>
            </a:r>
            <a:r>
              <a:rPr lang="cs-CZ" b="1" dirty="0" smtClean="0">
                <a:ea typeface="Times New Roman" pitchFamily="18" charset="0"/>
                <a:cs typeface="Arial" pitchFamily="34" charset="0"/>
              </a:rPr>
              <a:t>4s</a:t>
            </a:r>
            <a:r>
              <a:rPr lang="cs-CZ" b="1" baseline="30000" dirty="0" smtClean="0">
                <a:ea typeface="Times New Roman" pitchFamily="18" charset="0"/>
                <a:cs typeface="Arial" pitchFamily="34" charset="0"/>
              </a:rPr>
              <a:t>1 </a:t>
            </a:r>
            <a:r>
              <a:rPr lang="cs-CZ" b="1" dirty="0" smtClean="0">
                <a:ea typeface="Times New Roman" pitchFamily="18" charset="0"/>
                <a:cs typeface="Arial" pitchFamily="34" charset="0"/>
              </a:rPr>
              <a:t> 3d</a:t>
            </a:r>
            <a:r>
              <a:rPr lang="cs-CZ" b="1" baseline="30000" dirty="0" smtClean="0">
                <a:ea typeface="Times New Roman" pitchFamily="18" charset="0"/>
                <a:cs typeface="Arial" pitchFamily="34" charset="0"/>
              </a:rPr>
              <a:t>10</a:t>
            </a:r>
          </a:p>
          <a:p>
            <a:pPr eaLnBrk="0" hangingPunct="0"/>
            <a:r>
              <a:rPr lang="cs-CZ" b="1" baseline="30000" dirty="0" smtClean="0">
                <a:ea typeface="Times New Roman" pitchFamily="18" charset="0"/>
                <a:cs typeface="Arial" pitchFamily="34" charset="0"/>
              </a:rPr>
              <a:t>   </a:t>
            </a:r>
            <a:endParaRPr lang="cs-CZ" b="1" dirty="0" smtClean="0">
              <a:ea typeface="Times New Roman" pitchFamily="18" charset="0"/>
              <a:cs typeface="Arial" pitchFamily="34" charset="0"/>
            </a:endParaRPr>
          </a:p>
          <a:p>
            <a:pPr eaLnBrk="0" hangingPunct="0"/>
            <a:endParaRPr lang="cs-CZ" dirty="0"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cs-CZ" dirty="0">
                <a:ea typeface="Times New Roman" pitchFamily="18" charset="0"/>
                <a:cs typeface="Arial" pitchFamily="34" charset="0"/>
              </a:rPr>
              <a:t>  </a:t>
            </a:r>
            <a:r>
              <a:rPr lang="cs-CZ" dirty="0" smtClean="0">
                <a:ea typeface="Times New Roman" pitchFamily="18" charset="0"/>
                <a:cs typeface="Arial" pitchFamily="34" charset="0"/>
              </a:rPr>
              <a:t>             </a:t>
            </a:r>
            <a:endParaRPr lang="cs-CZ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611188" y="496888"/>
            <a:ext cx="6229350" cy="170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600" b="1" dirty="0">
                <a:ea typeface="Times New Roman" pitchFamily="18" charset="0"/>
                <a:cs typeface="Arial" pitchFamily="34" charset="0"/>
              </a:rPr>
              <a:t>Např.  Zapište elektronovou konfiguraci uhlíku,draslíku</a:t>
            </a:r>
          </a:p>
          <a:p>
            <a:pPr eaLnBrk="0" hangingPunct="0"/>
            <a:endParaRPr lang="cs-CZ" sz="1600" b="1" dirty="0">
              <a:ea typeface="Times New Roman" pitchFamily="18" charset="0"/>
              <a:cs typeface="Arial" pitchFamily="34" charset="0"/>
            </a:endParaRPr>
          </a:p>
          <a:p>
            <a:pPr eaLnBrk="0" hangingPunct="0"/>
            <a:endParaRPr lang="cs-CZ" sz="600" b="1" dirty="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 dirty="0">
                <a:ea typeface="Times New Roman" pitchFamily="18" charset="0"/>
                <a:cs typeface="Arial" pitchFamily="34" charset="0"/>
              </a:rPr>
              <a:t> C leží v 2. periodě    </a:t>
            </a:r>
            <a:r>
              <a:rPr lang="cs-CZ" sz="1600" baseline="-30000" dirty="0">
                <a:ea typeface="Times New Roman" pitchFamily="18" charset="0"/>
                <a:cs typeface="Arial" pitchFamily="34" charset="0"/>
              </a:rPr>
              <a:t>6</a:t>
            </a:r>
            <a:r>
              <a:rPr lang="cs-CZ" sz="1600" dirty="0">
                <a:ea typeface="Times New Roman" pitchFamily="18" charset="0"/>
                <a:cs typeface="Arial" pitchFamily="34" charset="0"/>
              </a:rPr>
              <a:t>C: ( </a:t>
            </a:r>
            <a:r>
              <a:rPr lang="cs-CZ" sz="1600" baseline="-30000" dirty="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 dirty="0">
                <a:ea typeface="Times New Roman" pitchFamily="18" charset="0"/>
                <a:cs typeface="Arial" pitchFamily="34" charset="0"/>
              </a:rPr>
              <a:t>He) </a:t>
            </a:r>
            <a:r>
              <a:rPr lang="cs-CZ" sz="1600" b="1" dirty="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 dirty="0">
                <a:ea typeface="Times New Roman" pitchFamily="18" charset="0"/>
                <a:cs typeface="Arial" pitchFamily="34" charset="0"/>
              </a:rPr>
              <a:t>s</a:t>
            </a:r>
            <a:r>
              <a:rPr lang="cs-CZ" sz="1600" baseline="30000" dirty="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 dirty="0">
                <a:ea typeface="Times New Roman" pitchFamily="18" charset="0"/>
                <a:cs typeface="Arial" pitchFamily="34" charset="0"/>
              </a:rPr>
              <a:t>  </a:t>
            </a:r>
            <a:r>
              <a:rPr lang="cs-CZ" sz="1600" b="1" dirty="0" smtClean="0">
                <a:ea typeface="Times New Roman" pitchFamily="18" charset="0"/>
                <a:cs typeface="Arial" pitchFamily="34" charset="0"/>
              </a:rPr>
              <a:t>2</a:t>
            </a:r>
            <a:r>
              <a:rPr lang="cs-CZ" sz="1600" dirty="0" smtClean="0">
                <a:ea typeface="Times New Roman" pitchFamily="18" charset="0"/>
                <a:cs typeface="Arial" pitchFamily="34" charset="0"/>
              </a:rPr>
              <a:t>p</a:t>
            </a:r>
            <a:r>
              <a:rPr lang="cs-CZ" sz="1600" baseline="30000" dirty="0">
                <a:ea typeface="Times New Roman" pitchFamily="18" charset="0"/>
                <a:cs typeface="Arial" pitchFamily="34" charset="0"/>
              </a:rPr>
              <a:t>2</a:t>
            </a:r>
          </a:p>
          <a:p>
            <a:pPr eaLnBrk="0" hangingPunct="0"/>
            <a:endParaRPr lang="cs-CZ" sz="1600" baseline="30000" dirty="0">
              <a:ea typeface="Times New Roman" pitchFamily="18" charset="0"/>
              <a:cs typeface="Arial" pitchFamily="34" charset="0"/>
            </a:endParaRPr>
          </a:p>
          <a:p>
            <a:pPr eaLnBrk="0" hangingPunct="0"/>
            <a:endParaRPr lang="cs-CZ" sz="600" dirty="0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sz="1600" dirty="0">
                <a:ea typeface="Times New Roman" pitchFamily="18" charset="0"/>
                <a:cs typeface="Arial" pitchFamily="34" charset="0"/>
              </a:rPr>
              <a:t> K leží ve 4. periodě   </a:t>
            </a:r>
            <a:r>
              <a:rPr lang="cs-CZ" sz="1600" baseline="-30000" dirty="0">
                <a:ea typeface="Times New Roman" pitchFamily="18" charset="0"/>
                <a:cs typeface="Arial" pitchFamily="34" charset="0"/>
              </a:rPr>
              <a:t>19</a:t>
            </a:r>
            <a:r>
              <a:rPr lang="cs-CZ" sz="1600" dirty="0">
                <a:ea typeface="Times New Roman" pitchFamily="18" charset="0"/>
                <a:cs typeface="Arial" pitchFamily="34" charset="0"/>
              </a:rPr>
              <a:t>K : ( </a:t>
            </a:r>
            <a:r>
              <a:rPr lang="cs-CZ" sz="1600" baseline="-30000" dirty="0">
                <a:ea typeface="Times New Roman" pitchFamily="18" charset="0"/>
                <a:cs typeface="Arial" pitchFamily="34" charset="0"/>
              </a:rPr>
              <a:t>18</a:t>
            </a:r>
            <a:r>
              <a:rPr lang="cs-CZ" sz="1600" dirty="0">
                <a:ea typeface="Times New Roman" pitchFamily="18" charset="0"/>
                <a:cs typeface="Arial" pitchFamily="34" charset="0"/>
              </a:rPr>
              <a:t>Ar) </a:t>
            </a:r>
            <a:r>
              <a:rPr lang="cs-CZ" sz="1600" b="1" dirty="0">
                <a:ea typeface="Times New Roman" pitchFamily="18" charset="0"/>
                <a:cs typeface="Arial" pitchFamily="34" charset="0"/>
              </a:rPr>
              <a:t>4</a:t>
            </a:r>
            <a:r>
              <a:rPr lang="cs-CZ" sz="1600" dirty="0">
                <a:ea typeface="Times New Roman" pitchFamily="18" charset="0"/>
                <a:cs typeface="Arial" pitchFamily="34" charset="0"/>
              </a:rPr>
              <a:t>s</a:t>
            </a:r>
            <a:r>
              <a:rPr lang="cs-CZ" sz="1600" baseline="30000" dirty="0">
                <a:ea typeface="Times New Roman" pitchFamily="18" charset="0"/>
                <a:cs typeface="Arial" pitchFamily="34" charset="0"/>
              </a:rPr>
              <a:t>1</a:t>
            </a:r>
            <a:endParaRPr lang="cs-CZ" sz="600" dirty="0">
              <a:ea typeface="Times New Roman" pitchFamily="18" charset="0"/>
              <a:cs typeface="Arial" pitchFamily="34" charset="0"/>
            </a:endParaRPr>
          </a:p>
          <a:p>
            <a:pPr eaLnBrk="0" hangingPunct="0"/>
            <a:endParaRPr lang="cs-CZ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755576" y="5517232"/>
            <a:ext cx="1224136" cy="504056"/>
          </a:xfrm>
          <a:prstGeom prst="ellips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hlinkClick r:id="rId2" action="ppaction://hlinksldjump"/>
              </a:rPr>
              <a:t>OBSAH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0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1258888" y="188913"/>
            <a:ext cx="6337300" cy="100806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1"/>
                </a:solidFill>
                <a:latin typeface="Constantia" pitchFamily="18" charset="0"/>
              </a:rPr>
              <a:t>VALENČNÍ  ELEKTRONY</a:t>
            </a:r>
          </a:p>
        </p:txBody>
      </p:sp>
      <p:sp>
        <p:nvSpPr>
          <p:cNvPr id="24579" name="Rectangle 1"/>
          <p:cNvSpPr>
            <a:spLocks noChangeArrowheads="1"/>
          </p:cNvSpPr>
          <p:nvPr/>
        </p:nvSpPr>
        <p:spPr bwMode="auto">
          <a:xfrm>
            <a:off x="395288" y="1752600"/>
            <a:ext cx="842486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cs-CZ">
                <a:ea typeface="Times New Roman" pitchFamily="18" charset="0"/>
                <a:cs typeface="Arial" pitchFamily="34" charset="0"/>
              </a:rPr>
              <a:t> Pro chemické vlastnosti atomů mají rozhodující význam elektrony s nejvyšší    </a:t>
            </a:r>
          </a:p>
          <a:p>
            <a:pPr eaLnBrk="0" hangingPunct="0"/>
            <a:r>
              <a:rPr lang="cs-CZ">
                <a:ea typeface="Times New Roman" pitchFamily="18" charset="0"/>
                <a:cs typeface="Arial" pitchFamily="34" charset="0"/>
              </a:rPr>
              <a:t>  energií tzn. elektrony nejdále od jádra 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=&gt; </a:t>
            </a:r>
            <a:r>
              <a:rPr lang="cs-CZ" b="1" i="1">
                <a:ea typeface="Times New Roman" pitchFamily="18" charset="0"/>
                <a:cs typeface="Arial" pitchFamily="34" charset="0"/>
              </a:rPr>
              <a:t>valenční elektrony</a:t>
            </a:r>
            <a:endParaRPr lang="cs-CZ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>
                <a:ea typeface="Times New Roman" pitchFamily="18" charset="0"/>
                <a:cs typeface="Arial" pitchFamily="34" charset="0"/>
              </a:rPr>
              <a:t>                                                                      </a:t>
            </a:r>
            <a:r>
              <a:rPr lang="cs-CZ" sz="1600">
                <a:ea typeface="Times New Roman" pitchFamily="18" charset="0"/>
                <a:cs typeface="Arial" pitchFamily="34" charset="0"/>
              </a:rPr>
              <a:t>   </a:t>
            </a:r>
            <a:endParaRPr lang="cs-CZ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323850" y="2662238"/>
            <a:ext cx="8712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cs-CZ">
                <a:ea typeface="Times New Roman" pitchFamily="18" charset="0"/>
                <a:cs typeface="Arial" pitchFamily="34" charset="0"/>
              </a:rPr>
              <a:t> valenční elektrony </a:t>
            </a:r>
            <a:r>
              <a:rPr lang="cs-CZ" b="1" i="1">
                <a:ea typeface="Times New Roman" pitchFamily="18" charset="0"/>
                <a:cs typeface="Arial" pitchFamily="34" charset="0"/>
              </a:rPr>
              <a:t>nepřechodných prvků</a:t>
            </a:r>
            <a:r>
              <a:rPr lang="cs-CZ">
                <a:ea typeface="Times New Roman" pitchFamily="18" charset="0"/>
                <a:cs typeface="Arial" pitchFamily="34" charset="0"/>
              </a:rPr>
              <a:t> (</a:t>
            </a:r>
            <a:r>
              <a:rPr lang="cs-CZ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I.A – VIII. A </a:t>
            </a:r>
            <a:r>
              <a:rPr lang="cs-CZ">
                <a:ea typeface="Times New Roman" pitchFamily="18" charset="0"/>
                <a:cs typeface="Arial" pitchFamily="34" charset="0"/>
              </a:rPr>
              <a:t>v PSP)</a:t>
            </a:r>
          </a:p>
          <a:p>
            <a:pPr eaLnBrk="0" hangingPunct="0"/>
            <a:r>
              <a:rPr lang="cs-CZ">
                <a:ea typeface="Times New Roman" pitchFamily="18" charset="0"/>
                <a:cs typeface="Arial" pitchFamily="34" charset="0"/>
              </a:rPr>
              <a:t>  jsou umístěny v orbitalech </a:t>
            </a:r>
            <a:r>
              <a:rPr lang="cs-CZ" b="1" i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ns ; np</a:t>
            </a:r>
            <a:endParaRPr lang="cs-CZ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>
                <a:ea typeface="Times New Roman" pitchFamily="18" charset="0"/>
                <a:cs typeface="Arial" pitchFamily="34" charset="0"/>
              </a:rPr>
              <a:t>  kde n je číslo periody a jejich </a:t>
            </a:r>
            <a:r>
              <a:rPr lang="cs-CZ" b="1" i="1">
                <a:ea typeface="Times New Roman" pitchFamily="18" charset="0"/>
                <a:cs typeface="Arial" pitchFamily="34" charset="0"/>
              </a:rPr>
              <a:t>počet </a:t>
            </a:r>
            <a:r>
              <a:rPr lang="cs-CZ">
                <a:ea typeface="Times New Roman" pitchFamily="18" charset="0"/>
                <a:cs typeface="Arial" pitchFamily="34" charset="0"/>
              </a:rPr>
              <a:t>odpovídá </a:t>
            </a:r>
            <a:r>
              <a:rPr lang="cs-CZ" b="1" i="1">
                <a:ea typeface="Times New Roman" pitchFamily="18" charset="0"/>
                <a:cs typeface="Arial" pitchFamily="34" charset="0"/>
              </a:rPr>
              <a:t>číslu skupiny</a:t>
            </a:r>
            <a:r>
              <a:rPr lang="cs-CZ">
                <a:ea typeface="Times New Roman" pitchFamily="18" charset="0"/>
                <a:cs typeface="Arial" pitchFamily="34" charset="0"/>
              </a:rPr>
              <a:t>, ve které prvek leží.</a:t>
            </a:r>
          </a:p>
        </p:txBody>
      </p:sp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468313" y="3686175"/>
            <a:ext cx="784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ea typeface="Times New Roman" pitchFamily="18" charset="0"/>
                <a:cs typeface="Arial" pitchFamily="34" charset="0"/>
              </a:rPr>
              <a:t>např. </a:t>
            </a:r>
            <a:r>
              <a:rPr lang="cs-CZ" b="1" baseline="-30000">
                <a:ea typeface="Times New Roman" pitchFamily="18" charset="0"/>
                <a:cs typeface="Arial" pitchFamily="34" charset="0"/>
              </a:rPr>
              <a:t>15</a:t>
            </a:r>
            <a:r>
              <a:rPr lang="cs-CZ" b="1">
                <a:ea typeface="Times New Roman" pitchFamily="18" charset="0"/>
                <a:cs typeface="Arial" pitchFamily="34" charset="0"/>
              </a:rPr>
              <a:t>P  </a:t>
            </a:r>
            <a:r>
              <a:rPr lang="cs-CZ">
                <a:ea typeface="Times New Roman" pitchFamily="18" charset="0"/>
                <a:cs typeface="Arial" pitchFamily="34" charset="0"/>
              </a:rPr>
              <a:t>  prvek  V.A  ve 3. periodě  =&gt;  </a:t>
            </a:r>
            <a:r>
              <a:rPr lang="cs-CZ" b="1" i="1">
                <a:ea typeface="Times New Roman" pitchFamily="18" charset="0"/>
                <a:cs typeface="Arial" pitchFamily="34" charset="0"/>
              </a:rPr>
              <a:t>valenční elektrony   </a:t>
            </a:r>
            <a:r>
              <a:rPr lang="cs-CZ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3s</a:t>
            </a:r>
            <a:r>
              <a:rPr lang="cs-CZ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2</a:t>
            </a:r>
            <a:r>
              <a:rPr lang="cs-CZ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3p</a:t>
            </a:r>
            <a:r>
              <a:rPr lang="cs-CZ" b="1" baseline="3000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3</a:t>
            </a:r>
            <a:r>
              <a:rPr lang="cs-CZ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</a:t>
            </a:r>
          </a:p>
          <a:p>
            <a:pPr eaLnBrk="0" hangingPunct="0"/>
            <a:r>
              <a:rPr lang="cs-CZ">
                <a:ea typeface="Times New Roman" pitchFamily="18" charset="0"/>
                <a:cs typeface="Arial" pitchFamily="34" charset="0"/>
              </a:rPr>
              <a:t>                       </a:t>
            </a:r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395288" y="4365625"/>
            <a:ext cx="8137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cs-CZ">
                <a:ea typeface="Times New Roman" pitchFamily="18" charset="0"/>
                <a:cs typeface="Arial" pitchFamily="34" charset="0"/>
              </a:rPr>
              <a:t> valenční elektrony </a:t>
            </a:r>
            <a:r>
              <a:rPr lang="cs-CZ" b="1">
                <a:ea typeface="Times New Roman" pitchFamily="18" charset="0"/>
                <a:cs typeface="Arial" pitchFamily="34" charset="0"/>
              </a:rPr>
              <a:t>přechodných prvků </a:t>
            </a:r>
            <a:r>
              <a:rPr lang="cs-CZ">
                <a:ea typeface="Times New Roman" pitchFamily="18" charset="0"/>
                <a:cs typeface="Arial" pitchFamily="34" charset="0"/>
              </a:rPr>
              <a:t>(</a:t>
            </a:r>
            <a:r>
              <a:rPr lang="cs-CZ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I.B – VIII.B </a:t>
            </a:r>
            <a:r>
              <a:rPr lang="cs-CZ">
                <a:ea typeface="Times New Roman" pitchFamily="18" charset="0"/>
                <a:cs typeface="Arial" pitchFamily="34" charset="0"/>
              </a:rPr>
              <a:t>v PSP)</a:t>
            </a:r>
          </a:p>
          <a:p>
            <a:pPr eaLnBrk="0" hangingPunct="0"/>
            <a:r>
              <a:rPr lang="cs-CZ">
                <a:ea typeface="Times New Roman" pitchFamily="18" charset="0"/>
                <a:cs typeface="Arial" pitchFamily="34" charset="0"/>
              </a:rPr>
              <a:t>  jsou umístěny v orbitalech </a:t>
            </a:r>
            <a:r>
              <a:rPr lang="cs-CZ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ns ; (n -1)d</a:t>
            </a:r>
            <a:endParaRPr lang="cs-CZ" b="1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b="1">
                <a:ea typeface="Times New Roman" pitchFamily="18" charset="0"/>
                <a:cs typeface="Arial" pitchFamily="34" charset="0"/>
              </a:rPr>
              <a:t>  </a:t>
            </a:r>
            <a:r>
              <a:rPr lang="cs-CZ">
                <a:ea typeface="Times New Roman" pitchFamily="18" charset="0"/>
                <a:cs typeface="Arial" pitchFamily="34" charset="0"/>
              </a:rPr>
              <a:t>kde n je číslo periody, ve které prvek leží, jejich </a:t>
            </a:r>
            <a:r>
              <a:rPr lang="cs-CZ" b="1" i="1">
                <a:ea typeface="Times New Roman" pitchFamily="18" charset="0"/>
                <a:cs typeface="Arial" pitchFamily="34" charset="0"/>
              </a:rPr>
              <a:t>počet nebudeme určovat</a:t>
            </a:r>
            <a:endParaRPr lang="cs-CZ">
              <a:ea typeface="Times New Roman" pitchFamily="18" charset="0"/>
              <a:cs typeface="Arial" pitchFamily="34" charset="0"/>
            </a:endParaRPr>
          </a:p>
          <a:p>
            <a:pPr eaLnBrk="0" hangingPunct="0"/>
            <a:endParaRPr lang="cs-CZ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468313" y="5502275"/>
            <a:ext cx="7667625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ea typeface="Times New Roman" pitchFamily="18" charset="0"/>
                <a:cs typeface="Arial" pitchFamily="34" charset="0"/>
              </a:rPr>
              <a:t>např.  </a:t>
            </a:r>
            <a:r>
              <a:rPr lang="cs-CZ" b="1" baseline="-30000">
                <a:ea typeface="Times New Roman" pitchFamily="18" charset="0"/>
                <a:cs typeface="Arial" pitchFamily="34" charset="0"/>
              </a:rPr>
              <a:t>27</a:t>
            </a:r>
            <a:r>
              <a:rPr lang="cs-CZ" b="1">
                <a:ea typeface="Times New Roman" pitchFamily="18" charset="0"/>
                <a:cs typeface="Arial" pitchFamily="34" charset="0"/>
              </a:rPr>
              <a:t>Co</a:t>
            </a:r>
            <a:r>
              <a:rPr lang="cs-CZ">
                <a:ea typeface="Times New Roman" pitchFamily="18" charset="0"/>
                <a:cs typeface="Arial" pitchFamily="34" charset="0"/>
              </a:rPr>
              <a:t> prvek VIII.B ve 4. periodě =&gt; valenční elektrony </a:t>
            </a:r>
            <a:r>
              <a:rPr lang="cs-CZ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4s  3d</a:t>
            </a:r>
            <a:r>
              <a:rPr lang="cs-CZ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 </a:t>
            </a:r>
          </a:p>
          <a:p>
            <a:pPr eaLnBrk="0" hangingPunct="0"/>
            <a:r>
              <a:rPr lang="cs-CZ" sz="1600">
                <a:ea typeface="Times New Roman" pitchFamily="18" charset="0"/>
                <a:cs typeface="Arial" pitchFamily="34" charset="0"/>
              </a:rPr>
              <a:t>                  </a:t>
            </a:r>
            <a:endParaRPr lang="cs-CZ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7524328" y="6021288"/>
            <a:ext cx="1224136" cy="504056"/>
          </a:xfrm>
          <a:prstGeom prst="ellips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hlinkClick r:id="rId2" action="ppaction://hlinksldjump"/>
              </a:rPr>
              <a:t>OBSAH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0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0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0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579" grpId="0"/>
      <p:bldP spid="2458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ný popisek 1"/>
          <p:cNvSpPr/>
          <p:nvPr/>
        </p:nvSpPr>
        <p:spPr>
          <a:xfrm>
            <a:off x="900113" y="692150"/>
            <a:ext cx="7127875" cy="2881313"/>
          </a:xfrm>
          <a:prstGeom prst="wedgeEllipseCallout">
            <a:avLst>
              <a:gd name="adj1" fmla="val -21183"/>
              <a:gd name="adj2" fmla="val 87744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b="1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DALŠÍ ÚKOLY </a:t>
            </a:r>
          </a:p>
          <a:p>
            <a:pPr algn="ctr">
              <a:defRPr/>
            </a:pPr>
            <a:r>
              <a:rPr lang="cs-CZ" sz="2800" b="1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VIZ</a:t>
            </a:r>
          </a:p>
          <a:p>
            <a:pPr algn="ctr">
              <a:defRPr/>
            </a:pPr>
            <a:r>
              <a:rPr lang="cs-CZ" sz="2800" b="1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PRACOVNÍ LIST</a:t>
            </a:r>
          </a:p>
        </p:txBody>
      </p:sp>
      <p:pic>
        <p:nvPicPr>
          <p:cNvPr id="25603" name="Picture 8" descr="C:\Documents and Settings\Admin\Local Settings\Temporary Internet Files\Content.IE5\S9YZO9E3\MC9004415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3860800"/>
            <a:ext cx="223202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élník 9"/>
          <p:cNvSpPr/>
          <p:nvPr/>
        </p:nvSpPr>
        <p:spPr>
          <a:xfrm>
            <a:off x="5724525" y="4868863"/>
            <a:ext cx="1439863" cy="7207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b="1" dirty="0">
                <a:solidFill>
                  <a:schemeClr val="tx1"/>
                </a:solidFill>
                <a:latin typeface="Arial Black" pitchFamily="34" charset="0"/>
              </a:rPr>
              <a:t>JEN </a:t>
            </a:r>
            <a:r>
              <a:rPr lang="cs-CZ" sz="1600" b="1" dirty="0">
                <a:solidFill>
                  <a:srgbClr val="FF0000"/>
                </a:solidFill>
                <a:latin typeface="Arial Black" pitchFamily="34" charset="0"/>
              </a:rPr>
              <a:t>OTEVŘÍT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683568" y="307977"/>
            <a:ext cx="7452320" cy="2234861"/>
            <a:chOff x="683568" y="307977"/>
            <a:chExt cx="7452320" cy="2234861"/>
          </a:xfrm>
        </p:grpSpPr>
        <p:sp>
          <p:nvSpPr>
            <p:cNvPr id="25601" name="Rectangle 1"/>
            <p:cNvSpPr>
              <a:spLocks noChangeArrowheads="1"/>
            </p:cNvSpPr>
            <p:nvPr/>
          </p:nvSpPr>
          <p:spPr bwMode="auto">
            <a:xfrm>
              <a:off x="683568" y="307977"/>
              <a:ext cx="7452320" cy="2031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itchFamily="34" charset="0"/>
                  <a:ea typeface="Times New Roman" pitchFamily="18" charset="0"/>
                </a:rPr>
                <a:t>POUŽITÁ   LITERATURA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cs-CZ" sz="1200" dirty="0" smtClean="0">
                <a:latin typeface="Arial Black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VAC</a:t>
              </a: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Times New Roman" pitchFamily="18" charset="0"/>
                </a:rPr>
                <a:t>Í</a:t>
              </a: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K  J. a kol. </a:t>
              </a:r>
              <a:r>
                <a:rPr kumimoji="0" lang="cs-CZ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Přehled středo</a:t>
              </a:r>
              <a:r>
                <a:rPr kumimoji="0" lang="cs-CZ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Times New Roman" pitchFamily="18" charset="0"/>
                </a:rPr>
                <a:t>š</a:t>
              </a:r>
              <a:r>
                <a:rPr kumimoji="0" lang="cs-CZ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kolsk</a:t>
              </a:r>
              <a:r>
                <a:rPr kumimoji="0" lang="cs-CZ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Times New Roman" pitchFamily="18" charset="0"/>
                </a:rPr>
                <a:t>é</a:t>
              </a:r>
              <a:r>
                <a:rPr kumimoji="0" lang="cs-CZ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 chemie.</a:t>
              </a: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 Praha : SPN, 1999.    </a:t>
              </a:r>
              <a:endPara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                            ISBN 80</a:t>
              </a: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Times New Roman" pitchFamily="18" charset="0"/>
                </a:rPr>
                <a:t>–</a:t>
              </a: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7235</a:t>
              </a: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Times New Roman" pitchFamily="18" charset="0"/>
                </a:rPr>
                <a:t>–</a:t>
              </a: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108</a:t>
              </a: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Times New Roman" pitchFamily="18" charset="0"/>
                </a:rPr>
                <a:t>–</a:t>
              </a: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7.</a:t>
              </a:r>
              <a:endPara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MAREČEK, A.; HONZA, J. </a:t>
              </a:r>
              <a:r>
                <a:rPr kumimoji="0" lang="cs-CZ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Chemie pro čtyřlet</a:t>
              </a:r>
              <a:r>
                <a:rPr kumimoji="0" lang="cs-CZ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Times New Roman" pitchFamily="18" charset="0"/>
                </a:rPr>
                <a:t>á</a:t>
              </a:r>
              <a:r>
                <a:rPr kumimoji="0" lang="cs-CZ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 gymn</a:t>
              </a:r>
              <a:r>
                <a:rPr kumimoji="0" lang="cs-CZ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Times New Roman" pitchFamily="18" charset="0"/>
                </a:rPr>
                <a:t>á</a:t>
              </a:r>
              <a:r>
                <a:rPr kumimoji="0" lang="cs-CZ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zia, 1. d</a:t>
              </a:r>
              <a:r>
                <a:rPr kumimoji="0" lang="cs-CZ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Times New Roman" pitchFamily="18" charset="0"/>
                </a:rPr>
                <a:t>í</a:t>
              </a:r>
              <a:r>
                <a:rPr kumimoji="0" lang="cs-CZ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l.                                                     </a:t>
              </a:r>
              <a:endPara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                                  </a:t>
              </a: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Nakladatelstv</a:t>
              </a: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Times New Roman" pitchFamily="18" charset="0"/>
                </a:rPr>
                <a:t>í</a:t>
              </a: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</a:rPr>
                <a:t> Olomouc : 1998. ISBN 8071820555.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cs-CZ" sz="1600" dirty="0" smtClean="0">
                <a:latin typeface="Calibri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600" dirty="0" smtClean="0">
                  <a:latin typeface="Calibri" pitchFamily="34" charset="0"/>
                </a:rPr>
                <a:t>o</a:t>
              </a: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br.1</a:t>
              </a:r>
              <a:r>
                <a:rPr kumimoji="0" lang="cs-CZ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                                                                     </a:t>
              </a:r>
            </a:p>
          </p:txBody>
        </p:sp>
        <p:sp>
          <p:nvSpPr>
            <p:cNvPr id="25602" name="Rectangle 2"/>
            <p:cNvSpPr>
              <a:spLocks noChangeArrowheads="1"/>
            </p:cNvSpPr>
            <p:nvPr/>
          </p:nvSpPr>
          <p:spPr bwMode="auto">
            <a:xfrm>
              <a:off x="1259632" y="1988840"/>
              <a:ext cx="1907704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Calibri" pitchFamily="34" charset="0"/>
                  <a:cs typeface="Tahoma" pitchFamily="34" charset="0"/>
                </a:rPr>
                <a:t>www.</a:t>
              </a:r>
              <a:r>
                <a:rPr kumimoji="0" lang="cs-CZ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Calibri" pitchFamily="34" charset="0"/>
                  <a:cs typeface="Tahoma" pitchFamily="34" charset="0"/>
                </a:rPr>
                <a:t>jarjurek.cz</a:t>
              </a: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Calibri" pitchFamily="34" charset="0"/>
                  <a:cs typeface="Tahoma" pitchFamily="34" charset="0"/>
                </a:rPr>
                <a:t>.</a:t>
              </a:r>
              <a:endPara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3568" y="2348880"/>
            <a:ext cx="34198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obr.2  arch</a:t>
            </a:r>
            <a:r>
              <a:rPr lang="cs-CZ" sz="1600" dirty="0" smtClean="0">
                <a:latin typeface="+mn-lt"/>
                <a:ea typeface="Times New Roman" pitchFamily="18" charset="0"/>
              </a:rPr>
              <a:t>í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v 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Weinhauerová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11560" y="2708920"/>
            <a:ext cx="54360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  <a:hlinkClick r:id="rId2"/>
              </a:rPr>
              <a:t>http://www.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  <a:hlinkClick r:id="rId2"/>
              </a:rPr>
              <a:t>pdclipart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  <a:hlinkClick r:id="rId3"/>
              </a:rPr>
              <a:t>http://office.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  <a:hlinkClick r:id="rId3"/>
              </a:rPr>
              <a:t>microsoft.com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staženo 15.9.2012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1547813" y="333375"/>
            <a:ext cx="5976937" cy="8636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tx1"/>
                </a:solidFill>
                <a:latin typeface="Constantia" pitchFamily="18" charset="0"/>
              </a:rPr>
              <a:t>ELEKTRON</a:t>
            </a:r>
          </a:p>
        </p:txBody>
      </p:sp>
      <p:grpSp>
        <p:nvGrpSpPr>
          <p:cNvPr id="3" name="Skupina 5"/>
          <p:cNvGrpSpPr>
            <a:grpSpLocks/>
          </p:cNvGrpSpPr>
          <p:nvPr/>
        </p:nvGrpSpPr>
        <p:grpSpPr bwMode="auto">
          <a:xfrm>
            <a:off x="683568" y="1556792"/>
            <a:ext cx="7489825" cy="1146175"/>
            <a:chOff x="539552" y="1757427"/>
            <a:chExt cx="7488832" cy="1147209"/>
          </a:xfrm>
        </p:grpSpPr>
        <p:sp>
          <p:nvSpPr>
            <p:cNvPr id="5130" name="Rectangle 3"/>
            <p:cNvSpPr>
              <a:spLocks noChangeArrowheads="1"/>
            </p:cNvSpPr>
            <p:nvPr/>
          </p:nvSpPr>
          <p:spPr bwMode="auto">
            <a:xfrm>
              <a:off x="539552" y="2262707"/>
              <a:ext cx="7488832" cy="641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cs-CZ" sz="1600" i="1" dirty="0">
                  <a:ea typeface="Times New Roman" pitchFamily="18" charset="0"/>
                  <a:cs typeface="Arial" pitchFamily="34" charset="0"/>
                </a:rPr>
                <a:t>=&gt;  </a:t>
              </a:r>
              <a:r>
                <a:rPr lang="cs-CZ" i="1" dirty="0">
                  <a:ea typeface="Times New Roman" pitchFamily="18" charset="0"/>
                  <a:cs typeface="Arial" pitchFamily="34" charset="0"/>
                </a:rPr>
                <a:t>L. de BROGLIE</a:t>
              </a:r>
              <a:r>
                <a:rPr lang="cs-CZ" dirty="0">
                  <a:ea typeface="Times New Roman" pitchFamily="18" charset="0"/>
                  <a:cs typeface="Arial" pitchFamily="34" charset="0"/>
                </a:rPr>
                <a:t>   + E. SCHÖDENGER – </a:t>
              </a:r>
              <a:r>
                <a:rPr lang="cs-CZ" i="1" dirty="0">
                  <a:ea typeface="Times New Roman" pitchFamily="18" charset="0"/>
                  <a:cs typeface="Arial" pitchFamily="34" charset="0"/>
                </a:rPr>
                <a:t>kvantová mechanika</a:t>
              </a:r>
              <a:r>
                <a:rPr lang="cs-CZ" dirty="0">
                  <a:ea typeface="Times New Roman" pitchFamily="18" charset="0"/>
                  <a:cs typeface="Arial" pitchFamily="34" charset="0"/>
                </a:rPr>
                <a:t> </a:t>
              </a:r>
            </a:p>
            <a:p>
              <a:pPr eaLnBrk="0" hangingPunct="0"/>
              <a:endParaRPr lang="cs-CZ" dirty="0"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5131" name="Rectangle 4"/>
            <p:cNvSpPr>
              <a:spLocks noChangeArrowheads="1"/>
            </p:cNvSpPr>
            <p:nvPr/>
          </p:nvSpPr>
          <p:spPr bwMode="auto">
            <a:xfrm>
              <a:off x="539552" y="1757427"/>
              <a:ext cx="673224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cs-CZ" sz="1600" b="1"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cs-CZ" b="1">
                  <a:ea typeface="Times New Roman" pitchFamily="18" charset="0"/>
                  <a:cs typeface="Arial" pitchFamily="34" charset="0"/>
                </a:rPr>
                <a:t>Elektron má dualistický charakter tzn. je to částice i vlnění</a:t>
              </a:r>
              <a:endParaRPr lang="cs-CZ">
                <a:ea typeface="Times New Roman" pitchFamily="18" charset="0"/>
                <a:cs typeface="Arial" pitchFamily="34" charset="0"/>
              </a:endParaRPr>
            </a:p>
          </p:txBody>
        </p:sp>
      </p:grp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539750" y="2739936"/>
            <a:ext cx="696857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dirty="0">
                <a:ea typeface="Times New Roman" pitchFamily="18" charset="0"/>
                <a:cs typeface="Arial" pitchFamily="34" charset="0"/>
              </a:rPr>
              <a:t>HEISENBERG  - princip neurčitosti </a:t>
            </a:r>
          </a:p>
          <a:p>
            <a:endParaRPr lang="cs-CZ" b="1" dirty="0">
              <a:ea typeface="Times New Roman" pitchFamily="18" charset="0"/>
              <a:cs typeface="Arial" pitchFamily="34" charset="0"/>
            </a:endParaRPr>
          </a:p>
          <a:p>
            <a:r>
              <a:rPr lang="cs-CZ" b="1" dirty="0">
                <a:ea typeface="Times New Roman" pitchFamily="18" charset="0"/>
                <a:cs typeface="Arial" pitchFamily="34" charset="0"/>
              </a:rPr>
              <a:t> – nelze současně určit hybnost a rychlost elektronu</a:t>
            </a:r>
          </a:p>
          <a:p>
            <a:r>
              <a:rPr lang="cs-CZ" b="1" dirty="0">
                <a:ea typeface="Times New Roman" pitchFamily="18" charset="0"/>
                <a:cs typeface="Arial" pitchFamily="34" charset="0"/>
              </a:rPr>
              <a:t> – nutnost omezení na pravděpodobnostní popis jeho výskytu</a:t>
            </a:r>
            <a:endParaRPr lang="cs-CZ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250825" y="4152900"/>
            <a:ext cx="87137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ORBITAL =  prostor elektronového obalu, </a:t>
            </a:r>
          </a:p>
          <a:p>
            <a:r>
              <a:rPr lang="cs-CZ" sz="2000" b="1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v němž se elektron s největší pravděpodobností vyskytuje ( P &gt; 95%) </a:t>
            </a:r>
            <a:endParaRPr lang="cs-CZ" sz="2000">
              <a:solidFill>
                <a:srgbClr val="FF0000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179388" y="5086350"/>
            <a:ext cx="882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dirty="0">
                <a:ea typeface="Times New Roman" pitchFamily="18" charset="0"/>
                <a:cs typeface="Arial" pitchFamily="34" charset="0"/>
              </a:rPr>
              <a:t>Stav elektronu v atomu matematicky popisuje </a:t>
            </a:r>
          </a:p>
          <a:p>
            <a:pPr eaLnBrk="0" hangingPunct="0"/>
            <a:r>
              <a:rPr lang="cs-CZ" dirty="0" smtClean="0">
                <a:ea typeface="Times New Roman" pitchFamily="18" charset="0"/>
                <a:cs typeface="Arial" pitchFamily="34" charset="0"/>
              </a:rPr>
              <a:t>SCHÖDINGEROVA  </a:t>
            </a:r>
            <a:r>
              <a:rPr lang="cs-CZ" dirty="0">
                <a:ea typeface="Times New Roman" pitchFamily="18" charset="0"/>
                <a:cs typeface="Arial" pitchFamily="34" charset="0"/>
              </a:rPr>
              <a:t>ROVNICE – popis pohybu elektronu pomoci vlnové funkce</a:t>
            </a:r>
          </a:p>
        </p:txBody>
      </p:sp>
      <p:sp>
        <p:nvSpPr>
          <p:cNvPr id="9" name="Tlačítko akce: Dopředu nebo Další 8">
            <a:hlinkClick r:id="" action="ppaction://hlinkshowjump?jump=nextslide" highlightClick="1"/>
          </p:cNvPr>
          <p:cNvSpPr/>
          <p:nvPr/>
        </p:nvSpPr>
        <p:spPr>
          <a:xfrm>
            <a:off x="7380312" y="6021288"/>
            <a:ext cx="1042416" cy="432048"/>
          </a:xfrm>
          <a:prstGeom prst="actionButtonForwardNex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14340" name="Picture 4" descr="mathrm{i}hbarfrac{partPsi}{part t} = -frac{hbar^2}{2m}DeltaPsi + VPs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5877272"/>
            <a:ext cx="2000250" cy="44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124" grpId="0"/>
      <p:bldP spid="5125" grpId="0"/>
      <p:bldP spid="51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395288" y="1639888"/>
            <a:ext cx="8424862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b="1">
                <a:ea typeface="Times New Roman" pitchFamily="18" charset="0"/>
                <a:cs typeface="Arial" pitchFamily="34" charset="0"/>
              </a:rPr>
              <a:t>Energie elektronu – vzrůstá nikoli plynule, ale po určitých dávkách </a:t>
            </a:r>
          </a:p>
          <a:p>
            <a:r>
              <a:rPr lang="cs-CZ" b="1"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( kvantech)</a:t>
            </a:r>
          </a:p>
          <a:p>
            <a:endParaRPr lang="cs-CZ" b="1">
              <a:ea typeface="Times New Roman" pitchFamily="18" charset="0"/>
              <a:cs typeface="Arial" pitchFamily="34" charset="0"/>
            </a:endParaRPr>
          </a:p>
          <a:p>
            <a:r>
              <a:rPr lang="cs-CZ" b="1">
                <a:ea typeface="Times New Roman" pitchFamily="18" charset="0"/>
                <a:cs typeface="Arial" pitchFamily="34" charset="0"/>
              </a:rPr>
              <a:t> =&gt; důsledek – elektrony se pohybují kolem jádra v zcela určitých  </a:t>
            </a:r>
          </a:p>
          <a:p>
            <a:r>
              <a:rPr lang="cs-CZ" b="1">
                <a:ea typeface="Times New Roman" pitchFamily="18" charset="0"/>
                <a:cs typeface="Arial" pitchFamily="34" charset="0"/>
              </a:rPr>
              <a:t>                          vzdálenostech</a:t>
            </a:r>
          </a:p>
          <a:p>
            <a:r>
              <a:rPr lang="cs-CZ" b="1">
                <a:ea typeface="Times New Roman" pitchFamily="18" charset="0"/>
                <a:cs typeface="Arial" pitchFamily="34" charset="0"/>
              </a:rPr>
              <a:t> </a:t>
            </a:r>
            <a:endParaRPr lang="cs-CZ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b="1">
                <a:ea typeface="Times New Roman" pitchFamily="18" charset="0"/>
                <a:cs typeface="Arial" pitchFamily="34" charset="0"/>
              </a:rPr>
              <a:t>Oblasti rozložení elektronů – slupky( sféry, vrstvy, hladiny, . . . ) </a:t>
            </a:r>
          </a:p>
          <a:p>
            <a:pPr eaLnBrk="0" hangingPunct="0"/>
            <a:r>
              <a:rPr lang="cs-CZ" b="1">
                <a:ea typeface="Times New Roman" pitchFamily="18" charset="0"/>
                <a:cs typeface="Arial" pitchFamily="34" charset="0"/>
              </a:rPr>
              <a:t> </a:t>
            </a:r>
            <a:endParaRPr lang="cs-CZ">
              <a:ea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cs-CZ" b="1">
                <a:ea typeface="Times New Roman" pitchFamily="18" charset="0"/>
                <a:cs typeface="Arial" pitchFamily="34" charset="0"/>
              </a:rPr>
              <a:t>Označení – velká písmena K,L,M,N,O,P,Q,…</a:t>
            </a:r>
            <a:endParaRPr lang="cs-CZ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Elipsa 2"/>
          <p:cNvSpPr/>
          <p:nvPr/>
        </p:nvSpPr>
        <p:spPr>
          <a:xfrm>
            <a:off x="2051050" y="188913"/>
            <a:ext cx="5184775" cy="8636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tx1"/>
                </a:solidFill>
                <a:latin typeface="Constantia" pitchFamily="18" charset="0"/>
              </a:rPr>
              <a:t>ENERGIE</a:t>
            </a:r>
          </a:p>
        </p:txBody>
      </p:sp>
      <p:sp>
        <p:nvSpPr>
          <p:cNvPr id="4" name="Tlačítko akce: Dopředu nebo Další 3">
            <a:hlinkClick r:id="" action="ppaction://hlinkshowjump?jump=nextslide" highlightClick="1"/>
          </p:cNvPr>
          <p:cNvSpPr/>
          <p:nvPr/>
        </p:nvSpPr>
        <p:spPr>
          <a:xfrm>
            <a:off x="7092280" y="5013176"/>
            <a:ext cx="1042416" cy="432048"/>
          </a:xfrm>
          <a:prstGeom prst="actionButtonForwardNex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40768"/>
          <a:ext cx="6096000" cy="412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lipsa 2"/>
          <p:cNvSpPr/>
          <p:nvPr/>
        </p:nvSpPr>
        <p:spPr>
          <a:xfrm>
            <a:off x="2051050" y="188913"/>
            <a:ext cx="5184775" cy="8636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tx1"/>
                </a:solidFill>
                <a:latin typeface="Constantia" pitchFamily="18" charset="0"/>
              </a:rPr>
              <a:t>OBLASTI</a:t>
            </a:r>
          </a:p>
        </p:txBody>
      </p:sp>
      <p:sp>
        <p:nvSpPr>
          <p:cNvPr id="4" name="Tlačítko akce: Dopředu nebo Další 3">
            <a:hlinkClick r:id="" action="ppaction://hlinkshowjump?jump=nextslide" highlightClick="1"/>
          </p:cNvPr>
          <p:cNvSpPr/>
          <p:nvPr/>
        </p:nvSpPr>
        <p:spPr>
          <a:xfrm>
            <a:off x="7380312" y="5445224"/>
            <a:ext cx="1042416" cy="432048"/>
          </a:xfrm>
          <a:prstGeom prst="actionButtonForwardNex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755576" y="5517232"/>
            <a:ext cx="1224136" cy="504056"/>
          </a:xfrm>
          <a:prstGeom prst="ellips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hlinkClick r:id="rId7" action="ppaction://hlinksldjump"/>
              </a:rPr>
              <a:t>OBSAH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900113" y="1625600"/>
            <a:ext cx="64436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b="1">
                <a:ea typeface="Times New Roman" pitchFamily="18" charset="0"/>
                <a:cs typeface="Arial" pitchFamily="34" charset="0"/>
              </a:rPr>
              <a:t>Elektron je charakterizován čtyřmi kvantovými čísly.</a:t>
            </a:r>
          </a:p>
          <a:p>
            <a:endParaRPr lang="cs-CZ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Elipsa 2"/>
          <p:cNvSpPr/>
          <p:nvPr/>
        </p:nvSpPr>
        <p:spPr>
          <a:xfrm>
            <a:off x="1476375" y="188913"/>
            <a:ext cx="5832475" cy="8636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tx1"/>
                </a:solidFill>
                <a:latin typeface="Constantia" pitchFamily="18" charset="0"/>
              </a:rPr>
              <a:t>KVANTOVÁ   ČÍSLA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115616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ipsa 4"/>
          <p:cNvSpPr/>
          <p:nvPr/>
        </p:nvSpPr>
        <p:spPr>
          <a:xfrm>
            <a:off x="7596336" y="5949280"/>
            <a:ext cx="1224136" cy="504056"/>
          </a:xfrm>
          <a:prstGeom prst="ellips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hlinkClick r:id="rId7" action="ppaction://hlinksldjump"/>
              </a:rPr>
              <a:t>OBSAH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3" grpId="0" animBg="1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179388" y="476657"/>
            <a:ext cx="8857108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cs-CZ" sz="3200" b="1" i="1" dirty="0">
                <a:latin typeface="Constantia" pitchFamily="18" charset="0"/>
                <a:ea typeface="Times New Roman" pitchFamily="18" charset="0"/>
                <a:cs typeface="Arial" pitchFamily="34" charset="0"/>
              </a:rPr>
              <a:t>HLAVNÍ KVANTOVÉ ČÍSLO  n</a:t>
            </a:r>
          </a:p>
          <a:p>
            <a:pPr algn="ctr">
              <a:tabLst>
                <a:tab pos="457200" algn="l"/>
              </a:tabLst>
            </a:pPr>
            <a:endParaRPr lang="cs-CZ" sz="3200" dirty="0"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cs-CZ" dirty="0">
                <a:ea typeface="Times New Roman" pitchFamily="18" charset="0"/>
                <a:cs typeface="Arial" pitchFamily="34" charset="0"/>
              </a:rPr>
              <a:t> </a:t>
            </a:r>
            <a:r>
              <a:rPr lang="cs-CZ" b="1" dirty="0">
                <a:ea typeface="Times New Roman" pitchFamily="18" charset="0"/>
                <a:cs typeface="Arial" pitchFamily="34" charset="0"/>
              </a:rPr>
              <a:t>udává energii elektronu a jeho vzdálenost od jádra</a:t>
            </a:r>
          </a:p>
          <a:p>
            <a:pPr eaLnBrk="0" hangingPunct="0">
              <a:tabLst>
                <a:tab pos="457200" algn="l"/>
              </a:tabLst>
            </a:pPr>
            <a:endParaRPr lang="cs-CZ" dirty="0"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cs-CZ" dirty="0">
                <a:ea typeface="Times New Roman" pitchFamily="18" charset="0"/>
                <a:cs typeface="Arial" pitchFamily="34" charset="0"/>
              </a:rPr>
              <a:t> </a:t>
            </a:r>
            <a:r>
              <a:rPr lang="cs-CZ" b="1" dirty="0">
                <a:ea typeface="Times New Roman" pitchFamily="18" charset="0"/>
                <a:cs typeface="Arial" pitchFamily="34" charset="0"/>
              </a:rPr>
              <a:t>nabývá hodnot n = 1,2,3, . . . </a:t>
            </a:r>
          </a:p>
          <a:p>
            <a:pPr eaLnBrk="0" hangingPunct="0">
              <a:tabLst>
                <a:tab pos="457200" algn="l"/>
              </a:tabLst>
            </a:pPr>
            <a:endParaRPr lang="cs-CZ" dirty="0"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cs-CZ" dirty="0">
                <a:ea typeface="Times New Roman" pitchFamily="18" charset="0"/>
                <a:cs typeface="Arial" pitchFamily="34" charset="0"/>
              </a:rPr>
              <a:t>  </a:t>
            </a:r>
            <a:r>
              <a:rPr lang="cs-CZ" b="1" dirty="0">
                <a:ea typeface="Times New Roman" pitchFamily="18" charset="0"/>
                <a:cs typeface="Arial" pitchFamily="34" charset="0"/>
              </a:rPr>
              <a:t>elektrony se stejným n tvoří </a:t>
            </a:r>
            <a:r>
              <a:rPr lang="cs-CZ" b="1" i="1" dirty="0">
                <a:ea typeface="Times New Roman" pitchFamily="18" charset="0"/>
                <a:cs typeface="Arial" pitchFamily="34" charset="0"/>
              </a:rPr>
              <a:t>elektronovou vrstvu (slupku, sféru, hladinu,…)    </a:t>
            </a:r>
          </a:p>
          <a:p>
            <a:pPr eaLnBrk="0" hangingPunct="0">
              <a:tabLst>
                <a:tab pos="457200" algn="l"/>
              </a:tabLst>
            </a:pPr>
            <a:r>
              <a:rPr lang="cs-CZ" b="1" i="1" dirty="0">
                <a:ea typeface="Times New Roman" pitchFamily="18" charset="0"/>
                <a:cs typeface="Arial" pitchFamily="34" charset="0"/>
              </a:rPr>
              <a:t>  -  označení K,L,M,N,O,P,Q</a:t>
            </a:r>
            <a:r>
              <a:rPr lang="cs-CZ" i="1" dirty="0">
                <a:ea typeface="Times New Roman" pitchFamily="18" charset="0"/>
                <a:cs typeface="Arial" pitchFamily="34" charset="0"/>
              </a:rPr>
              <a:t>, . . .</a:t>
            </a:r>
            <a:endParaRPr lang="cs-CZ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323528" y="3212976"/>
            <a:ext cx="8569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endParaRPr lang="cs-CZ" b="1" dirty="0">
              <a:ea typeface="Times New Roman" pitchFamily="18" charset="0"/>
              <a:cs typeface="Arial" pitchFamily="34" charset="0"/>
            </a:endParaRPr>
          </a:p>
          <a:p>
            <a:pPr>
              <a:tabLst>
                <a:tab pos="457200" algn="l"/>
              </a:tabLst>
            </a:pPr>
            <a:r>
              <a:rPr lang="cs-CZ" b="1" dirty="0">
                <a:ea typeface="Times New Roman" pitchFamily="18" charset="0"/>
                <a:cs typeface="Arial" pitchFamily="34" charset="0"/>
              </a:rPr>
              <a:t> </a:t>
            </a:r>
            <a:r>
              <a:rPr lang="cs-CZ" b="1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cs-CZ" b="1" dirty="0">
                <a:ea typeface="Times New Roman" pitchFamily="18" charset="0"/>
                <a:cs typeface="Arial" pitchFamily="34" charset="0"/>
              </a:rPr>
              <a:t>- čím větší n tím větší energie a vzdálenost elektronu od jádra</a:t>
            </a:r>
            <a:endParaRPr lang="cs-CZ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611560" y="5517232"/>
            <a:ext cx="1042416" cy="432048"/>
          </a:xfrm>
          <a:prstGeom prst="actionButtonBackPreviou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611188" y="431800"/>
            <a:ext cx="7056437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cs-CZ" sz="3200" b="1" i="1" dirty="0">
                <a:latin typeface="Constantia" pitchFamily="18" charset="0"/>
                <a:ea typeface="Times New Roman" pitchFamily="18" charset="0"/>
                <a:cs typeface="Arial" pitchFamily="34" charset="0"/>
              </a:rPr>
              <a:t>VEDLEJŠÍ KVANTOVÉ ČÍSLO  </a:t>
            </a:r>
            <a:r>
              <a:rPr lang="cs-CZ" sz="3200" b="1" dirty="0">
                <a:latin typeface="Constantia" pitchFamily="18" charset="0"/>
                <a:ea typeface="Times New Roman" pitchFamily="18" charset="0"/>
                <a:cs typeface="Arial" pitchFamily="34" charset="0"/>
              </a:rPr>
              <a:t>l</a:t>
            </a:r>
            <a:endParaRPr lang="cs-CZ" b="1" dirty="0"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>
              <a:tabLst>
                <a:tab pos="457200" algn="l"/>
              </a:tabLst>
            </a:pPr>
            <a:endParaRPr lang="cs-CZ" sz="2000" dirty="0"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cs-CZ" dirty="0">
                <a:ea typeface="Times New Roman" pitchFamily="18" charset="0"/>
                <a:cs typeface="Arial" pitchFamily="34" charset="0"/>
              </a:rPr>
              <a:t>  </a:t>
            </a:r>
            <a:r>
              <a:rPr lang="cs-CZ" b="1" dirty="0">
                <a:ea typeface="Times New Roman" pitchFamily="18" charset="0"/>
                <a:cs typeface="Arial" pitchFamily="34" charset="0"/>
              </a:rPr>
              <a:t>určuje typ orbitalu – jeho tvar a </a:t>
            </a:r>
            <a:r>
              <a:rPr lang="cs-CZ" b="1" dirty="0" smtClean="0">
                <a:ea typeface="Times New Roman" pitchFamily="18" charset="0"/>
                <a:cs typeface="Arial" pitchFamily="34" charset="0"/>
              </a:rPr>
              <a:t>energii</a:t>
            </a:r>
            <a:endParaRPr lang="cs-CZ" b="1" dirty="0"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cs-CZ" b="1" dirty="0">
                <a:ea typeface="Times New Roman" pitchFamily="18" charset="0"/>
                <a:cs typeface="Arial" pitchFamily="34" charset="0"/>
              </a:rPr>
              <a:t>   nabývá hodnot l </a:t>
            </a:r>
            <a:r>
              <a:rPr lang="cs-CZ" b="1" i="1" dirty="0">
                <a:ea typeface="Times New Roman" pitchFamily="18" charset="0"/>
                <a:cs typeface="Arial" pitchFamily="34" charset="0"/>
              </a:rPr>
              <a:t>= 0 až (n-1)</a:t>
            </a:r>
            <a:endParaRPr lang="cs-CZ" b="1" dirty="0"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10277" name="Group 37"/>
          <p:cNvGraphicFramePr>
            <a:graphicFrameLocks noGrp="1"/>
          </p:cNvGraphicFramePr>
          <p:nvPr/>
        </p:nvGraphicFramePr>
        <p:xfrm>
          <a:off x="755650" y="2060575"/>
          <a:ext cx="6096000" cy="869951"/>
        </p:xfrm>
        <a:graphic>
          <a:graphicData uri="http://schemas.openxmlformats.org/drawingml/2006/table">
            <a:tbl>
              <a:tblPr/>
              <a:tblGrid>
                <a:gridCol w="1285875"/>
                <a:gridCol w="962025"/>
                <a:gridCol w="962025"/>
                <a:gridCol w="962025"/>
                <a:gridCol w="962025"/>
                <a:gridCol w="962025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hodnota 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rte" charset="0"/>
                          <a:ea typeface="Times New Roman" pitchFamily="18" charset="0"/>
                          <a:cs typeface="Arial" pitchFamily="34" charset="0"/>
                        </a:rPr>
                        <a:t>l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01" marR="613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01" marR="613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01" marR="613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01" marR="613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01" marR="613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…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01" marR="613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typ orbitalu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01" marR="613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01" marR="613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01" marR="613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01" marR="613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01" marR="613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…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01" marR="613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tvar orbitalu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01" marR="613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koule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01" marR="613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rotující osmička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01" marR="613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 rotující osmičky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01" marR="613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 rotující osmičky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01" marR="613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01" marR="613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7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284538"/>
            <a:ext cx="25193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284984"/>
            <a:ext cx="25193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3284538"/>
            <a:ext cx="2519362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lačítko akce: Zpět nebo Předchozí 6">
            <a:hlinkClick r:id="rId5" action="ppaction://hlinksldjump" highlightClick="1"/>
          </p:cNvPr>
          <p:cNvSpPr/>
          <p:nvPr/>
        </p:nvSpPr>
        <p:spPr>
          <a:xfrm>
            <a:off x="611560" y="5517232"/>
            <a:ext cx="1042416" cy="432048"/>
          </a:xfrm>
          <a:prstGeom prst="actionButtonBackPreviou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956376" y="4797152"/>
            <a:ext cx="5819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 smtClean="0">
                <a:ea typeface="Times New Roman" pitchFamily="18" charset="0"/>
                <a:cs typeface="Arial" pitchFamily="34" charset="0"/>
              </a:rPr>
              <a:t>obr.1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3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3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30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539750" y="174625"/>
            <a:ext cx="72009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cs-CZ" sz="3200" b="1" dirty="0">
                <a:latin typeface="Constantia" pitchFamily="18" charset="0"/>
                <a:ea typeface="Times New Roman" pitchFamily="18" charset="0"/>
                <a:cs typeface="Arial" pitchFamily="34" charset="0"/>
              </a:rPr>
              <a:t>MAGNETICKÉ KVANTOVÉ ČÍSLO  m</a:t>
            </a:r>
          </a:p>
          <a:p>
            <a:pPr>
              <a:tabLst>
                <a:tab pos="457200" algn="l"/>
              </a:tabLst>
            </a:pPr>
            <a:endParaRPr lang="cs-CZ" sz="1400" dirty="0"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cs-CZ" dirty="0">
                <a:ea typeface="Times New Roman" pitchFamily="18" charset="0"/>
                <a:cs typeface="Arial" pitchFamily="34" charset="0"/>
              </a:rPr>
              <a:t>  </a:t>
            </a:r>
            <a:r>
              <a:rPr lang="cs-CZ" b="1" dirty="0">
                <a:ea typeface="Times New Roman" pitchFamily="18" charset="0"/>
                <a:cs typeface="Arial" pitchFamily="34" charset="0"/>
              </a:rPr>
              <a:t>udává orientaci orbitalu v prostoru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endParaRPr lang="cs-CZ" sz="1200" b="1" dirty="0"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cs-CZ" b="1" dirty="0">
                <a:ea typeface="Times New Roman" pitchFamily="18" charset="0"/>
                <a:cs typeface="Arial" pitchFamily="34" charset="0"/>
              </a:rPr>
              <a:t>  nabývá hodnot </a:t>
            </a:r>
            <a:r>
              <a:rPr lang="cs-CZ" b="1" i="1" dirty="0">
                <a:ea typeface="Times New Roman" pitchFamily="18" charset="0"/>
                <a:cs typeface="Arial" pitchFamily="34" charset="0"/>
              </a:rPr>
              <a:t>– </a:t>
            </a:r>
            <a:r>
              <a:rPr lang="cs-CZ" b="1" dirty="0">
                <a:ea typeface="Times New Roman" pitchFamily="18" charset="0"/>
                <a:cs typeface="Arial" pitchFamily="34" charset="0"/>
              </a:rPr>
              <a:t>l</a:t>
            </a:r>
            <a:r>
              <a:rPr lang="cs-CZ" b="1" i="1" dirty="0">
                <a:ea typeface="Times New Roman" pitchFamily="18" charset="0"/>
                <a:cs typeface="Arial" pitchFamily="34" charset="0"/>
              </a:rPr>
              <a:t> do + </a:t>
            </a:r>
            <a:r>
              <a:rPr lang="cs-CZ" b="1" dirty="0">
                <a:ea typeface="Times New Roman" pitchFamily="18" charset="0"/>
                <a:cs typeface="Arial" pitchFamily="34" charset="0"/>
              </a:rPr>
              <a:t>l </a:t>
            </a:r>
          </a:p>
        </p:txBody>
      </p:sp>
      <p:graphicFrame>
        <p:nvGraphicFramePr>
          <p:cNvPr id="11342" name="Group 78"/>
          <p:cNvGraphicFramePr>
            <a:graphicFrameLocks noGrp="1"/>
          </p:cNvGraphicFramePr>
          <p:nvPr/>
        </p:nvGraphicFramePr>
        <p:xfrm>
          <a:off x="1042988" y="2133600"/>
          <a:ext cx="6096000" cy="3016251"/>
        </p:xfrm>
        <a:graphic>
          <a:graphicData uri="http://schemas.openxmlformats.org/drawingml/2006/table">
            <a:tbl>
              <a:tblPr/>
              <a:tblGrid>
                <a:gridCol w="1262062"/>
                <a:gridCol w="776288"/>
                <a:gridCol w="1398587"/>
                <a:gridCol w="1604243"/>
                <a:gridCol w="105482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hlavní  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E7E7E"/>
                        </a:gs>
                        <a:gs pos="50000">
                          <a:srgbClr val="B6B6B6"/>
                        </a:gs>
                        <a:gs pos="100000">
                          <a:srgbClr val="D9D9D9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slupka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E7E7E"/>
                        </a:gs>
                        <a:gs pos="50000">
                          <a:srgbClr val="B6B6B6"/>
                        </a:gs>
                        <a:gs pos="100000">
                          <a:srgbClr val="D9D9D9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vedlejší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rte" charset="0"/>
                          <a:ea typeface="Times New Roman" pitchFamily="18" charset="0"/>
                          <a:cs typeface="Arial" pitchFamily="34" charset="0"/>
                        </a:rPr>
                        <a:t>l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E7E7E"/>
                        </a:gs>
                        <a:gs pos="50000">
                          <a:srgbClr val="B6B6B6"/>
                        </a:gs>
                        <a:gs pos="100000">
                          <a:srgbClr val="D9D9D9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magnetické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m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E7E7E"/>
                        </a:gs>
                        <a:gs pos="50000">
                          <a:srgbClr val="B6B6B6"/>
                        </a:gs>
                        <a:gs pos="100000">
                          <a:srgbClr val="D9D9D9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typ orbitalu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E7E7E"/>
                        </a:gs>
                        <a:gs pos="50000">
                          <a:srgbClr val="B6B6B6"/>
                        </a:gs>
                        <a:gs pos="100000">
                          <a:srgbClr val="D9D9D9"/>
                        </a:gs>
                      </a:gsLst>
                      <a:lin ang="2700000" scaled="1"/>
                    </a:gra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-1;0;1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-1;0;1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-2;-1;0;1; 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-1;0;1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-2;-1;0;1;2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-3;-2;-1;0;1;2;3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75" marR="640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lačítko akce: Dopředu nebo Další 3">
            <a:hlinkClick r:id="" action="ppaction://hlinkshowjump?jump=nextslide" highlightClick="1"/>
          </p:cNvPr>
          <p:cNvSpPr/>
          <p:nvPr/>
        </p:nvSpPr>
        <p:spPr>
          <a:xfrm>
            <a:off x="7452320" y="5661248"/>
            <a:ext cx="1042416" cy="432048"/>
          </a:xfrm>
          <a:prstGeom prst="actionButtonForwardNex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0"/>
                                        <p:tgtEl>
                                          <p:spTgt spid="1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1032</Words>
  <Application>Microsoft Office PowerPoint</Application>
  <PresentationFormat>Předvádění na obrazovce (4:3)</PresentationFormat>
  <Paragraphs>306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7" baseType="lpstr">
      <vt:lpstr>Arial</vt:lpstr>
      <vt:lpstr>Calibri</vt:lpstr>
      <vt:lpstr>Constantia</vt:lpstr>
      <vt:lpstr>Times New Roman</vt:lpstr>
      <vt:lpstr>Wingdings</vt:lpstr>
      <vt:lpstr>Tahoma</vt:lpstr>
      <vt:lpstr>Forte</vt:lpstr>
      <vt:lpstr>Arial Black</vt:lpstr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RNDr. Hana Weinhauerová</dc:creator>
  <cp:lastModifiedBy>Uživatel systému Windows</cp:lastModifiedBy>
  <cp:revision>47</cp:revision>
  <dcterms:created xsi:type="dcterms:W3CDTF">2012-09-15T06:07:08Z</dcterms:created>
  <dcterms:modified xsi:type="dcterms:W3CDTF">2019-11-24T12:49:12Z</dcterms:modified>
</cp:coreProperties>
</file>