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2.xml"/><Relationship Id="rId1" Type="http://schemas.openxmlformats.org/officeDocument/2006/relationships/slide" Target="../slides/slide11.xml"/><Relationship Id="rId4" Type="http://schemas.openxmlformats.org/officeDocument/2006/relationships/slide" Target="../slides/slide1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19.xml"/><Relationship Id="rId1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AB22C-4836-4062-8FDB-CF48D73B7AF8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2F557813-5C5E-4722-A8F2-9B82EC57C643}">
      <dgm:prSet phldrT="[Text]" custT="1"/>
      <dgm:spPr>
        <a:solidFill>
          <a:srgbClr val="FFC00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  <a:latin typeface="Constantia" pitchFamily="18" charset="0"/>
              <a:hlinkClick xmlns:r="http://schemas.openxmlformats.org/officeDocument/2006/relationships" r:id="rId1" action="ppaction://hlinksldjump"/>
            </a:rPr>
            <a:t>RADIOAKTIVITA</a:t>
          </a:r>
          <a:endParaRPr lang="cs-CZ" sz="2800" b="1" dirty="0">
            <a:solidFill>
              <a:schemeClr val="tx1"/>
            </a:solidFill>
            <a:latin typeface="Constantia" pitchFamily="18" charset="0"/>
          </a:endParaRPr>
        </a:p>
      </dgm:t>
    </dgm:pt>
    <dgm:pt modelId="{2E4D022D-290A-41DA-9A8E-203CAB583FE5}" type="parTrans" cxnId="{D9A91743-D9CB-4D14-A231-FF1B06268D13}">
      <dgm:prSet/>
      <dgm:spPr/>
      <dgm:t>
        <a:bodyPr/>
        <a:lstStyle/>
        <a:p>
          <a:endParaRPr lang="cs-CZ"/>
        </a:p>
      </dgm:t>
    </dgm:pt>
    <dgm:pt modelId="{77CFC458-105D-4B6C-98F5-D35ADE9E6267}" type="sibTrans" cxnId="{D9A91743-D9CB-4D14-A231-FF1B06268D13}">
      <dgm:prSet/>
      <dgm:spPr/>
      <dgm:t>
        <a:bodyPr/>
        <a:lstStyle/>
        <a:p>
          <a:endParaRPr lang="cs-CZ"/>
        </a:p>
      </dgm:t>
    </dgm:pt>
    <dgm:pt modelId="{ECDB63F5-85C2-490F-A647-897DA16A9060}">
      <dgm:prSet phldrT="[Text]" custT="1"/>
      <dgm:spPr>
        <a:solidFill>
          <a:srgbClr val="FFC00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cs-CZ" sz="2400" b="1" dirty="0" smtClean="0">
              <a:solidFill>
                <a:schemeClr val="tx1"/>
              </a:solidFill>
              <a:latin typeface="Constantia" pitchFamily="18" charset="0"/>
              <a:hlinkClick xmlns:r="http://schemas.openxmlformats.org/officeDocument/2006/relationships" r:id="rId2" action="ppaction://hlinksldjump"/>
            </a:rPr>
            <a:t>PŘIROZENÁ</a:t>
          </a:r>
          <a:endParaRPr lang="cs-CZ" sz="2400" b="1" dirty="0">
            <a:solidFill>
              <a:schemeClr val="tx1"/>
            </a:solidFill>
            <a:latin typeface="Constantia" pitchFamily="18" charset="0"/>
          </a:endParaRPr>
        </a:p>
      </dgm:t>
    </dgm:pt>
    <dgm:pt modelId="{3F3DECC0-022A-4401-BCCA-83EC8E12C638}" type="parTrans" cxnId="{C744DCE1-3FA1-4255-8E4A-B4535C73B886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2D115AF3-5F76-424C-97E7-9AAE0ED8B188}" type="sibTrans" cxnId="{C744DCE1-3FA1-4255-8E4A-B4535C73B886}">
      <dgm:prSet/>
      <dgm:spPr/>
      <dgm:t>
        <a:bodyPr/>
        <a:lstStyle/>
        <a:p>
          <a:endParaRPr lang="cs-CZ"/>
        </a:p>
      </dgm:t>
    </dgm:pt>
    <dgm:pt modelId="{B8E6513B-2CAB-4652-9B4C-40917CD55996}">
      <dgm:prSet phldrT="[Text]" custT="1"/>
      <dgm:spPr>
        <a:solidFill>
          <a:srgbClr val="FFC000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cs-CZ" sz="2400" b="1" dirty="0" smtClean="0">
              <a:solidFill>
                <a:schemeClr val="tx1"/>
              </a:solidFill>
              <a:latin typeface="Constantia" pitchFamily="18" charset="0"/>
              <a:hlinkClick xmlns:r="http://schemas.openxmlformats.org/officeDocument/2006/relationships" r:id="rId3" action="ppaction://hlinksldjump"/>
            </a:rPr>
            <a:t>UMĚLÁ</a:t>
          </a:r>
          <a:endParaRPr lang="cs-CZ" sz="2400" b="1" dirty="0">
            <a:solidFill>
              <a:schemeClr val="tx1"/>
            </a:solidFill>
            <a:latin typeface="Constantia" pitchFamily="18" charset="0"/>
          </a:endParaRPr>
        </a:p>
      </dgm:t>
    </dgm:pt>
    <dgm:pt modelId="{EE08F666-864C-44A4-9E33-2179595A22C9}" type="parTrans" cxnId="{1162E5AD-9B4C-4BC2-B805-FE29B92401C4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F08312B7-00D7-49AC-80B2-95A657028217}" type="sibTrans" cxnId="{1162E5AD-9B4C-4BC2-B805-FE29B92401C4}">
      <dgm:prSet/>
      <dgm:spPr/>
      <dgm:t>
        <a:bodyPr/>
        <a:lstStyle/>
        <a:p>
          <a:endParaRPr lang="cs-CZ"/>
        </a:p>
      </dgm:t>
    </dgm:pt>
    <dgm:pt modelId="{BE007D9F-A713-4815-BEF7-A178212FB935}" type="pres">
      <dgm:prSet presAssocID="{105AB22C-4836-4062-8FDB-CF48D73B7A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73BAD1C-BC08-4A5F-9DA4-EED8E11D5143}" type="pres">
      <dgm:prSet presAssocID="{2F557813-5C5E-4722-A8F2-9B82EC57C643}" presName="hierRoot1" presStyleCnt="0">
        <dgm:presLayoutVars>
          <dgm:hierBranch val="init"/>
        </dgm:presLayoutVars>
      </dgm:prSet>
      <dgm:spPr/>
    </dgm:pt>
    <dgm:pt modelId="{4A1BD464-B46D-49CC-954D-B211B9EB37B0}" type="pres">
      <dgm:prSet presAssocID="{2F557813-5C5E-4722-A8F2-9B82EC57C643}" presName="rootComposite1" presStyleCnt="0"/>
      <dgm:spPr/>
    </dgm:pt>
    <dgm:pt modelId="{098B3222-7B0A-4D79-B1C2-04CD0835E712}" type="pres">
      <dgm:prSet presAssocID="{2F557813-5C5E-4722-A8F2-9B82EC57C643}" presName="rootText1" presStyleLbl="node0" presStyleIdx="0" presStyleCnt="1" custScaleX="12364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34B031-CC11-40A5-8112-EB7689CE1F3E}" type="pres">
      <dgm:prSet presAssocID="{2F557813-5C5E-4722-A8F2-9B82EC57C64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5CD56680-8859-4D17-8A71-508430336D15}" type="pres">
      <dgm:prSet presAssocID="{2F557813-5C5E-4722-A8F2-9B82EC57C643}" presName="hierChild2" presStyleCnt="0"/>
      <dgm:spPr/>
    </dgm:pt>
    <dgm:pt modelId="{798CF2B8-B46C-4A5F-8BB7-C673FA987214}" type="pres">
      <dgm:prSet presAssocID="{3F3DECC0-022A-4401-BCCA-83EC8E12C638}" presName="Name37" presStyleLbl="parChTrans1D2" presStyleIdx="0" presStyleCnt="2"/>
      <dgm:spPr/>
      <dgm:t>
        <a:bodyPr/>
        <a:lstStyle/>
        <a:p>
          <a:endParaRPr lang="cs-CZ"/>
        </a:p>
      </dgm:t>
    </dgm:pt>
    <dgm:pt modelId="{19D986F4-8C7F-4713-AC76-2285F070CD82}" type="pres">
      <dgm:prSet presAssocID="{ECDB63F5-85C2-490F-A647-897DA16A9060}" presName="hierRoot2" presStyleCnt="0">
        <dgm:presLayoutVars>
          <dgm:hierBranch val="init"/>
        </dgm:presLayoutVars>
      </dgm:prSet>
      <dgm:spPr/>
    </dgm:pt>
    <dgm:pt modelId="{202A3EF0-077E-493E-8598-134231DD2E8C}" type="pres">
      <dgm:prSet presAssocID="{ECDB63F5-85C2-490F-A647-897DA16A9060}" presName="rootComposite" presStyleCnt="0"/>
      <dgm:spPr/>
    </dgm:pt>
    <dgm:pt modelId="{02BEFA6B-CF97-414D-961C-7EE4AC391357}" type="pres">
      <dgm:prSet presAssocID="{ECDB63F5-85C2-490F-A647-897DA16A906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9E63678-3024-4B7F-BB3B-BA6BB5E242EC}" type="pres">
      <dgm:prSet presAssocID="{ECDB63F5-85C2-490F-A647-897DA16A9060}" presName="rootConnector" presStyleLbl="node2" presStyleIdx="0" presStyleCnt="2"/>
      <dgm:spPr/>
      <dgm:t>
        <a:bodyPr/>
        <a:lstStyle/>
        <a:p>
          <a:endParaRPr lang="cs-CZ"/>
        </a:p>
      </dgm:t>
    </dgm:pt>
    <dgm:pt modelId="{A2DA9CDE-32D9-4D03-8FCA-3204AA3AE8A9}" type="pres">
      <dgm:prSet presAssocID="{ECDB63F5-85C2-490F-A647-897DA16A9060}" presName="hierChild4" presStyleCnt="0"/>
      <dgm:spPr/>
    </dgm:pt>
    <dgm:pt modelId="{E8900321-3F19-4CC4-A4C1-62AB14D449A3}" type="pres">
      <dgm:prSet presAssocID="{ECDB63F5-85C2-490F-A647-897DA16A9060}" presName="hierChild5" presStyleCnt="0"/>
      <dgm:spPr/>
    </dgm:pt>
    <dgm:pt modelId="{1BF548F0-A325-482D-B22E-0AF8BBDB941A}" type="pres">
      <dgm:prSet presAssocID="{EE08F666-864C-44A4-9E33-2179595A22C9}" presName="Name37" presStyleLbl="parChTrans1D2" presStyleIdx="1" presStyleCnt="2"/>
      <dgm:spPr/>
      <dgm:t>
        <a:bodyPr/>
        <a:lstStyle/>
        <a:p>
          <a:endParaRPr lang="cs-CZ"/>
        </a:p>
      </dgm:t>
    </dgm:pt>
    <dgm:pt modelId="{58AD85EF-8336-4C69-AA33-B63EA837A134}" type="pres">
      <dgm:prSet presAssocID="{B8E6513B-2CAB-4652-9B4C-40917CD55996}" presName="hierRoot2" presStyleCnt="0">
        <dgm:presLayoutVars>
          <dgm:hierBranch val="init"/>
        </dgm:presLayoutVars>
      </dgm:prSet>
      <dgm:spPr/>
    </dgm:pt>
    <dgm:pt modelId="{203C42FD-4DB4-4BFF-A658-9BA5BEBEB186}" type="pres">
      <dgm:prSet presAssocID="{B8E6513B-2CAB-4652-9B4C-40917CD55996}" presName="rootComposite" presStyleCnt="0"/>
      <dgm:spPr/>
    </dgm:pt>
    <dgm:pt modelId="{9B15DDCF-86E9-4AC1-9748-AA70589E6279}" type="pres">
      <dgm:prSet presAssocID="{B8E6513B-2CAB-4652-9B4C-40917CD5599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E4DD0B-50DC-4A21-B9FC-56FA83B1144B}" type="pres">
      <dgm:prSet presAssocID="{B8E6513B-2CAB-4652-9B4C-40917CD55996}" presName="rootConnector" presStyleLbl="node2" presStyleIdx="1" presStyleCnt="2"/>
      <dgm:spPr/>
      <dgm:t>
        <a:bodyPr/>
        <a:lstStyle/>
        <a:p>
          <a:endParaRPr lang="cs-CZ"/>
        </a:p>
      </dgm:t>
    </dgm:pt>
    <dgm:pt modelId="{6BA98265-71E8-470F-A2A3-772410133C45}" type="pres">
      <dgm:prSet presAssocID="{B8E6513B-2CAB-4652-9B4C-40917CD55996}" presName="hierChild4" presStyleCnt="0"/>
      <dgm:spPr/>
    </dgm:pt>
    <dgm:pt modelId="{9562A64C-0983-4DE4-9E8A-190958C4F8E9}" type="pres">
      <dgm:prSet presAssocID="{B8E6513B-2CAB-4652-9B4C-40917CD55996}" presName="hierChild5" presStyleCnt="0"/>
      <dgm:spPr/>
    </dgm:pt>
    <dgm:pt modelId="{5761C3F1-0234-4BA0-9B36-4D26A2F23492}" type="pres">
      <dgm:prSet presAssocID="{2F557813-5C5E-4722-A8F2-9B82EC57C643}" presName="hierChild3" presStyleCnt="0"/>
      <dgm:spPr/>
    </dgm:pt>
  </dgm:ptLst>
  <dgm:cxnLst>
    <dgm:cxn modelId="{F2E169AC-642F-4230-B293-76D00EDA088F}" type="presOf" srcId="{2F557813-5C5E-4722-A8F2-9B82EC57C643}" destId="{5B34B031-CC11-40A5-8112-EB7689CE1F3E}" srcOrd="1" destOrd="0" presId="urn:microsoft.com/office/officeart/2005/8/layout/orgChart1"/>
    <dgm:cxn modelId="{F8739D66-3DC5-4EDB-A352-B8C3558F2A7C}" type="presOf" srcId="{ECDB63F5-85C2-490F-A647-897DA16A9060}" destId="{99E63678-3024-4B7F-BB3B-BA6BB5E242EC}" srcOrd="1" destOrd="0" presId="urn:microsoft.com/office/officeart/2005/8/layout/orgChart1"/>
    <dgm:cxn modelId="{473C229B-52F2-4501-8B40-2491C4ECC665}" type="presOf" srcId="{EE08F666-864C-44A4-9E33-2179595A22C9}" destId="{1BF548F0-A325-482D-B22E-0AF8BBDB941A}" srcOrd="0" destOrd="0" presId="urn:microsoft.com/office/officeart/2005/8/layout/orgChart1"/>
    <dgm:cxn modelId="{D9A91743-D9CB-4D14-A231-FF1B06268D13}" srcId="{105AB22C-4836-4062-8FDB-CF48D73B7AF8}" destId="{2F557813-5C5E-4722-A8F2-9B82EC57C643}" srcOrd="0" destOrd="0" parTransId="{2E4D022D-290A-41DA-9A8E-203CAB583FE5}" sibTransId="{77CFC458-105D-4B6C-98F5-D35ADE9E6267}"/>
    <dgm:cxn modelId="{3AE1C5EA-EC3A-42E8-9677-0250C8457518}" type="presOf" srcId="{B8E6513B-2CAB-4652-9B4C-40917CD55996}" destId="{E6E4DD0B-50DC-4A21-B9FC-56FA83B1144B}" srcOrd="1" destOrd="0" presId="urn:microsoft.com/office/officeart/2005/8/layout/orgChart1"/>
    <dgm:cxn modelId="{1310E0D2-83CC-47BC-98CF-C02EDCA85A3E}" type="presOf" srcId="{B8E6513B-2CAB-4652-9B4C-40917CD55996}" destId="{9B15DDCF-86E9-4AC1-9748-AA70589E6279}" srcOrd="0" destOrd="0" presId="urn:microsoft.com/office/officeart/2005/8/layout/orgChart1"/>
    <dgm:cxn modelId="{46C9263E-7F37-4C58-8F6C-3C758CB3DC8D}" type="presOf" srcId="{2F557813-5C5E-4722-A8F2-9B82EC57C643}" destId="{098B3222-7B0A-4D79-B1C2-04CD0835E712}" srcOrd="0" destOrd="0" presId="urn:microsoft.com/office/officeart/2005/8/layout/orgChart1"/>
    <dgm:cxn modelId="{C744DCE1-3FA1-4255-8E4A-B4535C73B886}" srcId="{2F557813-5C5E-4722-A8F2-9B82EC57C643}" destId="{ECDB63F5-85C2-490F-A647-897DA16A9060}" srcOrd="0" destOrd="0" parTransId="{3F3DECC0-022A-4401-BCCA-83EC8E12C638}" sibTransId="{2D115AF3-5F76-424C-97E7-9AAE0ED8B188}"/>
    <dgm:cxn modelId="{0F6B1D72-1315-4D88-89A8-261B6C85D658}" type="presOf" srcId="{ECDB63F5-85C2-490F-A647-897DA16A9060}" destId="{02BEFA6B-CF97-414D-961C-7EE4AC391357}" srcOrd="0" destOrd="0" presId="urn:microsoft.com/office/officeart/2005/8/layout/orgChart1"/>
    <dgm:cxn modelId="{1162E5AD-9B4C-4BC2-B805-FE29B92401C4}" srcId="{2F557813-5C5E-4722-A8F2-9B82EC57C643}" destId="{B8E6513B-2CAB-4652-9B4C-40917CD55996}" srcOrd="1" destOrd="0" parTransId="{EE08F666-864C-44A4-9E33-2179595A22C9}" sibTransId="{F08312B7-00D7-49AC-80B2-95A657028217}"/>
    <dgm:cxn modelId="{AEC28BF0-BE23-4E48-B1C8-84DC01547F48}" type="presOf" srcId="{3F3DECC0-022A-4401-BCCA-83EC8E12C638}" destId="{798CF2B8-B46C-4A5F-8BB7-C673FA987214}" srcOrd="0" destOrd="0" presId="urn:microsoft.com/office/officeart/2005/8/layout/orgChart1"/>
    <dgm:cxn modelId="{30D19791-E1D9-4F91-B2F5-17A2AB069762}" type="presOf" srcId="{105AB22C-4836-4062-8FDB-CF48D73B7AF8}" destId="{BE007D9F-A713-4815-BEF7-A178212FB935}" srcOrd="0" destOrd="0" presId="urn:microsoft.com/office/officeart/2005/8/layout/orgChart1"/>
    <dgm:cxn modelId="{2E5F6F5C-7F65-4F69-914F-3754E14FCD8E}" type="presParOf" srcId="{BE007D9F-A713-4815-BEF7-A178212FB935}" destId="{673BAD1C-BC08-4A5F-9DA4-EED8E11D5143}" srcOrd="0" destOrd="0" presId="urn:microsoft.com/office/officeart/2005/8/layout/orgChart1"/>
    <dgm:cxn modelId="{DE486951-75CF-4F33-961D-78E16AC0478E}" type="presParOf" srcId="{673BAD1C-BC08-4A5F-9DA4-EED8E11D5143}" destId="{4A1BD464-B46D-49CC-954D-B211B9EB37B0}" srcOrd="0" destOrd="0" presId="urn:microsoft.com/office/officeart/2005/8/layout/orgChart1"/>
    <dgm:cxn modelId="{80FC3179-7BC9-4682-B995-BD0EC32509BF}" type="presParOf" srcId="{4A1BD464-B46D-49CC-954D-B211B9EB37B0}" destId="{098B3222-7B0A-4D79-B1C2-04CD0835E712}" srcOrd="0" destOrd="0" presId="urn:microsoft.com/office/officeart/2005/8/layout/orgChart1"/>
    <dgm:cxn modelId="{BC85232F-3653-4394-A9F5-DEF24CCFDA5D}" type="presParOf" srcId="{4A1BD464-B46D-49CC-954D-B211B9EB37B0}" destId="{5B34B031-CC11-40A5-8112-EB7689CE1F3E}" srcOrd="1" destOrd="0" presId="urn:microsoft.com/office/officeart/2005/8/layout/orgChart1"/>
    <dgm:cxn modelId="{05084015-EFA4-4C1A-B45C-CE9BBF672A57}" type="presParOf" srcId="{673BAD1C-BC08-4A5F-9DA4-EED8E11D5143}" destId="{5CD56680-8859-4D17-8A71-508430336D15}" srcOrd="1" destOrd="0" presId="urn:microsoft.com/office/officeart/2005/8/layout/orgChart1"/>
    <dgm:cxn modelId="{F9295E55-1A6F-40B0-9F40-39428F3653A4}" type="presParOf" srcId="{5CD56680-8859-4D17-8A71-508430336D15}" destId="{798CF2B8-B46C-4A5F-8BB7-C673FA987214}" srcOrd="0" destOrd="0" presId="urn:microsoft.com/office/officeart/2005/8/layout/orgChart1"/>
    <dgm:cxn modelId="{0B9B691A-29C2-46BB-A335-6624E3459E8C}" type="presParOf" srcId="{5CD56680-8859-4D17-8A71-508430336D15}" destId="{19D986F4-8C7F-4713-AC76-2285F070CD82}" srcOrd="1" destOrd="0" presId="urn:microsoft.com/office/officeart/2005/8/layout/orgChart1"/>
    <dgm:cxn modelId="{08C1A744-164B-44DC-9FC4-1C6B5391669F}" type="presParOf" srcId="{19D986F4-8C7F-4713-AC76-2285F070CD82}" destId="{202A3EF0-077E-493E-8598-134231DD2E8C}" srcOrd="0" destOrd="0" presId="urn:microsoft.com/office/officeart/2005/8/layout/orgChart1"/>
    <dgm:cxn modelId="{A6156B0D-5B19-4CAF-8419-66FAB2804EFE}" type="presParOf" srcId="{202A3EF0-077E-493E-8598-134231DD2E8C}" destId="{02BEFA6B-CF97-414D-961C-7EE4AC391357}" srcOrd="0" destOrd="0" presId="urn:microsoft.com/office/officeart/2005/8/layout/orgChart1"/>
    <dgm:cxn modelId="{F5262D46-3A78-4031-9F3E-B058D673D8C3}" type="presParOf" srcId="{202A3EF0-077E-493E-8598-134231DD2E8C}" destId="{99E63678-3024-4B7F-BB3B-BA6BB5E242EC}" srcOrd="1" destOrd="0" presId="urn:microsoft.com/office/officeart/2005/8/layout/orgChart1"/>
    <dgm:cxn modelId="{35AFB93C-F537-4B44-B81A-7D0A4386CEA6}" type="presParOf" srcId="{19D986F4-8C7F-4713-AC76-2285F070CD82}" destId="{A2DA9CDE-32D9-4D03-8FCA-3204AA3AE8A9}" srcOrd="1" destOrd="0" presId="urn:microsoft.com/office/officeart/2005/8/layout/orgChart1"/>
    <dgm:cxn modelId="{3586D1B9-C683-4784-94DE-54E1407654D6}" type="presParOf" srcId="{19D986F4-8C7F-4713-AC76-2285F070CD82}" destId="{E8900321-3F19-4CC4-A4C1-62AB14D449A3}" srcOrd="2" destOrd="0" presId="urn:microsoft.com/office/officeart/2005/8/layout/orgChart1"/>
    <dgm:cxn modelId="{B02D9465-7831-423A-B143-A0E6A67C4E6A}" type="presParOf" srcId="{5CD56680-8859-4D17-8A71-508430336D15}" destId="{1BF548F0-A325-482D-B22E-0AF8BBDB941A}" srcOrd="2" destOrd="0" presId="urn:microsoft.com/office/officeart/2005/8/layout/orgChart1"/>
    <dgm:cxn modelId="{3C2BFFC9-BBA5-40DE-B396-9DA1D73F2681}" type="presParOf" srcId="{5CD56680-8859-4D17-8A71-508430336D15}" destId="{58AD85EF-8336-4C69-AA33-B63EA837A134}" srcOrd="3" destOrd="0" presId="urn:microsoft.com/office/officeart/2005/8/layout/orgChart1"/>
    <dgm:cxn modelId="{B9DC08DB-528F-4475-B438-41D61614D6FD}" type="presParOf" srcId="{58AD85EF-8336-4C69-AA33-B63EA837A134}" destId="{203C42FD-4DB4-4BFF-A658-9BA5BEBEB186}" srcOrd="0" destOrd="0" presId="urn:microsoft.com/office/officeart/2005/8/layout/orgChart1"/>
    <dgm:cxn modelId="{7B4402F3-9238-40D5-A415-ACD16851AEEC}" type="presParOf" srcId="{203C42FD-4DB4-4BFF-A658-9BA5BEBEB186}" destId="{9B15DDCF-86E9-4AC1-9748-AA70589E6279}" srcOrd="0" destOrd="0" presId="urn:microsoft.com/office/officeart/2005/8/layout/orgChart1"/>
    <dgm:cxn modelId="{7C0A08F9-B1BF-4E85-9A2A-DC06EB83258D}" type="presParOf" srcId="{203C42FD-4DB4-4BFF-A658-9BA5BEBEB186}" destId="{E6E4DD0B-50DC-4A21-B9FC-56FA83B1144B}" srcOrd="1" destOrd="0" presId="urn:microsoft.com/office/officeart/2005/8/layout/orgChart1"/>
    <dgm:cxn modelId="{2D06B8BB-6B8D-4B3E-8868-E45D53C500A5}" type="presParOf" srcId="{58AD85EF-8336-4C69-AA33-B63EA837A134}" destId="{6BA98265-71E8-470F-A2A3-772410133C45}" srcOrd="1" destOrd="0" presId="urn:microsoft.com/office/officeart/2005/8/layout/orgChart1"/>
    <dgm:cxn modelId="{075E284C-AC4B-4146-BDB8-851C57BA4F75}" type="presParOf" srcId="{58AD85EF-8336-4C69-AA33-B63EA837A134}" destId="{9562A64C-0983-4DE4-9E8A-190958C4F8E9}" srcOrd="2" destOrd="0" presId="urn:microsoft.com/office/officeart/2005/8/layout/orgChart1"/>
    <dgm:cxn modelId="{519127E2-7357-43C0-A58E-551C9B0F5E98}" type="presParOf" srcId="{673BAD1C-BC08-4A5F-9DA4-EED8E11D5143}" destId="{5761C3F1-0234-4BA0-9B36-4D26A2F234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952D7-36D0-4676-A87A-468E4DE045A2}" type="doc">
      <dgm:prSet loTypeId="urn:microsoft.com/office/officeart/2005/8/layout/hierarchy2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7A000F86-1F77-4448-A840-B9CBB31069C9}">
      <dgm:prSet phldrT="[Text]" custT="1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2400" b="1" dirty="0" smtClean="0">
              <a:latin typeface="Constantia" pitchFamily="18" charset="0"/>
            </a:rPr>
            <a:t>RADIOAKTIVNÍ ROZPADY</a:t>
          </a:r>
          <a:endParaRPr lang="cs-CZ" sz="2400" b="1" dirty="0">
            <a:latin typeface="Constantia" pitchFamily="18" charset="0"/>
          </a:endParaRPr>
        </a:p>
      </dgm:t>
    </dgm:pt>
    <dgm:pt modelId="{580264B9-1899-444A-BCBD-8DC4F2B4FEFB}" type="parTrans" cxnId="{8C0E79F0-3A56-4A53-A486-E10E16DDA40F}">
      <dgm:prSet/>
      <dgm:spPr/>
      <dgm:t>
        <a:bodyPr/>
        <a:lstStyle/>
        <a:p>
          <a:endParaRPr lang="cs-CZ"/>
        </a:p>
      </dgm:t>
    </dgm:pt>
    <dgm:pt modelId="{51CEE7BA-797C-4D15-B5FB-AA801E8B9B76}" type="sibTrans" cxnId="{8C0E79F0-3A56-4A53-A486-E10E16DDA40F}">
      <dgm:prSet/>
      <dgm:spPr/>
      <dgm:t>
        <a:bodyPr/>
        <a:lstStyle/>
        <a:p>
          <a:endParaRPr lang="cs-CZ"/>
        </a:p>
      </dgm:t>
    </dgm:pt>
    <dgm:pt modelId="{A9B79B7E-77B9-4F1B-B233-93F13EF1ECE3}">
      <dgm:prSet phldrT="[Text]" custT="1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latin typeface="Constantia" pitchFamily="18" charset="0"/>
              <a:hlinkClick xmlns:r="http://schemas.openxmlformats.org/officeDocument/2006/relationships" r:id="rId1" action="ppaction://hlinksldjump"/>
            </a:rPr>
            <a:t>PŘEMĚNA   </a:t>
          </a:r>
          <a:r>
            <a:rPr lang="el-GR" sz="3200" b="1" dirty="0" smtClean="0">
              <a:latin typeface="Constantia" pitchFamily="18" charset="0"/>
              <a:hlinkClick xmlns:r="http://schemas.openxmlformats.org/officeDocument/2006/relationships" r:id="rId1" action="ppaction://hlinksldjump"/>
            </a:rPr>
            <a:t>α</a:t>
          </a:r>
          <a:endParaRPr lang="cs-CZ" sz="3200" b="1" dirty="0">
            <a:latin typeface="Constantia" pitchFamily="18" charset="0"/>
          </a:endParaRPr>
        </a:p>
      </dgm:t>
    </dgm:pt>
    <dgm:pt modelId="{7AE4894B-F10B-4A98-8F2B-106C4D2554BB}" type="parTrans" cxnId="{3DE39D85-DC12-4630-B4F0-0D7FA065944D}">
      <dgm:prSet/>
      <dgm:spPr/>
      <dgm:t>
        <a:bodyPr/>
        <a:lstStyle/>
        <a:p>
          <a:endParaRPr lang="cs-CZ"/>
        </a:p>
      </dgm:t>
    </dgm:pt>
    <dgm:pt modelId="{16293160-1C47-448F-9243-82DE079767C8}" type="sibTrans" cxnId="{3DE39D85-DC12-4630-B4F0-0D7FA065944D}">
      <dgm:prSet/>
      <dgm:spPr/>
      <dgm:t>
        <a:bodyPr/>
        <a:lstStyle/>
        <a:p>
          <a:endParaRPr lang="cs-CZ"/>
        </a:p>
      </dgm:t>
    </dgm:pt>
    <dgm:pt modelId="{DB2A27BE-499E-4265-B63B-C41141ACAED0}">
      <dgm:prSet phldrT="[Text]" custT="1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latin typeface="Constantia" pitchFamily="18" charset="0"/>
              <a:hlinkClick xmlns:r="http://schemas.openxmlformats.org/officeDocument/2006/relationships" r:id="rId2" action="ppaction://hlinksldjump"/>
            </a:rPr>
            <a:t>PŘEMĚNA  </a:t>
          </a:r>
          <a:r>
            <a:rPr lang="el-GR" sz="2800" b="1" dirty="0" smtClean="0">
              <a:latin typeface="Constantia" pitchFamily="18" charset="0"/>
              <a:hlinkClick xmlns:r="http://schemas.openxmlformats.org/officeDocument/2006/relationships" r:id="rId2" action="ppaction://hlinksldjump"/>
            </a:rPr>
            <a:t>β</a:t>
          </a:r>
          <a:r>
            <a:rPr lang="cs-CZ" sz="2800" b="1" baseline="30000" dirty="0" smtClean="0">
              <a:latin typeface="Arial Black" pitchFamily="34" charset="0"/>
              <a:hlinkClick xmlns:r="http://schemas.openxmlformats.org/officeDocument/2006/relationships" r:id="rId2" action="ppaction://hlinksldjump"/>
            </a:rPr>
            <a:t>-</a:t>
          </a:r>
          <a:endParaRPr lang="cs-CZ" sz="2800" b="1" dirty="0">
            <a:latin typeface="Arial Black" pitchFamily="34" charset="0"/>
          </a:endParaRPr>
        </a:p>
      </dgm:t>
    </dgm:pt>
    <dgm:pt modelId="{DD55892F-83AD-49A3-8EC3-6762B06BFBAE}" type="parTrans" cxnId="{59CB8A09-8D7C-411E-9A9B-B0B187D61A7E}">
      <dgm:prSet/>
      <dgm:spPr/>
      <dgm:t>
        <a:bodyPr/>
        <a:lstStyle/>
        <a:p>
          <a:endParaRPr lang="cs-CZ"/>
        </a:p>
      </dgm:t>
    </dgm:pt>
    <dgm:pt modelId="{ECABD653-1212-462B-BA00-6C072484C2F9}" type="sibTrans" cxnId="{59CB8A09-8D7C-411E-9A9B-B0B187D61A7E}">
      <dgm:prSet/>
      <dgm:spPr/>
      <dgm:t>
        <a:bodyPr/>
        <a:lstStyle/>
        <a:p>
          <a:endParaRPr lang="cs-CZ"/>
        </a:p>
      </dgm:t>
    </dgm:pt>
    <dgm:pt modelId="{2E5B7A2F-9EC0-4718-8C3F-16C0A48E45AB}">
      <dgm:prSet custT="1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2000" b="1" dirty="0" smtClean="0">
              <a:latin typeface="Constantia" pitchFamily="18" charset="0"/>
              <a:hlinkClick xmlns:r="http://schemas.openxmlformats.org/officeDocument/2006/relationships" r:id="rId3" action="ppaction://hlinksldjump"/>
            </a:rPr>
            <a:t>PŘEMĚNA    </a:t>
          </a:r>
          <a:r>
            <a:rPr lang="el-GR" sz="2800" b="1" dirty="0" smtClean="0">
              <a:latin typeface="Constantia" pitchFamily="18" charset="0"/>
              <a:hlinkClick xmlns:r="http://schemas.openxmlformats.org/officeDocument/2006/relationships" r:id="rId3" action="ppaction://hlinksldjump"/>
            </a:rPr>
            <a:t>β</a:t>
          </a:r>
          <a:r>
            <a:rPr lang="cs-CZ" sz="2800" b="1" baseline="30000" dirty="0" smtClean="0">
              <a:latin typeface="Constantia" pitchFamily="18" charset="0"/>
              <a:hlinkClick xmlns:r="http://schemas.openxmlformats.org/officeDocument/2006/relationships" r:id="rId3" action="ppaction://hlinksldjump"/>
            </a:rPr>
            <a:t>+</a:t>
          </a:r>
          <a:endParaRPr lang="cs-CZ" sz="2800" dirty="0"/>
        </a:p>
      </dgm:t>
    </dgm:pt>
    <dgm:pt modelId="{F352B937-C5A9-4938-98E1-23E65DC90E1B}" type="parTrans" cxnId="{AAD4F0FC-DED9-468D-8A4D-63F1864E03C0}">
      <dgm:prSet/>
      <dgm:spPr/>
      <dgm:t>
        <a:bodyPr/>
        <a:lstStyle/>
        <a:p>
          <a:endParaRPr lang="cs-CZ"/>
        </a:p>
      </dgm:t>
    </dgm:pt>
    <dgm:pt modelId="{FEDF466B-3FF0-48D7-A6AF-9F7B1500A15C}" type="sibTrans" cxnId="{AAD4F0FC-DED9-468D-8A4D-63F1864E03C0}">
      <dgm:prSet/>
      <dgm:spPr/>
      <dgm:t>
        <a:bodyPr/>
        <a:lstStyle/>
        <a:p>
          <a:endParaRPr lang="cs-CZ"/>
        </a:p>
      </dgm:t>
    </dgm:pt>
    <dgm:pt modelId="{C2FEC235-1CA3-4988-AC4D-FE257133B476}">
      <dgm:prSet custT="1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1900" b="1" dirty="0" smtClean="0">
              <a:latin typeface="Constantia" pitchFamily="18" charset="0"/>
              <a:hlinkClick xmlns:r="http://schemas.openxmlformats.org/officeDocument/2006/relationships" r:id="rId4" action="ppaction://hlinksldjump"/>
            </a:rPr>
            <a:t>ZÁCHYT  ELEKTRONU</a:t>
          </a:r>
          <a:endParaRPr lang="cs-CZ" sz="1900" b="1" dirty="0">
            <a:latin typeface="Constantia" pitchFamily="18" charset="0"/>
          </a:endParaRPr>
        </a:p>
      </dgm:t>
    </dgm:pt>
    <dgm:pt modelId="{A8D7332C-D97A-42D1-9462-519B9F77D2E4}" type="parTrans" cxnId="{E758627E-989F-4F10-BA58-F146ADF8BF4E}">
      <dgm:prSet/>
      <dgm:spPr/>
      <dgm:t>
        <a:bodyPr/>
        <a:lstStyle/>
        <a:p>
          <a:endParaRPr lang="cs-CZ"/>
        </a:p>
      </dgm:t>
    </dgm:pt>
    <dgm:pt modelId="{F516D003-73F2-44F8-BAB0-DE8E13789B67}" type="sibTrans" cxnId="{E758627E-989F-4F10-BA58-F146ADF8BF4E}">
      <dgm:prSet/>
      <dgm:spPr/>
      <dgm:t>
        <a:bodyPr/>
        <a:lstStyle/>
        <a:p>
          <a:endParaRPr lang="cs-CZ"/>
        </a:p>
      </dgm:t>
    </dgm:pt>
    <dgm:pt modelId="{045E9364-BB3D-4B35-868A-126C4D39EB74}" type="pres">
      <dgm:prSet presAssocID="{99B952D7-36D0-4676-A87A-468E4DE045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F636082-F32A-4F88-9826-A4EC2A3F5E62}" type="pres">
      <dgm:prSet presAssocID="{7A000F86-1F77-4448-A840-B9CBB31069C9}" presName="root1" presStyleCnt="0"/>
      <dgm:spPr/>
    </dgm:pt>
    <dgm:pt modelId="{DAB51EAF-2287-47CC-A179-F6AEF7C7E362}" type="pres">
      <dgm:prSet presAssocID="{7A000F86-1F77-4448-A840-B9CBB31069C9}" presName="LevelOneTextNode" presStyleLbl="node0" presStyleIdx="0" presStyleCnt="1" custScaleX="126212" custScaleY="78319" custLinFactNeighborX="-79" custLinFactNeighborY="-14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BAA903-EEA1-45A1-97D2-6B4FE860B6E0}" type="pres">
      <dgm:prSet presAssocID="{7A000F86-1F77-4448-A840-B9CBB31069C9}" presName="level2hierChild" presStyleCnt="0"/>
      <dgm:spPr/>
    </dgm:pt>
    <dgm:pt modelId="{7F020EFE-2642-4212-8901-1E0865A314DE}" type="pres">
      <dgm:prSet presAssocID="{7AE4894B-F10B-4A98-8F2B-106C4D2554BB}" presName="conn2-1" presStyleLbl="parChTrans1D2" presStyleIdx="0" presStyleCnt="4"/>
      <dgm:spPr/>
      <dgm:t>
        <a:bodyPr/>
        <a:lstStyle/>
        <a:p>
          <a:endParaRPr lang="cs-CZ"/>
        </a:p>
      </dgm:t>
    </dgm:pt>
    <dgm:pt modelId="{3FFDFCA8-A5A8-4B78-8F39-A39AADF416E4}" type="pres">
      <dgm:prSet presAssocID="{7AE4894B-F10B-4A98-8F2B-106C4D2554BB}" presName="connTx" presStyleLbl="parChTrans1D2" presStyleIdx="0" presStyleCnt="4"/>
      <dgm:spPr/>
      <dgm:t>
        <a:bodyPr/>
        <a:lstStyle/>
        <a:p>
          <a:endParaRPr lang="cs-CZ"/>
        </a:p>
      </dgm:t>
    </dgm:pt>
    <dgm:pt modelId="{48AF45CC-8E56-4269-86B3-0D713E6A8A7C}" type="pres">
      <dgm:prSet presAssocID="{A9B79B7E-77B9-4F1B-B233-93F13EF1ECE3}" presName="root2" presStyleCnt="0"/>
      <dgm:spPr/>
    </dgm:pt>
    <dgm:pt modelId="{8ECC11A9-ACB2-4CF9-942B-69C78F5FC371}" type="pres">
      <dgm:prSet presAssocID="{A9B79B7E-77B9-4F1B-B233-93F13EF1ECE3}" presName="LevelTwoTextNode" presStyleLbl="node2" presStyleIdx="0" presStyleCnt="4" custScaleX="132759" custScaleY="6316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729D498-1DFC-4340-8451-EA19D551A3DE}" type="pres">
      <dgm:prSet presAssocID="{A9B79B7E-77B9-4F1B-B233-93F13EF1ECE3}" presName="level3hierChild" presStyleCnt="0"/>
      <dgm:spPr/>
    </dgm:pt>
    <dgm:pt modelId="{98879624-2F61-4116-B7D5-630A9125182A}" type="pres">
      <dgm:prSet presAssocID="{DD55892F-83AD-49A3-8EC3-6762B06BFBAE}" presName="conn2-1" presStyleLbl="parChTrans1D2" presStyleIdx="1" presStyleCnt="4"/>
      <dgm:spPr/>
      <dgm:t>
        <a:bodyPr/>
        <a:lstStyle/>
        <a:p>
          <a:endParaRPr lang="cs-CZ"/>
        </a:p>
      </dgm:t>
    </dgm:pt>
    <dgm:pt modelId="{46B90129-FC04-4356-8EFB-CBCA114AA0D8}" type="pres">
      <dgm:prSet presAssocID="{DD55892F-83AD-49A3-8EC3-6762B06BFBAE}" presName="connTx" presStyleLbl="parChTrans1D2" presStyleIdx="1" presStyleCnt="4"/>
      <dgm:spPr/>
      <dgm:t>
        <a:bodyPr/>
        <a:lstStyle/>
        <a:p>
          <a:endParaRPr lang="cs-CZ"/>
        </a:p>
      </dgm:t>
    </dgm:pt>
    <dgm:pt modelId="{70F793A5-E016-4112-97F8-BAE8AD436DA9}" type="pres">
      <dgm:prSet presAssocID="{DB2A27BE-499E-4265-B63B-C41141ACAED0}" presName="root2" presStyleCnt="0"/>
      <dgm:spPr/>
    </dgm:pt>
    <dgm:pt modelId="{2428195D-8CE1-4DD5-933C-FEBB50E1A8E9}" type="pres">
      <dgm:prSet presAssocID="{DB2A27BE-499E-4265-B63B-C41141ACAED0}" presName="LevelTwoTextNode" presStyleLbl="node2" presStyleIdx="1" presStyleCnt="4" custScaleX="132759" custScaleY="577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2FC9C85-47CC-4FC5-8B79-6484E6BD847B}" type="pres">
      <dgm:prSet presAssocID="{DB2A27BE-499E-4265-B63B-C41141ACAED0}" presName="level3hierChild" presStyleCnt="0"/>
      <dgm:spPr/>
    </dgm:pt>
    <dgm:pt modelId="{AA6C40C8-CDA5-44EF-BCF8-9DF861C93A56}" type="pres">
      <dgm:prSet presAssocID="{F352B937-C5A9-4938-98E1-23E65DC90E1B}" presName="conn2-1" presStyleLbl="parChTrans1D2" presStyleIdx="2" presStyleCnt="4"/>
      <dgm:spPr/>
      <dgm:t>
        <a:bodyPr/>
        <a:lstStyle/>
        <a:p>
          <a:endParaRPr lang="cs-CZ"/>
        </a:p>
      </dgm:t>
    </dgm:pt>
    <dgm:pt modelId="{9E2C44B8-EE15-4F65-AF88-3E79857459C8}" type="pres">
      <dgm:prSet presAssocID="{F352B937-C5A9-4938-98E1-23E65DC90E1B}" presName="connTx" presStyleLbl="parChTrans1D2" presStyleIdx="2" presStyleCnt="4"/>
      <dgm:spPr/>
      <dgm:t>
        <a:bodyPr/>
        <a:lstStyle/>
        <a:p>
          <a:endParaRPr lang="cs-CZ"/>
        </a:p>
      </dgm:t>
    </dgm:pt>
    <dgm:pt modelId="{751D133A-A796-4F9E-B678-DDCD032DCC1F}" type="pres">
      <dgm:prSet presAssocID="{2E5B7A2F-9EC0-4718-8C3F-16C0A48E45AB}" presName="root2" presStyleCnt="0"/>
      <dgm:spPr/>
    </dgm:pt>
    <dgm:pt modelId="{A0336EBC-CB6B-4BCD-AAB2-A81E309BF221}" type="pres">
      <dgm:prSet presAssocID="{2E5B7A2F-9EC0-4718-8C3F-16C0A48E45AB}" presName="LevelTwoTextNode" presStyleLbl="node2" presStyleIdx="2" presStyleCnt="4" custScaleX="132759" custScaleY="67676" custLinFactNeighborX="1645" custLinFactNeighborY="-37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DEDE664-13C2-4B77-9AF0-4538E857CD96}" type="pres">
      <dgm:prSet presAssocID="{2E5B7A2F-9EC0-4718-8C3F-16C0A48E45AB}" presName="level3hierChild" presStyleCnt="0"/>
      <dgm:spPr/>
    </dgm:pt>
    <dgm:pt modelId="{2676B1A0-7C66-41F2-B23A-BE634C932D31}" type="pres">
      <dgm:prSet presAssocID="{A8D7332C-D97A-42D1-9462-519B9F77D2E4}" presName="conn2-1" presStyleLbl="parChTrans1D2" presStyleIdx="3" presStyleCnt="4"/>
      <dgm:spPr/>
      <dgm:t>
        <a:bodyPr/>
        <a:lstStyle/>
        <a:p>
          <a:endParaRPr lang="cs-CZ"/>
        </a:p>
      </dgm:t>
    </dgm:pt>
    <dgm:pt modelId="{CE384457-BD94-4479-95B5-004313B226F7}" type="pres">
      <dgm:prSet presAssocID="{A8D7332C-D97A-42D1-9462-519B9F77D2E4}" presName="connTx" presStyleLbl="parChTrans1D2" presStyleIdx="3" presStyleCnt="4"/>
      <dgm:spPr/>
      <dgm:t>
        <a:bodyPr/>
        <a:lstStyle/>
        <a:p>
          <a:endParaRPr lang="cs-CZ"/>
        </a:p>
      </dgm:t>
    </dgm:pt>
    <dgm:pt modelId="{FF64A49C-B3D4-47B6-A518-365D0A1D652E}" type="pres">
      <dgm:prSet presAssocID="{C2FEC235-1CA3-4988-AC4D-FE257133B476}" presName="root2" presStyleCnt="0"/>
      <dgm:spPr/>
    </dgm:pt>
    <dgm:pt modelId="{C5DC6AD0-571C-4C48-BDC2-8968D4C7A636}" type="pres">
      <dgm:prSet presAssocID="{C2FEC235-1CA3-4988-AC4D-FE257133B476}" presName="LevelTwoTextNode" presStyleLbl="node2" presStyleIdx="3" presStyleCnt="4" custScaleX="136101" custScaleY="6386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7F336F-CAB3-4DCA-9429-154E74615046}" type="pres">
      <dgm:prSet presAssocID="{C2FEC235-1CA3-4988-AC4D-FE257133B476}" presName="level3hierChild" presStyleCnt="0"/>
      <dgm:spPr/>
    </dgm:pt>
  </dgm:ptLst>
  <dgm:cxnLst>
    <dgm:cxn modelId="{59CB8A09-8D7C-411E-9A9B-B0B187D61A7E}" srcId="{7A000F86-1F77-4448-A840-B9CBB31069C9}" destId="{DB2A27BE-499E-4265-B63B-C41141ACAED0}" srcOrd="1" destOrd="0" parTransId="{DD55892F-83AD-49A3-8EC3-6762B06BFBAE}" sibTransId="{ECABD653-1212-462B-BA00-6C072484C2F9}"/>
    <dgm:cxn modelId="{E758627E-989F-4F10-BA58-F146ADF8BF4E}" srcId="{7A000F86-1F77-4448-A840-B9CBB31069C9}" destId="{C2FEC235-1CA3-4988-AC4D-FE257133B476}" srcOrd="3" destOrd="0" parTransId="{A8D7332C-D97A-42D1-9462-519B9F77D2E4}" sibTransId="{F516D003-73F2-44F8-BAB0-DE8E13789B67}"/>
    <dgm:cxn modelId="{841D15B1-2E17-4637-A5D2-F1C2915864F9}" type="presOf" srcId="{F352B937-C5A9-4938-98E1-23E65DC90E1B}" destId="{AA6C40C8-CDA5-44EF-BCF8-9DF861C93A56}" srcOrd="0" destOrd="0" presId="urn:microsoft.com/office/officeart/2005/8/layout/hierarchy2"/>
    <dgm:cxn modelId="{8C0E79F0-3A56-4A53-A486-E10E16DDA40F}" srcId="{99B952D7-36D0-4676-A87A-468E4DE045A2}" destId="{7A000F86-1F77-4448-A840-B9CBB31069C9}" srcOrd="0" destOrd="0" parTransId="{580264B9-1899-444A-BCBD-8DC4F2B4FEFB}" sibTransId="{51CEE7BA-797C-4D15-B5FB-AA801E8B9B76}"/>
    <dgm:cxn modelId="{C7DFCBC7-C54D-4E23-A08E-DD190DB43CE0}" type="presOf" srcId="{F352B937-C5A9-4938-98E1-23E65DC90E1B}" destId="{9E2C44B8-EE15-4F65-AF88-3E79857459C8}" srcOrd="1" destOrd="0" presId="urn:microsoft.com/office/officeart/2005/8/layout/hierarchy2"/>
    <dgm:cxn modelId="{4236C79A-9471-43B7-AAE8-5EF6CBD82130}" type="presOf" srcId="{C2FEC235-1CA3-4988-AC4D-FE257133B476}" destId="{C5DC6AD0-571C-4C48-BDC2-8968D4C7A636}" srcOrd="0" destOrd="0" presId="urn:microsoft.com/office/officeart/2005/8/layout/hierarchy2"/>
    <dgm:cxn modelId="{33899391-9EE8-418A-8A0E-BB6E8BB98732}" type="presOf" srcId="{99B952D7-36D0-4676-A87A-468E4DE045A2}" destId="{045E9364-BB3D-4B35-868A-126C4D39EB74}" srcOrd="0" destOrd="0" presId="urn:microsoft.com/office/officeart/2005/8/layout/hierarchy2"/>
    <dgm:cxn modelId="{C2450181-800A-4391-A48C-16358650C86A}" type="presOf" srcId="{A9B79B7E-77B9-4F1B-B233-93F13EF1ECE3}" destId="{8ECC11A9-ACB2-4CF9-942B-69C78F5FC371}" srcOrd="0" destOrd="0" presId="urn:microsoft.com/office/officeart/2005/8/layout/hierarchy2"/>
    <dgm:cxn modelId="{83938B75-7793-477D-8BC5-2EA20BE67FF9}" type="presOf" srcId="{A8D7332C-D97A-42D1-9462-519B9F77D2E4}" destId="{2676B1A0-7C66-41F2-B23A-BE634C932D31}" srcOrd="0" destOrd="0" presId="urn:microsoft.com/office/officeart/2005/8/layout/hierarchy2"/>
    <dgm:cxn modelId="{B18CBB70-ED54-4690-A480-DB6761AC02D1}" type="presOf" srcId="{A8D7332C-D97A-42D1-9462-519B9F77D2E4}" destId="{CE384457-BD94-4479-95B5-004313B226F7}" srcOrd="1" destOrd="0" presId="urn:microsoft.com/office/officeart/2005/8/layout/hierarchy2"/>
    <dgm:cxn modelId="{10CAB41C-19FA-44E4-9897-6AEEFC1391D5}" type="presOf" srcId="{2E5B7A2F-9EC0-4718-8C3F-16C0A48E45AB}" destId="{A0336EBC-CB6B-4BCD-AAB2-A81E309BF221}" srcOrd="0" destOrd="0" presId="urn:microsoft.com/office/officeart/2005/8/layout/hierarchy2"/>
    <dgm:cxn modelId="{20CC944B-E0DE-4C9D-A1B4-B796809F53E5}" type="presOf" srcId="{7AE4894B-F10B-4A98-8F2B-106C4D2554BB}" destId="{7F020EFE-2642-4212-8901-1E0865A314DE}" srcOrd="0" destOrd="0" presId="urn:microsoft.com/office/officeart/2005/8/layout/hierarchy2"/>
    <dgm:cxn modelId="{C6176A44-64B5-4055-B88C-9F2C0D17CB1D}" type="presOf" srcId="{DD55892F-83AD-49A3-8EC3-6762B06BFBAE}" destId="{46B90129-FC04-4356-8EFB-CBCA114AA0D8}" srcOrd="1" destOrd="0" presId="urn:microsoft.com/office/officeart/2005/8/layout/hierarchy2"/>
    <dgm:cxn modelId="{6C084D04-1142-4F07-A13D-07F26ECA76F8}" type="presOf" srcId="{DD55892F-83AD-49A3-8EC3-6762B06BFBAE}" destId="{98879624-2F61-4116-B7D5-630A9125182A}" srcOrd="0" destOrd="0" presId="urn:microsoft.com/office/officeart/2005/8/layout/hierarchy2"/>
    <dgm:cxn modelId="{3DE39D85-DC12-4630-B4F0-0D7FA065944D}" srcId="{7A000F86-1F77-4448-A840-B9CBB31069C9}" destId="{A9B79B7E-77B9-4F1B-B233-93F13EF1ECE3}" srcOrd="0" destOrd="0" parTransId="{7AE4894B-F10B-4A98-8F2B-106C4D2554BB}" sibTransId="{16293160-1C47-448F-9243-82DE079767C8}"/>
    <dgm:cxn modelId="{90531B8D-E766-4A57-B8A7-9BF7A111A80B}" type="presOf" srcId="{DB2A27BE-499E-4265-B63B-C41141ACAED0}" destId="{2428195D-8CE1-4DD5-933C-FEBB50E1A8E9}" srcOrd="0" destOrd="0" presId="urn:microsoft.com/office/officeart/2005/8/layout/hierarchy2"/>
    <dgm:cxn modelId="{AAD4F0FC-DED9-468D-8A4D-63F1864E03C0}" srcId="{7A000F86-1F77-4448-A840-B9CBB31069C9}" destId="{2E5B7A2F-9EC0-4718-8C3F-16C0A48E45AB}" srcOrd="2" destOrd="0" parTransId="{F352B937-C5A9-4938-98E1-23E65DC90E1B}" sibTransId="{FEDF466B-3FF0-48D7-A6AF-9F7B1500A15C}"/>
    <dgm:cxn modelId="{E09ACCDF-838A-4541-A92D-27C737459528}" type="presOf" srcId="{7A000F86-1F77-4448-A840-B9CBB31069C9}" destId="{DAB51EAF-2287-47CC-A179-F6AEF7C7E362}" srcOrd="0" destOrd="0" presId="urn:microsoft.com/office/officeart/2005/8/layout/hierarchy2"/>
    <dgm:cxn modelId="{5EA7A926-65B1-4D47-B0DA-182085F8CA41}" type="presOf" srcId="{7AE4894B-F10B-4A98-8F2B-106C4D2554BB}" destId="{3FFDFCA8-A5A8-4B78-8F39-A39AADF416E4}" srcOrd="1" destOrd="0" presId="urn:microsoft.com/office/officeart/2005/8/layout/hierarchy2"/>
    <dgm:cxn modelId="{58D12A1B-3305-4E5C-B65F-B155CFA417F6}" type="presParOf" srcId="{045E9364-BB3D-4B35-868A-126C4D39EB74}" destId="{0F636082-F32A-4F88-9826-A4EC2A3F5E62}" srcOrd="0" destOrd="0" presId="urn:microsoft.com/office/officeart/2005/8/layout/hierarchy2"/>
    <dgm:cxn modelId="{A861AA85-0098-4509-8EA6-BEE3E9AF9029}" type="presParOf" srcId="{0F636082-F32A-4F88-9826-A4EC2A3F5E62}" destId="{DAB51EAF-2287-47CC-A179-F6AEF7C7E362}" srcOrd="0" destOrd="0" presId="urn:microsoft.com/office/officeart/2005/8/layout/hierarchy2"/>
    <dgm:cxn modelId="{75C70F2B-0355-4970-AEB7-7BE4DF2CC40C}" type="presParOf" srcId="{0F636082-F32A-4F88-9826-A4EC2A3F5E62}" destId="{86BAA903-EEA1-45A1-97D2-6B4FE860B6E0}" srcOrd="1" destOrd="0" presId="urn:microsoft.com/office/officeart/2005/8/layout/hierarchy2"/>
    <dgm:cxn modelId="{4462E771-0BA5-48A3-9FA5-767021C2A81D}" type="presParOf" srcId="{86BAA903-EEA1-45A1-97D2-6B4FE860B6E0}" destId="{7F020EFE-2642-4212-8901-1E0865A314DE}" srcOrd="0" destOrd="0" presId="urn:microsoft.com/office/officeart/2005/8/layout/hierarchy2"/>
    <dgm:cxn modelId="{C361D33A-4723-4070-B19B-7DD216CE5B0A}" type="presParOf" srcId="{7F020EFE-2642-4212-8901-1E0865A314DE}" destId="{3FFDFCA8-A5A8-4B78-8F39-A39AADF416E4}" srcOrd="0" destOrd="0" presId="urn:microsoft.com/office/officeart/2005/8/layout/hierarchy2"/>
    <dgm:cxn modelId="{42096635-8C3B-471C-9806-D16C14C947C9}" type="presParOf" srcId="{86BAA903-EEA1-45A1-97D2-6B4FE860B6E0}" destId="{48AF45CC-8E56-4269-86B3-0D713E6A8A7C}" srcOrd="1" destOrd="0" presId="urn:microsoft.com/office/officeart/2005/8/layout/hierarchy2"/>
    <dgm:cxn modelId="{8394E443-1577-4A9C-8E52-76C157DD0F07}" type="presParOf" srcId="{48AF45CC-8E56-4269-86B3-0D713E6A8A7C}" destId="{8ECC11A9-ACB2-4CF9-942B-69C78F5FC371}" srcOrd="0" destOrd="0" presId="urn:microsoft.com/office/officeart/2005/8/layout/hierarchy2"/>
    <dgm:cxn modelId="{E8E25A38-1920-41E5-B6BA-B0C150313606}" type="presParOf" srcId="{48AF45CC-8E56-4269-86B3-0D713E6A8A7C}" destId="{5729D498-1DFC-4340-8451-EA19D551A3DE}" srcOrd="1" destOrd="0" presId="urn:microsoft.com/office/officeart/2005/8/layout/hierarchy2"/>
    <dgm:cxn modelId="{0BAA0D6A-6E1A-4F45-AC8F-ADFAFA961DD6}" type="presParOf" srcId="{86BAA903-EEA1-45A1-97D2-6B4FE860B6E0}" destId="{98879624-2F61-4116-B7D5-630A9125182A}" srcOrd="2" destOrd="0" presId="urn:microsoft.com/office/officeart/2005/8/layout/hierarchy2"/>
    <dgm:cxn modelId="{9821762E-7D1E-4964-A1A4-7E8BDAFDAB3B}" type="presParOf" srcId="{98879624-2F61-4116-B7D5-630A9125182A}" destId="{46B90129-FC04-4356-8EFB-CBCA114AA0D8}" srcOrd="0" destOrd="0" presId="urn:microsoft.com/office/officeart/2005/8/layout/hierarchy2"/>
    <dgm:cxn modelId="{55B90D77-FAD7-4FA8-96A2-7C6AAC003172}" type="presParOf" srcId="{86BAA903-EEA1-45A1-97D2-6B4FE860B6E0}" destId="{70F793A5-E016-4112-97F8-BAE8AD436DA9}" srcOrd="3" destOrd="0" presId="urn:microsoft.com/office/officeart/2005/8/layout/hierarchy2"/>
    <dgm:cxn modelId="{F11B4E8F-C374-4B20-B75F-0301048B97D8}" type="presParOf" srcId="{70F793A5-E016-4112-97F8-BAE8AD436DA9}" destId="{2428195D-8CE1-4DD5-933C-FEBB50E1A8E9}" srcOrd="0" destOrd="0" presId="urn:microsoft.com/office/officeart/2005/8/layout/hierarchy2"/>
    <dgm:cxn modelId="{C22719A1-DAE1-4278-8859-E45955B5E2B8}" type="presParOf" srcId="{70F793A5-E016-4112-97F8-BAE8AD436DA9}" destId="{E2FC9C85-47CC-4FC5-8B79-6484E6BD847B}" srcOrd="1" destOrd="0" presId="urn:microsoft.com/office/officeart/2005/8/layout/hierarchy2"/>
    <dgm:cxn modelId="{940549CC-8815-4913-9B38-FE4AFCB5066D}" type="presParOf" srcId="{86BAA903-EEA1-45A1-97D2-6B4FE860B6E0}" destId="{AA6C40C8-CDA5-44EF-BCF8-9DF861C93A56}" srcOrd="4" destOrd="0" presId="urn:microsoft.com/office/officeart/2005/8/layout/hierarchy2"/>
    <dgm:cxn modelId="{E4813976-99F1-49BC-8920-7FEB9B8940DA}" type="presParOf" srcId="{AA6C40C8-CDA5-44EF-BCF8-9DF861C93A56}" destId="{9E2C44B8-EE15-4F65-AF88-3E79857459C8}" srcOrd="0" destOrd="0" presId="urn:microsoft.com/office/officeart/2005/8/layout/hierarchy2"/>
    <dgm:cxn modelId="{6D06D86B-6815-4C43-895C-012B39E6F4F7}" type="presParOf" srcId="{86BAA903-EEA1-45A1-97D2-6B4FE860B6E0}" destId="{751D133A-A796-4F9E-B678-DDCD032DCC1F}" srcOrd="5" destOrd="0" presId="urn:microsoft.com/office/officeart/2005/8/layout/hierarchy2"/>
    <dgm:cxn modelId="{2BFE8703-5AA5-4C6B-9D4A-1373FD5D655F}" type="presParOf" srcId="{751D133A-A796-4F9E-B678-DDCD032DCC1F}" destId="{A0336EBC-CB6B-4BCD-AAB2-A81E309BF221}" srcOrd="0" destOrd="0" presId="urn:microsoft.com/office/officeart/2005/8/layout/hierarchy2"/>
    <dgm:cxn modelId="{E5A83C46-C9AD-4054-AAF3-85547B011129}" type="presParOf" srcId="{751D133A-A796-4F9E-B678-DDCD032DCC1F}" destId="{7DEDE664-13C2-4B77-9AF0-4538E857CD96}" srcOrd="1" destOrd="0" presId="urn:microsoft.com/office/officeart/2005/8/layout/hierarchy2"/>
    <dgm:cxn modelId="{1916BEC8-C67C-4373-9286-4E90B6FE421D}" type="presParOf" srcId="{86BAA903-EEA1-45A1-97D2-6B4FE860B6E0}" destId="{2676B1A0-7C66-41F2-B23A-BE634C932D31}" srcOrd="6" destOrd="0" presId="urn:microsoft.com/office/officeart/2005/8/layout/hierarchy2"/>
    <dgm:cxn modelId="{912B49A7-A124-4D71-835B-40D55F70AF06}" type="presParOf" srcId="{2676B1A0-7C66-41F2-B23A-BE634C932D31}" destId="{CE384457-BD94-4479-95B5-004313B226F7}" srcOrd="0" destOrd="0" presId="urn:microsoft.com/office/officeart/2005/8/layout/hierarchy2"/>
    <dgm:cxn modelId="{CF372185-9E5D-449E-BE6C-CCBEE19C990F}" type="presParOf" srcId="{86BAA903-EEA1-45A1-97D2-6B4FE860B6E0}" destId="{FF64A49C-B3D4-47B6-A518-365D0A1D652E}" srcOrd="7" destOrd="0" presId="urn:microsoft.com/office/officeart/2005/8/layout/hierarchy2"/>
    <dgm:cxn modelId="{DC675804-FD8C-423F-BBA3-5A82256A355D}" type="presParOf" srcId="{FF64A49C-B3D4-47B6-A518-365D0A1D652E}" destId="{C5DC6AD0-571C-4C48-BDC2-8968D4C7A636}" srcOrd="0" destOrd="0" presId="urn:microsoft.com/office/officeart/2005/8/layout/hierarchy2"/>
    <dgm:cxn modelId="{D533FF5B-C6B7-457E-B224-2358E5BBEA85}" type="presParOf" srcId="{FF64A49C-B3D4-47B6-A518-365D0A1D652E}" destId="{FD7F336F-CAB3-4DCA-9429-154E746150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0DD55-E21C-4C31-B7ED-97F5666803ED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</dgm:pt>
    <dgm:pt modelId="{F3EC78B5-108A-4130-B657-0E72DB81F7C0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 </a:t>
          </a:r>
          <a:r>
            <a:rPr kumimoji="0" lang="cs-CZ" sz="2000" b="1" i="0" u="none" strike="noStrike" cap="none" normalizeH="0" baseline="0" dirty="0" smtClean="0">
              <a:ln/>
              <a:effectLst/>
              <a:latin typeface="Constantia" pitchFamily="18" charset="0"/>
              <a:ea typeface="Times New Roman" pitchFamily="18" charset="0"/>
            </a:rPr>
            <a:t>JADERNÉ REAKCE</a:t>
          </a:r>
          <a:endParaRPr kumimoji="0" lang="cs-CZ" sz="2000" b="0" i="0" u="none" strike="noStrike" cap="none" normalizeH="0" baseline="0" dirty="0" smtClean="0">
            <a:ln/>
            <a:effectLst/>
            <a:latin typeface="Constantia" pitchFamily="18" charset="0"/>
          </a:endParaRPr>
        </a:p>
      </dgm:t>
    </dgm:pt>
    <dgm:pt modelId="{C00D9861-49B8-429D-B1AE-C492E69710EB}" type="parTrans" cxnId="{12E10874-5D31-49E5-8147-16B4AB992257}">
      <dgm:prSet/>
      <dgm:spPr/>
      <dgm:t>
        <a:bodyPr/>
        <a:lstStyle/>
        <a:p>
          <a:endParaRPr lang="cs-CZ"/>
        </a:p>
      </dgm:t>
    </dgm:pt>
    <dgm:pt modelId="{19EA02F2-018E-4892-A7FF-A645E7E90C29}" type="sibTrans" cxnId="{12E10874-5D31-49E5-8147-16B4AB992257}">
      <dgm:prSet/>
      <dgm:spPr/>
      <dgm:t>
        <a:bodyPr/>
        <a:lstStyle/>
        <a:p>
          <a:endParaRPr lang="cs-CZ"/>
        </a:p>
      </dgm:t>
    </dgm:pt>
    <dgm:pt modelId="{5C207EFF-DC0B-46F9-8968-375A79E27834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cap="none" normalizeH="0" baseline="0" dirty="0" smtClean="0">
              <a:ln/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hlinkClick xmlns:r="http://schemas.openxmlformats.org/officeDocument/2006/relationships" r:id="rId1" action="ppaction://hlinksldjump"/>
            </a:rPr>
            <a:t>TRANSMUTACE</a:t>
          </a:r>
          <a:endParaRPr kumimoji="0" lang="cs-CZ" sz="1800" b="0" i="0" u="none" strike="noStrike" cap="none" normalizeH="0" baseline="0" dirty="0" smtClean="0">
            <a:ln/>
            <a:solidFill>
              <a:srgbClr val="000000"/>
            </a:solidFill>
            <a:effectLst/>
            <a:latin typeface="Arial" pitchFamily="34" charset="0"/>
          </a:endParaRPr>
        </a:p>
      </dgm:t>
    </dgm:pt>
    <dgm:pt modelId="{FEB12120-E532-4910-A100-DD16038A124B}" type="parTrans" cxnId="{77D87E65-9A8B-4B4E-940E-79F97CA14959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9828180E-BCF5-4FA6-841B-9CAB4C34BE40}" type="sibTrans" cxnId="{77D87E65-9A8B-4B4E-940E-79F97CA14959}">
      <dgm:prSet/>
      <dgm:spPr/>
      <dgm:t>
        <a:bodyPr/>
        <a:lstStyle/>
        <a:p>
          <a:endParaRPr lang="cs-CZ"/>
        </a:p>
      </dgm:t>
    </dgm:pt>
    <dgm:pt modelId="{732565BA-393B-42AB-9BBA-285DD2527B20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hlinkClick xmlns:r="http://schemas.openxmlformats.org/officeDocument/2006/relationships" r:id="rId2" action="ppaction://hlinksldjump"/>
            </a:rPr>
            <a:t>ŠTĚPENÍ</a:t>
          </a:r>
          <a:endParaRPr kumimoji="0" lang="cs-CZ" sz="18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B4DD0C1A-7154-4390-A542-944E21D4A55D}" type="parTrans" cxnId="{FC9CE693-0A2F-4A6A-B03C-E62BF01620C4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C5A4C85C-9B65-4B00-B7AF-72B53378ADCA}" type="sibTrans" cxnId="{FC9CE693-0A2F-4A6A-B03C-E62BF01620C4}">
      <dgm:prSet/>
      <dgm:spPr/>
      <dgm:t>
        <a:bodyPr/>
        <a:lstStyle/>
        <a:p>
          <a:endParaRPr lang="cs-CZ"/>
        </a:p>
      </dgm:t>
    </dgm:pt>
    <dgm:pt modelId="{36697EFF-AB06-498D-9147-2A6F504B9A2B}">
      <dgm:prSet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100" b="1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hlinkClick xmlns:r="http://schemas.openxmlformats.org/officeDocument/2006/relationships" r:id="rId3" action="ppaction://hlinksldjump"/>
            </a:rPr>
            <a:t>SYNTÉZY</a:t>
          </a:r>
          <a:endParaRPr kumimoji="0" lang="cs-CZ" sz="1800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8CC6334D-0228-4FF7-A895-2B53B54DB7F4}" type="parTrans" cxnId="{0D4D8E4A-3B05-4029-BE76-4AA8F0D7846B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4382439F-817E-415C-915B-B7C3871562DF}" type="sibTrans" cxnId="{0D4D8E4A-3B05-4029-BE76-4AA8F0D7846B}">
      <dgm:prSet/>
      <dgm:spPr/>
      <dgm:t>
        <a:bodyPr/>
        <a:lstStyle/>
        <a:p>
          <a:endParaRPr lang="cs-CZ"/>
        </a:p>
      </dgm:t>
    </dgm:pt>
    <dgm:pt modelId="{C2A52CB7-2493-4C7B-A893-30369CF557DA}" type="pres">
      <dgm:prSet presAssocID="{9390DD55-E21C-4C31-B7ED-97F5666803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6FC978-BC83-45B0-8B34-81E02A7DB19A}" type="pres">
      <dgm:prSet presAssocID="{F3EC78B5-108A-4130-B657-0E72DB81F7C0}" presName="hierRoot1" presStyleCnt="0">
        <dgm:presLayoutVars>
          <dgm:hierBranch val="r"/>
        </dgm:presLayoutVars>
      </dgm:prSet>
      <dgm:spPr/>
    </dgm:pt>
    <dgm:pt modelId="{BBF348C3-3A9B-4E58-AAB4-08A600E808BE}" type="pres">
      <dgm:prSet presAssocID="{F3EC78B5-108A-4130-B657-0E72DB81F7C0}" presName="rootComposite1" presStyleCnt="0"/>
      <dgm:spPr/>
    </dgm:pt>
    <dgm:pt modelId="{0A013602-C93D-4561-8F60-D76BC61F0F08}" type="pres">
      <dgm:prSet presAssocID="{F3EC78B5-108A-4130-B657-0E72DB81F7C0}" presName="rootText1" presStyleLbl="node0" presStyleIdx="0" presStyleCnt="1" custScaleX="21727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65271B-1FE1-47A8-9935-BDC2D6175739}" type="pres">
      <dgm:prSet presAssocID="{F3EC78B5-108A-4130-B657-0E72DB81F7C0}" presName="rootConnector1" presStyleLbl="node1" presStyleIdx="0" presStyleCnt="0"/>
      <dgm:spPr/>
      <dgm:t>
        <a:bodyPr/>
        <a:lstStyle/>
        <a:p>
          <a:endParaRPr lang="cs-CZ"/>
        </a:p>
      </dgm:t>
    </dgm:pt>
    <dgm:pt modelId="{95DE349B-0057-4112-94F6-91F88A1B2291}" type="pres">
      <dgm:prSet presAssocID="{F3EC78B5-108A-4130-B657-0E72DB81F7C0}" presName="hierChild2" presStyleCnt="0"/>
      <dgm:spPr/>
    </dgm:pt>
    <dgm:pt modelId="{F803840A-B9DE-4453-8A02-CA4FB9E966EA}" type="pres">
      <dgm:prSet presAssocID="{FEB12120-E532-4910-A100-DD16038A124B}" presName="Name50" presStyleLbl="parChTrans1D2" presStyleIdx="0" presStyleCnt="3"/>
      <dgm:spPr/>
      <dgm:t>
        <a:bodyPr/>
        <a:lstStyle/>
        <a:p>
          <a:endParaRPr lang="cs-CZ"/>
        </a:p>
      </dgm:t>
    </dgm:pt>
    <dgm:pt modelId="{7B600354-BE25-44BC-8BFB-EBDD050ECCAF}" type="pres">
      <dgm:prSet presAssocID="{5C207EFF-DC0B-46F9-8968-375A79E27834}" presName="hierRoot2" presStyleCnt="0">
        <dgm:presLayoutVars>
          <dgm:hierBranch/>
        </dgm:presLayoutVars>
      </dgm:prSet>
      <dgm:spPr/>
    </dgm:pt>
    <dgm:pt modelId="{E08891F5-083C-4C54-8CD0-400CAC5F3D86}" type="pres">
      <dgm:prSet presAssocID="{5C207EFF-DC0B-46F9-8968-375A79E27834}" presName="rootComposite" presStyleCnt="0"/>
      <dgm:spPr/>
    </dgm:pt>
    <dgm:pt modelId="{DDD69EA5-3066-4280-8DEA-D2AE5041959F}" type="pres">
      <dgm:prSet presAssocID="{5C207EFF-DC0B-46F9-8968-375A79E27834}" presName="rootText" presStyleLbl="node2" presStyleIdx="0" presStyleCnt="3" custScaleX="21474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45D8D3-1ED0-48B5-9158-0421F5E005CD}" type="pres">
      <dgm:prSet presAssocID="{5C207EFF-DC0B-46F9-8968-375A79E27834}" presName="rootConnector" presStyleLbl="node2" presStyleIdx="0" presStyleCnt="3"/>
      <dgm:spPr/>
      <dgm:t>
        <a:bodyPr/>
        <a:lstStyle/>
        <a:p>
          <a:endParaRPr lang="cs-CZ"/>
        </a:p>
      </dgm:t>
    </dgm:pt>
    <dgm:pt modelId="{A0BAA979-50BD-47D3-88C0-2DC3AA6AEF85}" type="pres">
      <dgm:prSet presAssocID="{5C207EFF-DC0B-46F9-8968-375A79E27834}" presName="hierChild4" presStyleCnt="0"/>
      <dgm:spPr/>
    </dgm:pt>
    <dgm:pt modelId="{3D8E3766-72AA-4D54-B3DF-E613C835CD4B}" type="pres">
      <dgm:prSet presAssocID="{5C207EFF-DC0B-46F9-8968-375A79E27834}" presName="hierChild5" presStyleCnt="0"/>
      <dgm:spPr/>
    </dgm:pt>
    <dgm:pt modelId="{D58E504C-3130-474C-91B2-EA2A57853601}" type="pres">
      <dgm:prSet presAssocID="{B4DD0C1A-7154-4390-A542-944E21D4A55D}" presName="Name50" presStyleLbl="parChTrans1D2" presStyleIdx="1" presStyleCnt="3"/>
      <dgm:spPr/>
      <dgm:t>
        <a:bodyPr/>
        <a:lstStyle/>
        <a:p>
          <a:endParaRPr lang="cs-CZ"/>
        </a:p>
      </dgm:t>
    </dgm:pt>
    <dgm:pt modelId="{8C699954-0648-49B1-9F0B-7397DBD61BC6}" type="pres">
      <dgm:prSet presAssocID="{732565BA-393B-42AB-9BBA-285DD2527B20}" presName="hierRoot2" presStyleCnt="0">
        <dgm:presLayoutVars>
          <dgm:hierBranch/>
        </dgm:presLayoutVars>
      </dgm:prSet>
      <dgm:spPr/>
    </dgm:pt>
    <dgm:pt modelId="{ED6D9C78-5160-4F6F-8A40-0BB6CE7AB83B}" type="pres">
      <dgm:prSet presAssocID="{732565BA-393B-42AB-9BBA-285DD2527B20}" presName="rootComposite" presStyleCnt="0"/>
      <dgm:spPr/>
    </dgm:pt>
    <dgm:pt modelId="{C753D63C-632E-4E76-887B-24174DE9B46B}" type="pres">
      <dgm:prSet presAssocID="{732565BA-393B-42AB-9BBA-285DD2527B20}" presName="rootText" presStyleLbl="node2" presStyleIdx="1" presStyleCnt="3" custScaleX="214746" custLinFactNeighborX="3493" custLinFactNeighborY="599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7F00882-6090-4965-B583-8847BA495690}" type="pres">
      <dgm:prSet presAssocID="{732565BA-393B-42AB-9BBA-285DD2527B20}" presName="rootConnector" presStyleLbl="node2" presStyleIdx="1" presStyleCnt="3"/>
      <dgm:spPr/>
      <dgm:t>
        <a:bodyPr/>
        <a:lstStyle/>
        <a:p>
          <a:endParaRPr lang="cs-CZ"/>
        </a:p>
      </dgm:t>
    </dgm:pt>
    <dgm:pt modelId="{38C094A4-11C5-4D2F-A07B-EA2436742603}" type="pres">
      <dgm:prSet presAssocID="{732565BA-393B-42AB-9BBA-285DD2527B20}" presName="hierChild4" presStyleCnt="0"/>
      <dgm:spPr/>
    </dgm:pt>
    <dgm:pt modelId="{4362095D-90B9-4593-8C8D-99F242A2F05A}" type="pres">
      <dgm:prSet presAssocID="{732565BA-393B-42AB-9BBA-285DD2527B20}" presName="hierChild5" presStyleCnt="0"/>
      <dgm:spPr/>
    </dgm:pt>
    <dgm:pt modelId="{308F685E-33A0-4B2D-A802-52BEEBA00EFB}" type="pres">
      <dgm:prSet presAssocID="{8CC6334D-0228-4FF7-A895-2B53B54DB7F4}" presName="Name50" presStyleLbl="parChTrans1D2" presStyleIdx="2" presStyleCnt="3"/>
      <dgm:spPr/>
      <dgm:t>
        <a:bodyPr/>
        <a:lstStyle/>
        <a:p>
          <a:endParaRPr lang="cs-CZ"/>
        </a:p>
      </dgm:t>
    </dgm:pt>
    <dgm:pt modelId="{52DF81C2-585E-4DD0-93F0-8C0B39876952}" type="pres">
      <dgm:prSet presAssocID="{36697EFF-AB06-498D-9147-2A6F504B9A2B}" presName="hierRoot2" presStyleCnt="0">
        <dgm:presLayoutVars>
          <dgm:hierBranch/>
        </dgm:presLayoutVars>
      </dgm:prSet>
      <dgm:spPr/>
    </dgm:pt>
    <dgm:pt modelId="{53ED4450-5B09-4F39-8CA7-B78FFC65F13E}" type="pres">
      <dgm:prSet presAssocID="{36697EFF-AB06-498D-9147-2A6F504B9A2B}" presName="rootComposite" presStyleCnt="0"/>
      <dgm:spPr/>
    </dgm:pt>
    <dgm:pt modelId="{1C2D85F0-311C-4E34-9D77-EE8E0BE0BCD4}" type="pres">
      <dgm:prSet presAssocID="{36697EFF-AB06-498D-9147-2A6F504B9A2B}" presName="rootText" presStyleLbl="node2" presStyleIdx="2" presStyleCnt="3" custScaleX="22093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5B0A83-58D0-4350-8D12-FB3284344B5C}" type="pres">
      <dgm:prSet presAssocID="{36697EFF-AB06-498D-9147-2A6F504B9A2B}" presName="rootConnector" presStyleLbl="node2" presStyleIdx="2" presStyleCnt="3"/>
      <dgm:spPr/>
      <dgm:t>
        <a:bodyPr/>
        <a:lstStyle/>
        <a:p>
          <a:endParaRPr lang="cs-CZ"/>
        </a:p>
      </dgm:t>
    </dgm:pt>
    <dgm:pt modelId="{0DEB4F03-061F-4DE3-A4D5-3982EE46F88B}" type="pres">
      <dgm:prSet presAssocID="{36697EFF-AB06-498D-9147-2A6F504B9A2B}" presName="hierChild4" presStyleCnt="0"/>
      <dgm:spPr/>
    </dgm:pt>
    <dgm:pt modelId="{6DAB814B-63CC-49B3-B570-1338390D2398}" type="pres">
      <dgm:prSet presAssocID="{36697EFF-AB06-498D-9147-2A6F504B9A2B}" presName="hierChild5" presStyleCnt="0"/>
      <dgm:spPr/>
    </dgm:pt>
    <dgm:pt modelId="{47AE466D-6841-45A1-9ABB-225820030CE8}" type="pres">
      <dgm:prSet presAssocID="{F3EC78B5-108A-4130-B657-0E72DB81F7C0}" presName="hierChild3" presStyleCnt="0"/>
      <dgm:spPr/>
    </dgm:pt>
  </dgm:ptLst>
  <dgm:cxnLst>
    <dgm:cxn modelId="{3F4909FE-6C2B-4C13-B508-AC53892EBDFC}" type="presOf" srcId="{FEB12120-E532-4910-A100-DD16038A124B}" destId="{F803840A-B9DE-4453-8A02-CA4FB9E966EA}" srcOrd="0" destOrd="0" presId="urn:microsoft.com/office/officeart/2005/8/layout/orgChart1"/>
    <dgm:cxn modelId="{5D2137F4-B806-4D9E-BC28-E8423DBCCB9A}" type="presOf" srcId="{36697EFF-AB06-498D-9147-2A6F504B9A2B}" destId="{1C2D85F0-311C-4E34-9D77-EE8E0BE0BCD4}" srcOrd="0" destOrd="0" presId="urn:microsoft.com/office/officeart/2005/8/layout/orgChart1"/>
    <dgm:cxn modelId="{0D4D8E4A-3B05-4029-BE76-4AA8F0D7846B}" srcId="{F3EC78B5-108A-4130-B657-0E72DB81F7C0}" destId="{36697EFF-AB06-498D-9147-2A6F504B9A2B}" srcOrd="2" destOrd="0" parTransId="{8CC6334D-0228-4FF7-A895-2B53B54DB7F4}" sibTransId="{4382439F-817E-415C-915B-B7C3871562DF}"/>
    <dgm:cxn modelId="{C8501838-AFE3-46EC-927B-FF29776522F5}" type="presOf" srcId="{8CC6334D-0228-4FF7-A895-2B53B54DB7F4}" destId="{308F685E-33A0-4B2D-A802-52BEEBA00EFB}" srcOrd="0" destOrd="0" presId="urn:microsoft.com/office/officeart/2005/8/layout/orgChart1"/>
    <dgm:cxn modelId="{A23596DB-94DB-4D4B-B36A-CA232A013F6F}" type="presOf" srcId="{732565BA-393B-42AB-9BBA-285DD2527B20}" destId="{17F00882-6090-4965-B583-8847BA495690}" srcOrd="1" destOrd="0" presId="urn:microsoft.com/office/officeart/2005/8/layout/orgChart1"/>
    <dgm:cxn modelId="{6249308E-6CB0-4E1F-AAC7-16580B783C7C}" type="presOf" srcId="{5C207EFF-DC0B-46F9-8968-375A79E27834}" destId="{6445D8D3-1ED0-48B5-9158-0421F5E005CD}" srcOrd="1" destOrd="0" presId="urn:microsoft.com/office/officeart/2005/8/layout/orgChart1"/>
    <dgm:cxn modelId="{77D87E65-9A8B-4B4E-940E-79F97CA14959}" srcId="{F3EC78B5-108A-4130-B657-0E72DB81F7C0}" destId="{5C207EFF-DC0B-46F9-8968-375A79E27834}" srcOrd="0" destOrd="0" parTransId="{FEB12120-E532-4910-A100-DD16038A124B}" sibTransId="{9828180E-BCF5-4FA6-841B-9CAB4C34BE40}"/>
    <dgm:cxn modelId="{FC9CE693-0A2F-4A6A-B03C-E62BF01620C4}" srcId="{F3EC78B5-108A-4130-B657-0E72DB81F7C0}" destId="{732565BA-393B-42AB-9BBA-285DD2527B20}" srcOrd="1" destOrd="0" parTransId="{B4DD0C1A-7154-4390-A542-944E21D4A55D}" sibTransId="{C5A4C85C-9B65-4B00-B7AF-72B53378ADCA}"/>
    <dgm:cxn modelId="{12E10874-5D31-49E5-8147-16B4AB992257}" srcId="{9390DD55-E21C-4C31-B7ED-97F5666803ED}" destId="{F3EC78B5-108A-4130-B657-0E72DB81F7C0}" srcOrd="0" destOrd="0" parTransId="{C00D9861-49B8-429D-B1AE-C492E69710EB}" sibTransId="{19EA02F2-018E-4892-A7FF-A645E7E90C29}"/>
    <dgm:cxn modelId="{076A9EA1-97B9-4109-A86B-63E49F2B4A5F}" type="presOf" srcId="{9390DD55-E21C-4C31-B7ED-97F5666803ED}" destId="{C2A52CB7-2493-4C7B-A893-30369CF557DA}" srcOrd="0" destOrd="0" presId="urn:microsoft.com/office/officeart/2005/8/layout/orgChart1"/>
    <dgm:cxn modelId="{3EF330D4-5454-4223-B672-4C2262469DA6}" type="presOf" srcId="{732565BA-393B-42AB-9BBA-285DD2527B20}" destId="{C753D63C-632E-4E76-887B-24174DE9B46B}" srcOrd="0" destOrd="0" presId="urn:microsoft.com/office/officeart/2005/8/layout/orgChart1"/>
    <dgm:cxn modelId="{3F467B3E-A74F-475C-9468-C28A020FF323}" type="presOf" srcId="{B4DD0C1A-7154-4390-A542-944E21D4A55D}" destId="{D58E504C-3130-474C-91B2-EA2A57853601}" srcOrd="0" destOrd="0" presId="urn:microsoft.com/office/officeart/2005/8/layout/orgChart1"/>
    <dgm:cxn modelId="{1932C060-4FDD-4ED7-8D6D-F9732BBB3A05}" type="presOf" srcId="{36697EFF-AB06-498D-9147-2A6F504B9A2B}" destId="{745B0A83-58D0-4350-8D12-FB3284344B5C}" srcOrd="1" destOrd="0" presId="urn:microsoft.com/office/officeart/2005/8/layout/orgChart1"/>
    <dgm:cxn modelId="{C0AE785E-D57E-4B94-898A-A206CF4DCA9C}" type="presOf" srcId="{F3EC78B5-108A-4130-B657-0E72DB81F7C0}" destId="{0965271B-1FE1-47A8-9935-BDC2D6175739}" srcOrd="1" destOrd="0" presId="urn:microsoft.com/office/officeart/2005/8/layout/orgChart1"/>
    <dgm:cxn modelId="{21E5C497-B428-45E6-B140-EE3AB49B6FE2}" type="presOf" srcId="{5C207EFF-DC0B-46F9-8968-375A79E27834}" destId="{DDD69EA5-3066-4280-8DEA-D2AE5041959F}" srcOrd="0" destOrd="0" presId="urn:microsoft.com/office/officeart/2005/8/layout/orgChart1"/>
    <dgm:cxn modelId="{D56A0B95-50C1-4050-AAFF-DD69020182D5}" type="presOf" srcId="{F3EC78B5-108A-4130-B657-0E72DB81F7C0}" destId="{0A013602-C93D-4561-8F60-D76BC61F0F08}" srcOrd="0" destOrd="0" presId="urn:microsoft.com/office/officeart/2005/8/layout/orgChart1"/>
    <dgm:cxn modelId="{4032C77D-978E-4F93-BC0F-4FEC8703D422}" type="presParOf" srcId="{C2A52CB7-2493-4C7B-A893-30369CF557DA}" destId="{BB6FC978-BC83-45B0-8B34-81E02A7DB19A}" srcOrd="0" destOrd="0" presId="urn:microsoft.com/office/officeart/2005/8/layout/orgChart1"/>
    <dgm:cxn modelId="{E0E9867A-3488-4B41-B186-57CA7B1188E9}" type="presParOf" srcId="{BB6FC978-BC83-45B0-8B34-81E02A7DB19A}" destId="{BBF348C3-3A9B-4E58-AAB4-08A600E808BE}" srcOrd="0" destOrd="0" presId="urn:microsoft.com/office/officeart/2005/8/layout/orgChart1"/>
    <dgm:cxn modelId="{8D1548D2-D82F-4434-A4AA-7DE4E9B7F2BD}" type="presParOf" srcId="{BBF348C3-3A9B-4E58-AAB4-08A600E808BE}" destId="{0A013602-C93D-4561-8F60-D76BC61F0F08}" srcOrd="0" destOrd="0" presId="urn:microsoft.com/office/officeart/2005/8/layout/orgChart1"/>
    <dgm:cxn modelId="{226A74C7-AC1B-4B93-9ADB-2E5DBFC88854}" type="presParOf" srcId="{BBF348C3-3A9B-4E58-AAB4-08A600E808BE}" destId="{0965271B-1FE1-47A8-9935-BDC2D6175739}" srcOrd="1" destOrd="0" presId="urn:microsoft.com/office/officeart/2005/8/layout/orgChart1"/>
    <dgm:cxn modelId="{3D1C4D93-FFBC-4002-9561-2A7353C20D96}" type="presParOf" srcId="{BB6FC978-BC83-45B0-8B34-81E02A7DB19A}" destId="{95DE349B-0057-4112-94F6-91F88A1B2291}" srcOrd="1" destOrd="0" presId="urn:microsoft.com/office/officeart/2005/8/layout/orgChart1"/>
    <dgm:cxn modelId="{2BD28912-4860-40BA-BC90-80FAB916DFB2}" type="presParOf" srcId="{95DE349B-0057-4112-94F6-91F88A1B2291}" destId="{F803840A-B9DE-4453-8A02-CA4FB9E966EA}" srcOrd="0" destOrd="0" presId="urn:microsoft.com/office/officeart/2005/8/layout/orgChart1"/>
    <dgm:cxn modelId="{5E7D2CEB-EF12-4AFC-A908-7B56A83B9DD9}" type="presParOf" srcId="{95DE349B-0057-4112-94F6-91F88A1B2291}" destId="{7B600354-BE25-44BC-8BFB-EBDD050ECCAF}" srcOrd="1" destOrd="0" presId="urn:microsoft.com/office/officeart/2005/8/layout/orgChart1"/>
    <dgm:cxn modelId="{CBC7AE93-04AC-4D1D-9340-E8B3361D4494}" type="presParOf" srcId="{7B600354-BE25-44BC-8BFB-EBDD050ECCAF}" destId="{E08891F5-083C-4C54-8CD0-400CAC5F3D86}" srcOrd="0" destOrd="0" presId="urn:microsoft.com/office/officeart/2005/8/layout/orgChart1"/>
    <dgm:cxn modelId="{55BDB042-01F6-4207-80CA-FDC8FCCECD48}" type="presParOf" srcId="{E08891F5-083C-4C54-8CD0-400CAC5F3D86}" destId="{DDD69EA5-3066-4280-8DEA-D2AE5041959F}" srcOrd="0" destOrd="0" presId="urn:microsoft.com/office/officeart/2005/8/layout/orgChart1"/>
    <dgm:cxn modelId="{5976D454-993F-4DC4-8B37-06AF984EF063}" type="presParOf" srcId="{E08891F5-083C-4C54-8CD0-400CAC5F3D86}" destId="{6445D8D3-1ED0-48B5-9158-0421F5E005CD}" srcOrd="1" destOrd="0" presId="urn:microsoft.com/office/officeart/2005/8/layout/orgChart1"/>
    <dgm:cxn modelId="{C0D7B903-A929-43CA-B2CD-80172B626595}" type="presParOf" srcId="{7B600354-BE25-44BC-8BFB-EBDD050ECCAF}" destId="{A0BAA979-50BD-47D3-88C0-2DC3AA6AEF85}" srcOrd="1" destOrd="0" presId="urn:microsoft.com/office/officeart/2005/8/layout/orgChart1"/>
    <dgm:cxn modelId="{1E4F7C53-5D52-47F9-822E-6D2785352F25}" type="presParOf" srcId="{7B600354-BE25-44BC-8BFB-EBDD050ECCAF}" destId="{3D8E3766-72AA-4D54-B3DF-E613C835CD4B}" srcOrd="2" destOrd="0" presId="urn:microsoft.com/office/officeart/2005/8/layout/orgChart1"/>
    <dgm:cxn modelId="{ECED50BF-1CA2-42F9-954F-D789DDAD8A7A}" type="presParOf" srcId="{95DE349B-0057-4112-94F6-91F88A1B2291}" destId="{D58E504C-3130-474C-91B2-EA2A57853601}" srcOrd="2" destOrd="0" presId="urn:microsoft.com/office/officeart/2005/8/layout/orgChart1"/>
    <dgm:cxn modelId="{AADAAAD6-6361-4ECA-9B12-D506ECDF5ABF}" type="presParOf" srcId="{95DE349B-0057-4112-94F6-91F88A1B2291}" destId="{8C699954-0648-49B1-9F0B-7397DBD61BC6}" srcOrd="3" destOrd="0" presId="urn:microsoft.com/office/officeart/2005/8/layout/orgChart1"/>
    <dgm:cxn modelId="{E2C4B649-D444-4020-99A2-FAAFF14369BE}" type="presParOf" srcId="{8C699954-0648-49B1-9F0B-7397DBD61BC6}" destId="{ED6D9C78-5160-4F6F-8A40-0BB6CE7AB83B}" srcOrd="0" destOrd="0" presId="urn:microsoft.com/office/officeart/2005/8/layout/orgChart1"/>
    <dgm:cxn modelId="{5A8F0031-15BA-4692-942E-5A4C5BE3183E}" type="presParOf" srcId="{ED6D9C78-5160-4F6F-8A40-0BB6CE7AB83B}" destId="{C753D63C-632E-4E76-887B-24174DE9B46B}" srcOrd="0" destOrd="0" presId="urn:microsoft.com/office/officeart/2005/8/layout/orgChart1"/>
    <dgm:cxn modelId="{990E640C-4EE4-4E19-BE7F-59545B1DF9C9}" type="presParOf" srcId="{ED6D9C78-5160-4F6F-8A40-0BB6CE7AB83B}" destId="{17F00882-6090-4965-B583-8847BA495690}" srcOrd="1" destOrd="0" presId="urn:microsoft.com/office/officeart/2005/8/layout/orgChart1"/>
    <dgm:cxn modelId="{BB125600-E8D4-4B96-ACF1-F0D7E643CFE4}" type="presParOf" srcId="{8C699954-0648-49B1-9F0B-7397DBD61BC6}" destId="{38C094A4-11C5-4D2F-A07B-EA2436742603}" srcOrd="1" destOrd="0" presId="urn:microsoft.com/office/officeart/2005/8/layout/orgChart1"/>
    <dgm:cxn modelId="{BC84AFE5-BAB1-412D-A7B8-B97EEBB1FCE4}" type="presParOf" srcId="{8C699954-0648-49B1-9F0B-7397DBD61BC6}" destId="{4362095D-90B9-4593-8C8D-99F242A2F05A}" srcOrd="2" destOrd="0" presId="urn:microsoft.com/office/officeart/2005/8/layout/orgChart1"/>
    <dgm:cxn modelId="{61E12B8E-DF6A-4F29-BF21-8E21550937BB}" type="presParOf" srcId="{95DE349B-0057-4112-94F6-91F88A1B2291}" destId="{308F685E-33A0-4B2D-A802-52BEEBA00EFB}" srcOrd="4" destOrd="0" presId="urn:microsoft.com/office/officeart/2005/8/layout/orgChart1"/>
    <dgm:cxn modelId="{53101FCF-4E9F-4A99-8713-0DFC67A7B4F4}" type="presParOf" srcId="{95DE349B-0057-4112-94F6-91F88A1B2291}" destId="{52DF81C2-585E-4DD0-93F0-8C0B39876952}" srcOrd="5" destOrd="0" presId="urn:microsoft.com/office/officeart/2005/8/layout/orgChart1"/>
    <dgm:cxn modelId="{5F9189F7-5716-4499-8BA3-053C768C0C77}" type="presParOf" srcId="{52DF81C2-585E-4DD0-93F0-8C0B39876952}" destId="{53ED4450-5B09-4F39-8CA7-B78FFC65F13E}" srcOrd="0" destOrd="0" presId="urn:microsoft.com/office/officeart/2005/8/layout/orgChart1"/>
    <dgm:cxn modelId="{FBEC9A7E-5086-411A-9724-91429D91B118}" type="presParOf" srcId="{53ED4450-5B09-4F39-8CA7-B78FFC65F13E}" destId="{1C2D85F0-311C-4E34-9D77-EE8E0BE0BCD4}" srcOrd="0" destOrd="0" presId="urn:microsoft.com/office/officeart/2005/8/layout/orgChart1"/>
    <dgm:cxn modelId="{15397936-17D0-4DB2-9E17-F720CE77D931}" type="presParOf" srcId="{53ED4450-5B09-4F39-8CA7-B78FFC65F13E}" destId="{745B0A83-58D0-4350-8D12-FB3284344B5C}" srcOrd="1" destOrd="0" presId="urn:microsoft.com/office/officeart/2005/8/layout/orgChart1"/>
    <dgm:cxn modelId="{5765E261-4E8B-4135-B594-9FAFBBC63268}" type="presParOf" srcId="{52DF81C2-585E-4DD0-93F0-8C0B39876952}" destId="{0DEB4F03-061F-4DE3-A4D5-3982EE46F88B}" srcOrd="1" destOrd="0" presId="urn:microsoft.com/office/officeart/2005/8/layout/orgChart1"/>
    <dgm:cxn modelId="{90CF76E9-C2DD-46E9-98E5-53FEE418DF44}" type="presParOf" srcId="{52DF81C2-585E-4DD0-93F0-8C0B39876952}" destId="{6DAB814B-63CC-49B3-B570-1338390D2398}" srcOrd="2" destOrd="0" presId="urn:microsoft.com/office/officeart/2005/8/layout/orgChart1"/>
    <dgm:cxn modelId="{097BCB8B-BB41-4FAB-9FF7-B087DF56E7D6}" type="presParOf" srcId="{BB6FC978-BC83-45B0-8B34-81E02A7DB19A}" destId="{47AE466D-6841-45A1-9ABB-225820030C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F548F0-A325-482D-B22E-0AF8BBDB941A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CF2B8-B46C-4A5F-8BB7-C673FA987214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B3222-7B0A-4D79-B1C2-04CD0835E712}">
      <dsp:nvSpPr>
        <dsp:cNvPr id="0" name=""/>
        <dsp:cNvSpPr/>
      </dsp:nvSpPr>
      <dsp:spPr>
        <a:xfrm>
          <a:off x="1343473" y="363990"/>
          <a:ext cx="3409053" cy="1378520"/>
        </a:xfrm>
        <a:prstGeom prst="rect">
          <a:avLst/>
        </a:prstGeom>
        <a:solidFill>
          <a:srgbClr val="FFC000"/>
        </a:solidFill>
        <a:ln w="5715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  <a:latin typeface="Constantia" pitchFamily="18" charset="0"/>
              <a:hlinkClick xmlns:r="http://schemas.openxmlformats.org/officeDocument/2006/relationships" r:id="" action="ppaction://hlinksldjump"/>
            </a:rPr>
            <a:t>RADIOAKTIVITA</a:t>
          </a:r>
          <a:endParaRPr lang="cs-CZ" sz="2800" b="1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43473" y="363990"/>
        <a:ext cx="3409053" cy="1378520"/>
      </dsp:txXfrm>
    </dsp:sp>
    <dsp:sp modelId="{02BEFA6B-CF97-414D-961C-7EE4AC391357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rgbClr val="FFC000"/>
        </a:solidFill>
        <a:ln w="5715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  <a:latin typeface="Constantia" pitchFamily="18" charset="0"/>
              <a:hlinkClick xmlns:r="http://schemas.openxmlformats.org/officeDocument/2006/relationships" r:id="" action="ppaction://hlinksldjump"/>
            </a:rPr>
            <a:t>PŘIROZENÁ</a:t>
          </a:r>
          <a:endParaRPr lang="cs-CZ" sz="2400" b="1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469" y="2321489"/>
        <a:ext cx="2757041" cy="1378520"/>
      </dsp:txXfrm>
    </dsp:sp>
    <dsp:sp modelId="{9B15DDCF-86E9-4AC1-9748-AA70589E6279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rgbClr val="FFC000"/>
        </a:solidFill>
        <a:ln w="5715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  <a:latin typeface="Constantia" pitchFamily="18" charset="0"/>
              <a:hlinkClick xmlns:r="http://schemas.openxmlformats.org/officeDocument/2006/relationships" r:id="" action="ppaction://hlinksldjump"/>
            </a:rPr>
            <a:t>UMĚLÁ</a:t>
          </a:r>
          <a:endParaRPr lang="cs-CZ" sz="2400" b="1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51EAF-2287-47CC-A179-F6AEF7C7E362}">
      <dsp:nvSpPr>
        <dsp:cNvPr id="0" name=""/>
        <dsp:cNvSpPr/>
      </dsp:nvSpPr>
      <dsp:spPr>
        <a:xfrm>
          <a:off x="1880" y="1623232"/>
          <a:ext cx="2542106" cy="78873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Constantia" pitchFamily="18" charset="0"/>
            </a:rPr>
            <a:t>RADIOAKTIVNÍ ROZPADY</a:t>
          </a:r>
          <a:endParaRPr lang="cs-CZ" sz="2400" b="1" kern="1200" dirty="0">
            <a:latin typeface="Constantia" pitchFamily="18" charset="0"/>
          </a:endParaRPr>
        </a:p>
      </dsp:txBody>
      <dsp:txXfrm>
        <a:off x="1880" y="1623232"/>
        <a:ext cx="2542106" cy="788733"/>
      </dsp:txXfrm>
    </dsp:sp>
    <dsp:sp modelId="{7F020EFE-2642-4212-8901-1E0865A314DE}">
      <dsp:nvSpPr>
        <dsp:cNvPr id="0" name=""/>
        <dsp:cNvSpPr/>
      </dsp:nvSpPr>
      <dsp:spPr>
        <a:xfrm rot="18282846">
          <a:off x="2238852" y="1412691"/>
          <a:ext cx="1417523" cy="44604"/>
        </a:xfrm>
        <a:custGeom>
          <a:avLst/>
          <a:gdLst/>
          <a:ahLst/>
          <a:cxnLst/>
          <a:rect l="0" t="0" r="0" b="0"/>
          <a:pathLst>
            <a:path>
              <a:moveTo>
                <a:pt x="0" y="22302"/>
              </a:moveTo>
              <a:lnTo>
                <a:pt x="1417523" y="223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2846">
        <a:off x="2912176" y="1399555"/>
        <a:ext cx="70876" cy="70876"/>
      </dsp:txXfrm>
    </dsp:sp>
    <dsp:sp modelId="{8ECC11A9-ACB2-4CF9-942B-69C78F5FC371}">
      <dsp:nvSpPr>
        <dsp:cNvPr id="0" name=""/>
        <dsp:cNvSpPr/>
      </dsp:nvSpPr>
      <dsp:spPr>
        <a:xfrm>
          <a:off x="3351241" y="534343"/>
          <a:ext cx="2673973" cy="63609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onstantia" pitchFamily="18" charset="0"/>
              <a:hlinkClick xmlns:r="http://schemas.openxmlformats.org/officeDocument/2006/relationships" r:id="" action="ppaction://hlinksldjump"/>
            </a:rPr>
            <a:t>PŘEMĚNA   </a:t>
          </a:r>
          <a:r>
            <a:rPr lang="el-GR" sz="3200" b="1" kern="1200" dirty="0" smtClean="0">
              <a:latin typeface="Constantia" pitchFamily="18" charset="0"/>
              <a:hlinkClick xmlns:r="http://schemas.openxmlformats.org/officeDocument/2006/relationships" r:id="" action="ppaction://hlinksldjump"/>
            </a:rPr>
            <a:t>α</a:t>
          </a:r>
          <a:endParaRPr lang="cs-CZ" sz="3200" b="1" kern="1200" dirty="0">
            <a:latin typeface="Constantia" pitchFamily="18" charset="0"/>
          </a:endParaRPr>
        </a:p>
      </dsp:txBody>
      <dsp:txXfrm>
        <a:off x="3351241" y="534343"/>
        <a:ext cx="2673973" cy="636090"/>
      </dsp:txXfrm>
    </dsp:sp>
    <dsp:sp modelId="{98879624-2F61-4116-B7D5-630A9125182A}">
      <dsp:nvSpPr>
        <dsp:cNvPr id="0" name=""/>
        <dsp:cNvSpPr/>
      </dsp:nvSpPr>
      <dsp:spPr>
        <a:xfrm rot="19999858">
          <a:off x="2495935" y="1792566"/>
          <a:ext cx="903358" cy="44604"/>
        </a:xfrm>
        <a:custGeom>
          <a:avLst/>
          <a:gdLst/>
          <a:ahLst/>
          <a:cxnLst/>
          <a:rect l="0" t="0" r="0" b="0"/>
          <a:pathLst>
            <a:path>
              <a:moveTo>
                <a:pt x="0" y="22302"/>
              </a:moveTo>
              <a:lnTo>
                <a:pt x="903358" y="223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999858">
        <a:off x="2925030" y="1792284"/>
        <a:ext cx="45167" cy="45167"/>
      </dsp:txXfrm>
    </dsp:sp>
    <dsp:sp modelId="{2428195D-8CE1-4DD5-933C-FEBB50E1A8E9}">
      <dsp:nvSpPr>
        <dsp:cNvPr id="0" name=""/>
        <dsp:cNvSpPr/>
      </dsp:nvSpPr>
      <dsp:spPr>
        <a:xfrm>
          <a:off x="3351241" y="1321496"/>
          <a:ext cx="2673973" cy="58128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onstantia" pitchFamily="18" charset="0"/>
              <a:hlinkClick xmlns:r="http://schemas.openxmlformats.org/officeDocument/2006/relationships" r:id="" action="ppaction://hlinksldjump"/>
            </a:rPr>
            <a:t>PŘEMĚNA  </a:t>
          </a:r>
          <a:r>
            <a:rPr lang="el-GR" sz="2800" b="1" kern="1200" dirty="0" smtClean="0">
              <a:latin typeface="Constantia" pitchFamily="18" charset="0"/>
              <a:hlinkClick xmlns:r="http://schemas.openxmlformats.org/officeDocument/2006/relationships" r:id="" action="ppaction://hlinksldjump"/>
            </a:rPr>
            <a:t>β</a:t>
          </a:r>
          <a:r>
            <a:rPr lang="cs-CZ" sz="2800" b="1" kern="1200" baseline="30000" dirty="0" smtClean="0">
              <a:latin typeface="Arial Black" pitchFamily="34" charset="0"/>
              <a:hlinkClick xmlns:r="http://schemas.openxmlformats.org/officeDocument/2006/relationships" r:id="" action="ppaction://hlinksldjump"/>
            </a:rPr>
            <a:t>-</a:t>
          </a:r>
          <a:endParaRPr lang="cs-CZ" sz="2800" b="1" kern="1200" dirty="0">
            <a:latin typeface="Arial Black" pitchFamily="34" charset="0"/>
          </a:endParaRPr>
        </a:p>
      </dsp:txBody>
      <dsp:txXfrm>
        <a:off x="3351241" y="1321496"/>
        <a:ext cx="2673973" cy="581285"/>
      </dsp:txXfrm>
    </dsp:sp>
    <dsp:sp modelId="{AA6C40C8-CDA5-44EF-BCF8-9DF861C93A56}">
      <dsp:nvSpPr>
        <dsp:cNvPr id="0" name=""/>
        <dsp:cNvSpPr/>
      </dsp:nvSpPr>
      <dsp:spPr>
        <a:xfrm rot="1319498">
          <a:off x="2511014" y="2164994"/>
          <a:ext cx="906332" cy="44604"/>
        </a:xfrm>
        <a:custGeom>
          <a:avLst/>
          <a:gdLst/>
          <a:ahLst/>
          <a:cxnLst/>
          <a:rect l="0" t="0" r="0" b="0"/>
          <a:pathLst>
            <a:path>
              <a:moveTo>
                <a:pt x="0" y="22302"/>
              </a:moveTo>
              <a:lnTo>
                <a:pt x="906332" y="223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319498">
        <a:off x="2941522" y="2164638"/>
        <a:ext cx="45316" cy="45316"/>
      </dsp:txXfrm>
    </dsp:sp>
    <dsp:sp modelId="{A0336EBC-CB6B-4BCD-AAB2-A81E309BF221}">
      <dsp:nvSpPr>
        <dsp:cNvPr id="0" name=""/>
        <dsp:cNvSpPr/>
      </dsp:nvSpPr>
      <dsp:spPr>
        <a:xfrm>
          <a:off x="3384374" y="2016219"/>
          <a:ext cx="2673973" cy="68155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onstantia" pitchFamily="18" charset="0"/>
              <a:hlinkClick xmlns:r="http://schemas.openxmlformats.org/officeDocument/2006/relationships" r:id="" action="ppaction://hlinksldjump"/>
            </a:rPr>
            <a:t>PŘEMĚNA    </a:t>
          </a:r>
          <a:r>
            <a:rPr lang="el-GR" sz="2800" b="1" kern="1200" dirty="0" smtClean="0">
              <a:latin typeface="Constantia" pitchFamily="18" charset="0"/>
              <a:hlinkClick xmlns:r="http://schemas.openxmlformats.org/officeDocument/2006/relationships" r:id="" action="ppaction://hlinksldjump"/>
            </a:rPr>
            <a:t>β</a:t>
          </a:r>
          <a:r>
            <a:rPr lang="cs-CZ" sz="2800" b="1" kern="1200" baseline="30000" dirty="0" smtClean="0">
              <a:latin typeface="Constantia" pitchFamily="18" charset="0"/>
              <a:hlinkClick xmlns:r="http://schemas.openxmlformats.org/officeDocument/2006/relationships" r:id="" action="ppaction://hlinksldjump"/>
            </a:rPr>
            <a:t>+</a:t>
          </a:r>
          <a:endParaRPr lang="cs-CZ" sz="2800" kern="1200" dirty="0"/>
        </a:p>
      </dsp:txBody>
      <dsp:txXfrm>
        <a:off x="3384374" y="2016219"/>
        <a:ext cx="2673973" cy="681550"/>
      </dsp:txXfrm>
    </dsp:sp>
    <dsp:sp modelId="{2676B1A0-7C66-41F2-B23A-BE634C932D31}">
      <dsp:nvSpPr>
        <dsp:cNvPr id="0" name=""/>
        <dsp:cNvSpPr/>
      </dsp:nvSpPr>
      <dsp:spPr>
        <a:xfrm rot="3351519">
          <a:off x="2228440" y="2590524"/>
          <a:ext cx="1438348" cy="44604"/>
        </a:xfrm>
        <a:custGeom>
          <a:avLst/>
          <a:gdLst/>
          <a:ahLst/>
          <a:cxnLst/>
          <a:rect l="0" t="0" r="0" b="0"/>
          <a:pathLst>
            <a:path>
              <a:moveTo>
                <a:pt x="0" y="22302"/>
              </a:moveTo>
              <a:lnTo>
                <a:pt x="1438348" y="223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51519">
        <a:off x="2911655" y="2576868"/>
        <a:ext cx="71917" cy="71917"/>
      </dsp:txXfrm>
    </dsp:sp>
    <dsp:sp modelId="{C5DC6AD0-571C-4C48-BDC2-8968D4C7A636}">
      <dsp:nvSpPr>
        <dsp:cNvPr id="0" name=""/>
        <dsp:cNvSpPr/>
      </dsp:nvSpPr>
      <dsp:spPr>
        <a:xfrm>
          <a:off x="3351241" y="2886455"/>
          <a:ext cx="2741286" cy="6432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Constantia" pitchFamily="18" charset="0"/>
              <a:hlinkClick xmlns:r="http://schemas.openxmlformats.org/officeDocument/2006/relationships" r:id="" action="ppaction://hlinksldjump"/>
            </a:rPr>
            <a:t>ZÁCHYT  ELEKTRONU</a:t>
          </a:r>
          <a:endParaRPr lang="cs-CZ" sz="1900" b="1" kern="1200" dirty="0">
            <a:latin typeface="Constantia" pitchFamily="18" charset="0"/>
          </a:endParaRPr>
        </a:p>
      </dsp:txBody>
      <dsp:txXfrm>
        <a:off x="3351241" y="2886455"/>
        <a:ext cx="2741286" cy="643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F685E-33A0-4B2D-A802-52BEEBA00EFB}">
      <dsp:nvSpPr>
        <dsp:cNvPr id="0" name=""/>
        <dsp:cNvSpPr/>
      </dsp:nvSpPr>
      <dsp:spPr>
        <a:xfrm>
          <a:off x="1536215" y="522838"/>
          <a:ext cx="339418" cy="1957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878"/>
              </a:lnTo>
              <a:lnTo>
                <a:pt x="339418" y="195787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E504C-3130-474C-91B2-EA2A57853601}">
      <dsp:nvSpPr>
        <dsp:cNvPr id="0" name=""/>
        <dsp:cNvSpPr/>
      </dsp:nvSpPr>
      <dsp:spPr>
        <a:xfrm>
          <a:off x="1536215" y="522838"/>
          <a:ext cx="375795" cy="124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683"/>
              </a:lnTo>
              <a:lnTo>
                <a:pt x="375795" y="124968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3840A-B9DE-4453-8A02-CA4FB9E966EA}">
      <dsp:nvSpPr>
        <dsp:cNvPr id="0" name=""/>
        <dsp:cNvSpPr/>
      </dsp:nvSpPr>
      <dsp:spPr>
        <a:xfrm>
          <a:off x="1536215" y="522838"/>
          <a:ext cx="339418" cy="479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055"/>
              </a:lnTo>
              <a:lnTo>
                <a:pt x="339418" y="47905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13602-C93D-4561-8F60-D76BC61F0F08}">
      <dsp:nvSpPr>
        <dsp:cNvPr id="0" name=""/>
        <dsp:cNvSpPr/>
      </dsp:nvSpPr>
      <dsp:spPr>
        <a:xfrm>
          <a:off x="1309936" y="2126"/>
          <a:ext cx="2262786" cy="5207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 </a:t>
          </a:r>
          <a:r>
            <a:rPr kumimoji="0" lang="cs-CZ" sz="2000" b="1" i="0" u="none" strike="noStrike" kern="1200" cap="none" normalizeH="0" baseline="0" dirty="0" smtClean="0">
              <a:ln/>
              <a:effectLst/>
              <a:latin typeface="Constantia" pitchFamily="18" charset="0"/>
              <a:ea typeface="Times New Roman" pitchFamily="18" charset="0"/>
            </a:rPr>
            <a:t>JADERNÉ REAKCE</a:t>
          </a:r>
          <a:endParaRPr kumimoji="0" lang="cs-CZ" sz="2000" b="0" i="0" u="none" strike="noStrike" kern="1200" cap="none" normalizeH="0" baseline="0" dirty="0" smtClean="0">
            <a:ln/>
            <a:effectLst/>
            <a:latin typeface="Constantia" pitchFamily="18" charset="0"/>
          </a:endParaRPr>
        </a:p>
      </dsp:txBody>
      <dsp:txXfrm>
        <a:off x="1309936" y="2126"/>
        <a:ext cx="2262786" cy="520712"/>
      </dsp:txXfrm>
    </dsp:sp>
    <dsp:sp modelId="{DDD69EA5-3066-4280-8DEA-D2AE5041959F}">
      <dsp:nvSpPr>
        <dsp:cNvPr id="0" name=""/>
        <dsp:cNvSpPr/>
      </dsp:nvSpPr>
      <dsp:spPr>
        <a:xfrm>
          <a:off x="1875633" y="741537"/>
          <a:ext cx="2236418" cy="5207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 smtClean="0">
              <a:ln/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hlinkClick xmlns:r="http://schemas.openxmlformats.org/officeDocument/2006/relationships" r:id="" action="ppaction://hlinksldjump"/>
            </a:rPr>
            <a:t>TRANSMUTACE</a:t>
          </a:r>
          <a:endParaRPr kumimoji="0" lang="cs-CZ" sz="1800" b="0" i="0" u="none" strike="noStrike" kern="1200" cap="none" normalizeH="0" baseline="0" dirty="0" smtClean="0">
            <a:ln/>
            <a:solidFill>
              <a:srgbClr val="000000"/>
            </a:solidFill>
            <a:effectLst/>
            <a:latin typeface="Arial" pitchFamily="34" charset="0"/>
          </a:endParaRPr>
        </a:p>
      </dsp:txBody>
      <dsp:txXfrm>
        <a:off x="1875633" y="741537"/>
        <a:ext cx="2236418" cy="520712"/>
      </dsp:txXfrm>
    </dsp:sp>
    <dsp:sp modelId="{C753D63C-632E-4E76-887B-24174DE9B46B}">
      <dsp:nvSpPr>
        <dsp:cNvPr id="0" name=""/>
        <dsp:cNvSpPr/>
      </dsp:nvSpPr>
      <dsp:spPr>
        <a:xfrm>
          <a:off x="1912010" y="1512166"/>
          <a:ext cx="2236418" cy="5207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hlinkClick xmlns:r="http://schemas.openxmlformats.org/officeDocument/2006/relationships" r:id="" action="ppaction://hlinksldjump"/>
            </a:rPr>
            <a:t>ŠTĚPENÍ</a:t>
          </a:r>
          <a:endParaRPr kumimoji="0" lang="cs-CZ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912010" y="1512166"/>
        <a:ext cx="2236418" cy="520712"/>
      </dsp:txXfrm>
    </dsp:sp>
    <dsp:sp modelId="{1C2D85F0-311C-4E34-9D77-EE8E0BE0BCD4}">
      <dsp:nvSpPr>
        <dsp:cNvPr id="0" name=""/>
        <dsp:cNvSpPr/>
      </dsp:nvSpPr>
      <dsp:spPr>
        <a:xfrm>
          <a:off x="1875633" y="2220361"/>
          <a:ext cx="2300830" cy="5207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100" b="1" i="0" u="none" strike="noStrike" kern="1200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8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hlinkClick xmlns:r="http://schemas.openxmlformats.org/officeDocument/2006/relationships" r:id="" action="ppaction://hlinksldjump"/>
            </a:rPr>
            <a:t>SYNTÉZY</a:t>
          </a:r>
          <a:endParaRPr kumimoji="0" lang="cs-CZ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875633" y="2220361"/>
        <a:ext cx="2300830" cy="52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1607-93FC-4A57-BEB3-BCCCEC3F78FD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48E0-E207-4B5C-A6F5-9DD5B145EE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9036-C11F-40DB-BCB6-9F05A9A3E9ED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C0C6-359A-4F85-A16A-423855EF24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2952-CE44-4E96-BDFA-68C68DB54E90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9E771-2CA6-4D89-ACD0-C1425F9FA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C86C-6993-4464-BEDC-832D57080A9F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BB6D-A9B9-4AB1-815F-00689B612F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18E5-D54F-4B94-837C-D128535C1C29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4371-B765-4FF8-804A-359485F481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9C6B-9901-4275-B2B4-EFA5BD2E82ED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A7DE-017E-4CA0-B7F7-F91A7528F5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48DE-D8BB-43F6-A644-5F956B145CC1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C270-2646-4DDE-B391-943AFDB18D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82A9-FFDA-4DA0-BAD9-C0DC8D1BFCBF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D249-CC1D-44CC-99A7-4AA103AAC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9BF1-BAA9-4C13-8223-F85EBCBF6F43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5131-ADDC-4620-9D88-232E6975F7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C30A-6245-4536-8B73-D4D368829AB6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746B-1404-464D-8E1C-0866F3113C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7BE6-01A6-435D-AB86-12734E0679B9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093D-F643-42BD-979E-E304658CD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F2E0A-10E9-41EF-A6E3-D4AAB0A60460}" type="datetimeFigureOut">
              <a:rPr lang="cs-CZ"/>
              <a:pPr>
                <a:defRPr/>
              </a:pPr>
              <a:t>12.12.2019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F42EF-64AE-4E8B-87BF-DA5576356E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.wmf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Ernest_Rutherford.jpg" TargetMode="External"/><Relationship Id="rId13" Type="http://schemas.openxmlformats.org/officeDocument/2006/relationships/hyperlink" Target="http://cs.wikipedia.org/wiki/Soubor:Nuclear_fission.svg" TargetMode="External"/><Relationship Id="rId18" Type="http://schemas.openxmlformats.org/officeDocument/2006/relationships/hyperlink" Target="http://cs.wikipedia.org/wiki/Soubor:Sun_in_X-Ray.png" TargetMode="External"/><Relationship Id="rId3" Type="http://schemas.openxmlformats.org/officeDocument/2006/relationships/hyperlink" Target="http://cs.wikipedia.org/wiki/Soubor:Pierre_and_Marie_Curie.jpg" TargetMode="External"/><Relationship Id="rId7" Type="http://schemas.openxmlformats.org/officeDocument/2006/relationships/hyperlink" Target="http://cs.wikipedia.org/wiki/Soubor:Curie_Joliot_1934_London.jpg" TargetMode="External"/><Relationship Id="rId12" Type="http://schemas.openxmlformats.org/officeDocument/2006/relationships/hyperlink" Target="http://cs.wikipedia.org/wiki/Soubor:Petct1.jpg" TargetMode="External"/><Relationship Id="rId17" Type="http://schemas.openxmlformats.org/officeDocument/2006/relationships/hyperlink" Target="http://cs.wikipedia.org/wiki/Soubor:Deuterium-tritium_fusion.svg" TargetMode="External"/><Relationship Id="rId2" Type="http://schemas.openxmlformats.org/officeDocument/2006/relationships/hyperlink" Target="http://cs.wikipedia.org/wiki/Soubor:Henri_Becquerel.jpg" TargetMode="External"/><Relationship Id="rId16" Type="http://schemas.openxmlformats.org/officeDocument/2006/relationships/hyperlink" Target="http://cs.wikipedia.org/wiki/Soubor:Nagasakibomb.jpg" TargetMode="External"/><Relationship Id="rId20" Type="http://schemas.openxmlformats.org/officeDocument/2006/relationships/hyperlink" Target="http://office.microsof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Gammadecay-1.jpg" TargetMode="External"/><Relationship Id="rId11" Type="http://schemas.openxmlformats.org/officeDocument/2006/relationships/hyperlink" Target="http://cs.wikipedia.org/wiki/Soubor:ECAT-Exact-HR--PET-Scanner.jpg" TargetMode="External"/><Relationship Id="rId5" Type="http://schemas.openxmlformats.org/officeDocument/2006/relationships/hyperlink" Target="http://cs.wikipedia.org/wiki/Soubor:Betadecay.jpg" TargetMode="External"/><Relationship Id="rId15" Type="http://schemas.openxmlformats.org/officeDocument/2006/relationships/hyperlink" Target="http://cs.wikipedia.org/wiki/Soubor:USS_Maine_(SSBN-741).jpg" TargetMode="External"/><Relationship Id="rId10" Type="http://schemas.openxmlformats.org/officeDocument/2006/relationships/hyperlink" Target="https://library.gl.ciw.edu/GLHistory/pgabelson.html" TargetMode="External"/><Relationship Id="rId19" Type="http://schemas.openxmlformats.org/officeDocument/2006/relationships/hyperlink" Target="http://www.pdclipart/" TargetMode="External"/><Relationship Id="rId4" Type="http://schemas.openxmlformats.org/officeDocument/2006/relationships/hyperlink" Target="http://upload.wikimedia.org/wikipedia/commons/d/d7/Alphadecay.jpg" TargetMode="External"/><Relationship Id="rId9" Type="http://schemas.openxmlformats.org/officeDocument/2006/relationships/hyperlink" Target="http://cs.wikipedia.org/wiki/Soubor:Mcmillan_postcard.jpg" TargetMode="External"/><Relationship Id="rId14" Type="http://schemas.openxmlformats.org/officeDocument/2006/relationships/hyperlink" Target="http://cs.wikipedia.org/wiki/Soubor:Three_Mile_Island_(color)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67544" y="764704"/>
            <a:ext cx="8349145" cy="1200329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RADIOAKTIVITA</a:t>
            </a:r>
          </a:p>
        </p:txBody>
      </p:sp>
      <p:pic>
        <p:nvPicPr>
          <p:cNvPr id="2051" name="Picture 11" descr="C:\Documents and Settings\Admin\Local Settings\Temporary Internet Files\Content.IE5\2625W1CQ\MC9004373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644900"/>
            <a:ext cx="2305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3" descr="C:\Documents and Settings\Admin\Local Settings\Temporary Internet Files\Content.IE5\BNYXK6V8\MC9002980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429000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2339975" y="2813050"/>
            <a:ext cx="4140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  <a:tabLst>
                <a:tab pos="3492500" algn="l"/>
              </a:tabLst>
            </a:pPr>
            <a:r>
              <a:rPr lang="cs-CZ" sz="2000" b="1">
                <a:latin typeface="Constantia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cs-CZ" sz="2000" b="1">
                <a:latin typeface="Arial Black" pitchFamily="34" charset="0"/>
                <a:ea typeface="Times New Roman" pitchFamily="18" charset="0"/>
                <a:cs typeface="Arial" charset="0"/>
                <a:hlinkClick r:id="rId4" action="ppaction://hlinksldjump"/>
              </a:rPr>
              <a:t>TERMINOLOGIE</a:t>
            </a:r>
            <a:endParaRPr lang="cs-CZ" sz="2000" b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>
              <a:tabLst>
                <a:tab pos="3492500" algn="l"/>
              </a:tabLst>
            </a:pPr>
            <a:endParaRPr lang="cs-CZ" sz="60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3492500" algn="l"/>
              </a:tabLst>
            </a:pPr>
            <a:r>
              <a:rPr lang="cs-CZ" sz="2000" b="1">
                <a:latin typeface="Arial Black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cs-CZ" sz="2000" b="1">
                <a:latin typeface="Arial Black" pitchFamily="34" charset="0"/>
                <a:ea typeface="Times New Roman" pitchFamily="18" charset="0"/>
                <a:cs typeface="Arial" charset="0"/>
                <a:hlinkClick r:id="rId5" action="ppaction://hlinksldjump"/>
              </a:rPr>
              <a:t>DRUHY RADIOAKTIVITY</a:t>
            </a:r>
            <a:endParaRPr lang="cs-CZ" sz="2000" b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3492500" algn="l"/>
              </a:tabLst>
            </a:pPr>
            <a:endParaRPr lang="cs-CZ" sz="60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3492500" algn="l"/>
              </a:tabLst>
            </a:pPr>
            <a:r>
              <a:rPr lang="cs-CZ" sz="2000" b="1">
                <a:latin typeface="Arial Black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cs-CZ" sz="2000" b="1">
                <a:latin typeface="Arial Black" pitchFamily="34" charset="0"/>
                <a:ea typeface="Times New Roman" pitchFamily="18" charset="0"/>
                <a:cs typeface="Arial" charset="0"/>
                <a:hlinkClick r:id="rId6" action="ppaction://hlinksldjump"/>
              </a:rPr>
              <a:t>RADIOAKTIVNÍ ROZPADY</a:t>
            </a:r>
            <a:endParaRPr lang="cs-CZ" sz="2000" b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3492500" algn="l"/>
              </a:tabLst>
            </a:pPr>
            <a:endParaRPr lang="cs-CZ" sz="60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3492500" algn="l"/>
              </a:tabLst>
            </a:pPr>
            <a:r>
              <a:rPr lang="cs-CZ" sz="2000" b="1">
                <a:latin typeface="Arial Black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cs-CZ" sz="2000" b="1">
                <a:latin typeface="Arial Black" pitchFamily="34" charset="0"/>
                <a:ea typeface="Times New Roman" pitchFamily="18" charset="0"/>
                <a:cs typeface="Arial" charset="0"/>
                <a:hlinkClick r:id="rId7" action="ppaction://hlinksldjump"/>
              </a:rPr>
              <a:t>JADERNÉ REAKCE </a:t>
            </a:r>
            <a:endParaRPr lang="cs-CZ" sz="2000" b="1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3492500" algn="l"/>
              </a:tabLst>
            </a:pPr>
            <a:endParaRPr lang="cs-CZ" sz="60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3492500" algn="l"/>
              </a:tabLst>
            </a:pPr>
            <a:r>
              <a:rPr lang="cs-CZ" sz="2000" b="1">
                <a:latin typeface="Arial Black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cs-CZ" sz="2000" b="1">
                <a:latin typeface="Arial Black" pitchFamily="34" charset="0"/>
                <a:ea typeface="Times New Roman" pitchFamily="18" charset="0"/>
                <a:cs typeface="Arial" charset="0"/>
                <a:hlinkClick r:id="rId8" action="ppaction://hlinksldjump"/>
              </a:rPr>
              <a:t>PROCVIČENÍ</a:t>
            </a:r>
            <a:endParaRPr lang="cs-CZ"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79388" y="646113"/>
            <a:ext cx="8843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90600" algn="l"/>
              </a:tabLst>
            </a:pPr>
            <a:r>
              <a:rPr lang="cs-CZ" i="1" dirty="0">
                <a:latin typeface="Arial Black" pitchFamily="34" charset="0"/>
                <a:ea typeface="Times New Roman" pitchFamily="18" charset="0"/>
                <a:cs typeface="Arial" charset="0"/>
              </a:rPr>
              <a:t>POLOČAS ROZPADU</a:t>
            </a:r>
          </a:p>
          <a:p>
            <a:pPr>
              <a:tabLst>
                <a:tab pos="457200" algn="l"/>
                <a:tab pos="990600" algn="l"/>
              </a:tabLst>
            </a:pPr>
            <a:endParaRPr lang="cs-CZ" sz="600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doba, za kterou se rozpadne polovina přítomných jader radioaktivního nuklidu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( 10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-11</a:t>
            </a:r>
            <a:r>
              <a:rPr lang="cs-CZ" b="1" dirty="0">
                <a:ea typeface="Times New Roman" pitchFamily="18" charset="0"/>
                <a:cs typeface="Arial" charset="0"/>
              </a:rPr>
              <a:t> s až 10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10 </a:t>
            </a:r>
            <a:r>
              <a:rPr lang="cs-CZ" b="1" dirty="0">
                <a:ea typeface="Times New Roman" pitchFamily="18" charset="0"/>
                <a:cs typeface="Arial" charset="0"/>
              </a:rPr>
              <a:t>let)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18762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lačítko akce: Začátek 3">
            <a:hlinkClick r:id="" action="ppaction://hlinkshowjump?jump=firstslide" highlightClick="1"/>
          </p:cNvPr>
          <p:cNvSpPr/>
          <p:nvPr/>
        </p:nvSpPr>
        <p:spPr>
          <a:xfrm>
            <a:off x="539552" y="5589240"/>
            <a:ext cx="1042416" cy="504056"/>
          </a:xfrm>
          <a:prstGeom prst="actionButtonBeginn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827088" y="674688"/>
            <a:ext cx="75961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90600" algn="l"/>
              </a:tabLst>
            </a:pPr>
            <a:r>
              <a:rPr lang="cs-CZ" sz="2400" b="1" i="1" u="sng" dirty="0">
                <a:latin typeface="Arial Black" pitchFamily="34" charset="0"/>
                <a:ea typeface="Times New Roman" pitchFamily="18" charset="0"/>
                <a:cs typeface="Arial" charset="0"/>
              </a:rPr>
              <a:t>rozpad (přeměna) α</a:t>
            </a:r>
            <a:endParaRPr lang="cs-CZ" sz="2400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dirty="0">
                <a:ea typeface="Times New Roman" pitchFamily="18" charset="0"/>
                <a:cs typeface="Arial" charset="0"/>
              </a:rPr>
              <a:t> </a:t>
            </a: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jádra těžkých prvků    A &gt; 210 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zmenšení počtu protonů i neutronů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sz="2000" baseline="30000" dirty="0">
                <a:ea typeface="Times New Roman" pitchFamily="18" charset="0"/>
                <a:cs typeface="Arial" charset="0"/>
              </a:rPr>
              <a:t>                       A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Z</a:t>
            </a:r>
            <a:r>
              <a:rPr lang="cs-CZ" sz="2000" dirty="0">
                <a:ea typeface="Times New Roman" pitchFamily="18" charset="0"/>
                <a:cs typeface="Arial" charset="0"/>
              </a:rPr>
              <a:t>X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dirty="0">
                <a:ea typeface="Times New Roman" pitchFamily="18" charset="0"/>
                <a:cs typeface="Arial" charset="0"/>
              </a:rPr>
              <a:t>    →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A – 4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Z – 2 </a:t>
            </a:r>
            <a:r>
              <a:rPr lang="cs-CZ" sz="2000" baseline="-30000" dirty="0" smtClean="0">
                <a:ea typeface="Times New Roman" pitchFamily="18" charset="0"/>
                <a:cs typeface="Arial" charset="0"/>
              </a:rPr>
              <a:t> </a:t>
            </a:r>
            <a:r>
              <a:rPr lang="cs-CZ" sz="2000" dirty="0" smtClean="0">
                <a:ea typeface="Times New Roman" pitchFamily="18" charset="0"/>
                <a:cs typeface="Arial" charset="0"/>
              </a:rPr>
              <a:t>G  +</a:t>
            </a:r>
            <a:r>
              <a:rPr lang="cs-CZ" sz="2000" baseline="-30000" dirty="0" smtClean="0">
                <a:ea typeface="Times New Roman" pitchFamily="18" charset="0"/>
                <a:cs typeface="Arial" charset="0"/>
              </a:rPr>
              <a:t>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4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2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α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         </a:t>
            </a:r>
          </a:p>
          <a:p>
            <a:pPr algn="ctr" eaLnBrk="0" hangingPunct="0"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např.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226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88</a:t>
            </a:r>
            <a:r>
              <a:rPr lang="cs-CZ" sz="2000" dirty="0">
                <a:ea typeface="Times New Roman" pitchFamily="18" charset="0"/>
                <a:cs typeface="Arial" charset="0"/>
              </a:rPr>
              <a:t>Ra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dirty="0">
                <a:ea typeface="Times New Roman" pitchFamily="18" charset="0"/>
                <a:cs typeface="Arial" charset="0"/>
              </a:rPr>
              <a:t>    →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222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86 </a:t>
            </a:r>
            <a:r>
              <a:rPr lang="cs-CZ" sz="2000" dirty="0" err="1">
                <a:ea typeface="Times New Roman" pitchFamily="18" charset="0"/>
                <a:cs typeface="Arial" charset="0"/>
              </a:rPr>
              <a:t>Rn</a:t>
            </a:r>
            <a:r>
              <a:rPr lang="cs-CZ" sz="2000" dirty="0">
                <a:ea typeface="Times New Roman" pitchFamily="18" charset="0"/>
                <a:cs typeface="Arial" charset="0"/>
              </a:rPr>
              <a:t> +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4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2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α</a:t>
            </a:r>
          </a:p>
          <a:p>
            <a:pPr algn="ctr" eaLnBrk="0" hangingPunct="0">
              <a:tabLst>
                <a:tab pos="457200" algn="l"/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nový prvek v PSP posun o dvě místa vlevo</a:t>
            </a:r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7380312" y="5805264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68313" y="836613"/>
            <a:ext cx="79549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2400" b="1" i="1" u="sng" dirty="0">
                <a:latin typeface="Arial Black" pitchFamily="34" charset="0"/>
                <a:ea typeface="Times New Roman" pitchFamily="18" charset="0"/>
                <a:cs typeface="Arial" charset="0"/>
              </a:rPr>
              <a:t>rozpad (přeměna) β</a:t>
            </a:r>
            <a:r>
              <a:rPr lang="cs-CZ" sz="2400" b="1" i="1" u="sng" baseline="30000" dirty="0">
                <a:latin typeface="Arial Black" pitchFamily="34" charset="0"/>
                <a:ea typeface="Times New Roman" pitchFamily="18" charset="0"/>
                <a:cs typeface="Arial" charset="0"/>
              </a:rPr>
              <a:t>+</a:t>
            </a:r>
          </a:p>
          <a:p>
            <a:pPr>
              <a:tabLst>
                <a:tab pos="990600" algn="l"/>
              </a:tabLst>
            </a:pPr>
            <a:endParaRPr lang="cs-CZ" sz="2400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jádra uměle připravených prvků</a:t>
            </a:r>
          </a:p>
          <a:p>
            <a:pPr eaLnBrk="0" hangingPunct="0">
              <a:tabLst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nadbytek protonů nad neutrony – změna </a:t>
            </a:r>
          </a:p>
          <a:p>
            <a:pPr eaLnBrk="0" hangingPunct="0"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                                                                     </a:t>
            </a:r>
            <a:r>
              <a:rPr lang="cs-CZ" sz="2000" b="1" baseline="30000" dirty="0">
                <a:ea typeface="Times New Roman" pitchFamily="18" charset="0"/>
                <a:cs typeface="Arial" charset="0"/>
              </a:rPr>
              <a:t>1</a:t>
            </a:r>
            <a:r>
              <a:rPr lang="cs-CZ" sz="2000" b="1" baseline="-30000" dirty="0">
                <a:ea typeface="Times New Roman" pitchFamily="18" charset="0"/>
                <a:cs typeface="Arial" charset="0"/>
              </a:rPr>
              <a:t>1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p</a:t>
            </a:r>
            <a:r>
              <a:rPr lang="cs-CZ" sz="2000" b="1" baseline="-30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    → </a:t>
            </a:r>
            <a:r>
              <a:rPr lang="cs-CZ" sz="2000" b="1" baseline="30000" dirty="0">
                <a:ea typeface="Times New Roman" pitchFamily="18" charset="0"/>
                <a:cs typeface="Arial" charset="0"/>
              </a:rPr>
              <a:t>1</a:t>
            </a:r>
            <a:r>
              <a:rPr lang="cs-CZ" sz="2000" b="1" baseline="-30000" dirty="0">
                <a:ea typeface="Times New Roman" pitchFamily="18" charset="0"/>
                <a:cs typeface="Arial" charset="0"/>
              </a:rPr>
              <a:t>0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n +  </a:t>
            </a:r>
            <a:r>
              <a:rPr lang="cs-CZ" sz="2000" b="1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b="1" baseline="-30000" dirty="0">
                <a:ea typeface="Times New Roman" pitchFamily="18" charset="0"/>
                <a:cs typeface="Arial" charset="0"/>
              </a:rPr>
              <a:t>+1</a:t>
            </a:r>
            <a:r>
              <a:rPr lang="cs-CZ" sz="2000" b="1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e</a:t>
            </a:r>
          </a:p>
          <a:p>
            <a:pPr eaLnBrk="0" hangingPunct="0">
              <a:tabLst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A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Z</a:t>
            </a:r>
            <a:r>
              <a:rPr lang="cs-CZ" sz="2000" dirty="0">
                <a:ea typeface="Times New Roman" pitchFamily="18" charset="0"/>
                <a:cs typeface="Arial" charset="0"/>
              </a:rPr>
              <a:t>X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dirty="0">
                <a:ea typeface="Times New Roman" pitchFamily="18" charset="0"/>
                <a:cs typeface="Arial" charset="0"/>
              </a:rPr>
              <a:t>    →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A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Z – 1 G +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+1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e</a:t>
            </a:r>
          </a:p>
          <a:p>
            <a:pPr eaLnBrk="0" hangingPunct="0"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                                       </a:t>
            </a:r>
          </a:p>
          <a:p>
            <a:pPr algn="ctr" eaLnBrk="0" hangingPunct="0"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         např.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30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15</a:t>
            </a:r>
            <a:r>
              <a:rPr lang="cs-CZ" sz="2000" dirty="0">
                <a:ea typeface="Times New Roman" pitchFamily="18" charset="0"/>
                <a:cs typeface="Arial" charset="0"/>
              </a:rPr>
              <a:t>P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 →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30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14 </a:t>
            </a:r>
            <a:r>
              <a:rPr lang="cs-CZ" sz="2000" dirty="0">
                <a:ea typeface="Times New Roman" pitchFamily="18" charset="0"/>
                <a:cs typeface="Arial" charset="0"/>
              </a:rPr>
              <a:t>Si +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+1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e</a:t>
            </a:r>
          </a:p>
          <a:p>
            <a:pPr algn="ctr" eaLnBrk="0" hangingPunct="0">
              <a:tabLst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nový prvek v PSP posun o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jedno místo vlevo</a:t>
            </a:r>
            <a:r>
              <a:rPr lang="cs-CZ" sz="2000" dirty="0"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7380312" y="5805264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755650" y="836613"/>
            <a:ext cx="75247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90600" algn="l"/>
              </a:tabLst>
            </a:pPr>
            <a:r>
              <a:rPr lang="cs-CZ" sz="2400" b="1" i="1" u="sng" dirty="0">
                <a:latin typeface="Arial Black" pitchFamily="34" charset="0"/>
                <a:ea typeface="Times New Roman" pitchFamily="18" charset="0"/>
                <a:cs typeface="Arial" charset="0"/>
              </a:rPr>
              <a:t>rozpad (přeměna) β</a:t>
            </a:r>
            <a:r>
              <a:rPr lang="cs-CZ" sz="2400" b="1" i="1" u="sng" baseline="30000" dirty="0">
                <a:latin typeface="Arial Black" pitchFamily="34" charset="0"/>
                <a:ea typeface="Times New Roman" pitchFamily="18" charset="0"/>
                <a:cs typeface="Arial" charset="0"/>
              </a:rPr>
              <a:t>-</a:t>
            </a:r>
          </a:p>
          <a:p>
            <a:pPr>
              <a:tabLst>
                <a:tab pos="457200" algn="l"/>
                <a:tab pos="990600" algn="l"/>
              </a:tabLst>
            </a:pPr>
            <a:endParaRPr lang="cs-CZ" sz="2400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457200" algn="l"/>
                <a:tab pos="990600" algn="l"/>
              </a:tabLst>
            </a:pPr>
            <a:r>
              <a:rPr lang="cs-CZ" dirty="0">
                <a:ea typeface="Times New Roman" pitchFamily="18" charset="0"/>
                <a:cs typeface="Arial" charset="0"/>
              </a:rPr>
              <a:t>  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jádra těžkých  prvků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2000" b="1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sz="2000" b="1" dirty="0">
                <a:ea typeface="Times New Roman" pitchFamily="18" charset="0"/>
                <a:cs typeface="Arial" charset="0"/>
              </a:rPr>
              <a:t>  nadbytek neutronů nad protony – změna 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                                                                   </a:t>
            </a:r>
            <a:r>
              <a:rPr lang="cs-CZ" sz="2000" b="1" baseline="30000" dirty="0">
                <a:ea typeface="Times New Roman" pitchFamily="18" charset="0"/>
                <a:cs typeface="Arial" charset="0"/>
              </a:rPr>
              <a:t>1</a:t>
            </a:r>
            <a:r>
              <a:rPr lang="cs-CZ" sz="2000" b="1" baseline="-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n</a:t>
            </a:r>
            <a:r>
              <a:rPr lang="cs-CZ" sz="2000" b="1" baseline="-30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    → </a:t>
            </a:r>
            <a:r>
              <a:rPr lang="cs-CZ" sz="2000" b="1" baseline="30000" dirty="0">
                <a:ea typeface="Times New Roman" pitchFamily="18" charset="0"/>
                <a:cs typeface="Arial" charset="0"/>
              </a:rPr>
              <a:t>1</a:t>
            </a:r>
            <a:r>
              <a:rPr lang="cs-CZ" sz="2000" b="1" baseline="-30000" dirty="0">
                <a:ea typeface="Times New Roman" pitchFamily="18" charset="0"/>
                <a:cs typeface="Arial" charset="0"/>
              </a:rPr>
              <a:t>1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p +  </a:t>
            </a:r>
            <a:r>
              <a:rPr lang="cs-CZ" sz="2000" b="1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b="1" baseline="-30000" dirty="0">
                <a:ea typeface="Times New Roman" pitchFamily="18" charset="0"/>
                <a:cs typeface="Arial" charset="0"/>
              </a:rPr>
              <a:t>-1</a:t>
            </a:r>
            <a:r>
              <a:rPr lang="cs-CZ" sz="2000" b="1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e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A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Z</a:t>
            </a:r>
            <a:r>
              <a:rPr lang="cs-CZ" sz="2000" dirty="0">
                <a:ea typeface="Times New Roman" pitchFamily="18" charset="0"/>
                <a:cs typeface="Arial" charset="0"/>
              </a:rPr>
              <a:t>X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dirty="0">
                <a:ea typeface="Times New Roman" pitchFamily="18" charset="0"/>
                <a:cs typeface="Arial" charset="0"/>
              </a:rPr>
              <a:t>    →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A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Z + 1 G +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-1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e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                                      </a:t>
            </a:r>
          </a:p>
          <a:p>
            <a:pPr algn="ctr" eaLnBrk="0" hangingPunct="0"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např.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234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91</a:t>
            </a:r>
            <a:r>
              <a:rPr lang="cs-CZ" sz="2000" dirty="0">
                <a:ea typeface="Times New Roman" pitchFamily="18" charset="0"/>
                <a:cs typeface="Arial" charset="0"/>
              </a:rPr>
              <a:t>Pa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 →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234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92 </a:t>
            </a:r>
            <a:r>
              <a:rPr lang="cs-CZ" sz="2000" dirty="0">
                <a:ea typeface="Times New Roman" pitchFamily="18" charset="0"/>
                <a:cs typeface="Arial" charset="0"/>
              </a:rPr>
              <a:t>U +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-1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e</a:t>
            </a:r>
          </a:p>
          <a:p>
            <a:pPr algn="ctr" eaLnBrk="0" hangingPunct="0">
              <a:tabLst>
                <a:tab pos="457200" algn="l"/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nový prvek v PSP posun o jedno místo vpravo</a:t>
            </a:r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7380312" y="5805264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23850" y="415925"/>
            <a:ext cx="83883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90600" algn="l"/>
              </a:tabLst>
            </a:pPr>
            <a:r>
              <a:rPr lang="cs-CZ" sz="2400" b="1" i="1" u="sng" dirty="0">
                <a:latin typeface="Arial Black" pitchFamily="34" charset="0"/>
                <a:ea typeface="Times New Roman" pitchFamily="18" charset="0"/>
                <a:cs typeface="Arial" charset="0"/>
              </a:rPr>
              <a:t>záchyt elektronu  </a:t>
            </a:r>
            <a:r>
              <a:rPr lang="cs-CZ" sz="2400" b="1" i="1" baseline="30000" dirty="0">
                <a:latin typeface="Arial Black" pitchFamily="34" charset="0"/>
                <a:ea typeface="Times New Roman" pitchFamily="18" charset="0"/>
                <a:cs typeface="Arial" charset="0"/>
              </a:rPr>
              <a:t>0</a:t>
            </a:r>
            <a:r>
              <a:rPr lang="cs-CZ" sz="2400" b="1" i="1" baseline="-30000" dirty="0">
                <a:latin typeface="Arial Black" pitchFamily="34" charset="0"/>
                <a:ea typeface="Times New Roman" pitchFamily="18" charset="0"/>
                <a:cs typeface="Arial" charset="0"/>
              </a:rPr>
              <a:t>-1</a:t>
            </a:r>
            <a:r>
              <a:rPr lang="cs-CZ" sz="2400" b="1" i="1" baseline="30000" dirty="0">
                <a:latin typeface="Arial Black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cs-CZ" sz="2400" b="1" i="1" dirty="0">
                <a:latin typeface="Arial Black" pitchFamily="34" charset="0"/>
                <a:ea typeface="Times New Roman" pitchFamily="18" charset="0"/>
                <a:cs typeface="Arial" charset="0"/>
              </a:rPr>
              <a:t>e</a:t>
            </a:r>
          </a:p>
          <a:p>
            <a:pPr>
              <a:tabLst>
                <a:tab pos="457200" algn="l"/>
                <a:tab pos="990600" algn="l"/>
              </a:tabLst>
            </a:pPr>
            <a:endParaRPr lang="cs-CZ" sz="2400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457200" algn="l"/>
                <a:tab pos="990600" algn="l"/>
              </a:tabLst>
            </a:pPr>
            <a:r>
              <a:rPr lang="cs-CZ" dirty="0">
                <a:ea typeface="Times New Roman" pitchFamily="18" charset="0"/>
                <a:cs typeface="Arial" charset="0"/>
              </a:rPr>
              <a:t>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úprava přebytku protonů záchytem elektronu z určité vrstvy 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                                                                       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1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1 </a:t>
            </a:r>
            <a:r>
              <a:rPr lang="cs-CZ" sz="2000" dirty="0">
                <a:ea typeface="Times New Roman" pitchFamily="18" charset="0"/>
                <a:cs typeface="Arial" charset="0"/>
              </a:rPr>
              <a:t>p +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-1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e →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1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dirty="0">
                <a:ea typeface="Times New Roman" pitchFamily="18" charset="0"/>
                <a:cs typeface="Arial" charset="0"/>
              </a:rPr>
              <a:t>n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sz="2000" baseline="-30000" dirty="0">
                <a:ea typeface="Times New Roman" pitchFamily="18" charset="0"/>
                <a:cs typeface="Arial" charset="0"/>
              </a:rPr>
              <a:t>  </a:t>
            </a:r>
            <a:endParaRPr lang="cs-CZ" sz="20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457200" algn="l"/>
                <a:tab pos="990600" algn="l"/>
              </a:tabLst>
            </a:pPr>
            <a:r>
              <a:rPr lang="cs-CZ" sz="2000" b="1" baseline="30000" dirty="0">
                <a:ea typeface="Times New Roman" pitchFamily="18" charset="0"/>
                <a:cs typeface="Arial" charset="0"/>
              </a:rPr>
              <a:t>   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-1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dirty="0">
                <a:ea typeface="Times New Roman" pitchFamily="18" charset="0"/>
                <a:cs typeface="Arial" charset="0"/>
              </a:rPr>
              <a:t>e</a:t>
            </a:r>
          </a:p>
          <a:p>
            <a:pPr algn="ctr" eaLnBrk="0" hangingPunct="0">
              <a:tabLst>
                <a:tab pos="457200" algn="l"/>
                <a:tab pos="990600" algn="l"/>
              </a:tabLst>
            </a:pPr>
            <a:r>
              <a:rPr lang="cs-CZ" sz="2000" baseline="30000" dirty="0">
                <a:ea typeface="Times New Roman" pitchFamily="18" charset="0"/>
                <a:cs typeface="Arial" charset="0"/>
              </a:rPr>
              <a:t>           A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Z</a:t>
            </a:r>
            <a:r>
              <a:rPr lang="cs-CZ" sz="2000" dirty="0">
                <a:ea typeface="Times New Roman" pitchFamily="18" charset="0"/>
                <a:cs typeface="Arial" charset="0"/>
              </a:rPr>
              <a:t>X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  </a:t>
            </a:r>
            <a:r>
              <a:rPr lang="cs-CZ" sz="2000" dirty="0">
                <a:ea typeface="Times New Roman" pitchFamily="18" charset="0"/>
                <a:cs typeface="Arial" charset="0"/>
              </a:rPr>
              <a:t>    →    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A</a:t>
            </a:r>
            <a:r>
              <a:rPr lang="cs-CZ" sz="2000" baseline="-30000" dirty="0">
                <a:ea typeface="Times New Roman" pitchFamily="18" charset="0"/>
                <a:cs typeface="Arial" charset="0"/>
              </a:rPr>
              <a:t>Z - 1 </a:t>
            </a:r>
            <a:r>
              <a:rPr lang="cs-CZ" sz="2000" dirty="0">
                <a:ea typeface="Times New Roman" pitchFamily="18" charset="0"/>
                <a:cs typeface="Arial" charset="0"/>
              </a:rPr>
              <a:t> G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nadbytečná energie se uvolní jako rentgenové záření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nový prvek v PSP posun o jedno místo vlevo</a:t>
            </a:r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7380312" y="5157192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68313" y="519113"/>
            <a:ext cx="78486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2400" b="1" dirty="0">
                <a:latin typeface="Arial Black" pitchFamily="34" charset="0"/>
                <a:ea typeface="Times New Roman" pitchFamily="18" charset="0"/>
                <a:cs typeface="Arial" charset="0"/>
              </a:rPr>
              <a:t>ROZPADOVÉ ŘADY</a:t>
            </a:r>
            <a:endParaRPr lang="cs-CZ" sz="2400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sz="2400" b="1" dirty="0">
                <a:latin typeface="Arial Black" pitchFamily="34" charset="0"/>
                <a:ea typeface="Times New Roman" pitchFamily="18" charset="0"/>
                <a:cs typeface="Arial" charset="0"/>
              </a:rPr>
              <a:t> </a:t>
            </a:r>
            <a:endParaRPr lang="cs-CZ" sz="2400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řady radioaktivních nuklidů s různě dlouhým poločasem rozpadu</a:t>
            </a:r>
          </a:p>
          <a:p>
            <a:pPr eaLnBrk="0" hangingPunct="0">
              <a:tabLst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tři </a:t>
            </a:r>
            <a:r>
              <a:rPr lang="cs-CZ" sz="2000" b="1" i="1" dirty="0">
                <a:ea typeface="Times New Roman" pitchFamily="18" charset="0"/>
                <a:cs typeface="Arial" charset="0"/>
              </a:rPr>
              <a:t>přirozené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– poslední člen je stabilní izotop olova</a:t>
            </a:r>
          </a:p>
          <a:p>
            <a:pPr eaLnBrk="0" hangingPunct="0">
              <a:tabLst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 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jedna </a:t>
            </a:r>
            <a:r>
              <a:rPr lang="cs-CZ" sz="2000" b="1" i="1" dirty="0">
                <a:ea typeface="Times New Roman" pitchFamily="18" charset="0"/>
                <a:cs typeface="Arial" charset="0"/>
              </a:rPr>
              <a:t>umělá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 – prvky, které se v přírodě nevyskytují</a:t>
            </a:r>
          </a:p>
          <a:p>
            <a:pPr eaLnBrk="0" hangingPunct="0">
              <a:tabLst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sz="2000" b="1" i="1" dirty="0">
                <a:ea typeface="Times New Roman" pitchFamily="18" charset="0"/>
                <a:cs typeface="Arial" charset="0"/>
              </a:rPr>
              <a:t>uranová   </a:t>
            </a:r>
            <a:r>
              <a:rPr lang="cs-CZ" sz="2000" b="1" i="1" baseline="30000" dirty="0">
                <a:ea typeface="Times New Roman" pitchFamily="18" charset="0"/>
                <a:cs typeface="Arial" charset="0"/>
              </a:rPr>
              <a:t>238</a:t>
            </a:r>
            <a:r>
              <a:rPr lang="cs-CZ" sz="2000" b="1" i="1" baseline="-30000" dirty="0">
                <a:ea typeface="Times New Roman" pitchFamily="18" charset="0"/>
                <a:cs typeface="Arial" charset="0"/>
              </a:rPr>
              <a:t>92</a:t>
            </a:r>
            <a:r>
              <a:rPr lang="cs-CZ" sz="2000" b="1" i="1" dirty="0">
                <a:ea typeface="Times New Roman" pitchFamily="18" charset="0"/>
                <a:cs typeface="Arial" charset="0"/>
              </a:rPr>
              <a:t>U → </a:t>
            </a:r>
            <a:r>
              <a:rPr lang="cs-CZ" sz="2000" b="1" i="1" baseline="30000" dirty="0" smtClean="0">
                <a:ea typeface="Times New Roman" pitchFamily="18" charset="0"/>
                <a:cs typeface="Arial" charset="0"/>
              </a:rPr>
              <a:t>206</a:t>
            </a:r>
            <a:r>
              <a:rPr lang="cs-CZ" sz="2000" b="1" i="1" baseline="-30000" dirty="0" smtClean="0">
                <a:ea typeface="Times New Roman" pitchFamily="18" charset="0"/>
                <a:cs typeface="Arial" charset="0"/>
              </a:rPr>
              <a:t>82</a:t>
            </a:r>
            <a:r>
              <a:rPr lang="cs-CZ" sz="2000" b="1" i="1" dirty="0" smtClean="0">
                <a:ea typeface="Times New Roman" pitchFamily="18" charset="0"/>
                <a:cs typeface="Arial" charset="0"/>
              </a:rPr>
              <a:t>Pb</a:t>
            </a: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sz="2000" b="1" i="1" dirty="0" err="1">
                <a:ea typeface="Times New Roman" pitchFamily="18" charset="0"/>
                <a:cs typeface="Arial" charset="0"/>
              </a:rPr>
              <a:t>aktinouranová</a:t>
            </a:r>
            <a:r>
              <a:rPr lang="cs-CZ" sz="2000" b="1" i="1" dirty="0">
                <a:ea typeface="Times New Roman" pitchFamily="18" charset="0"/>
                <a:cs typeface="Arial" charset="0"/>
              </a:rPr>
              <a:t> </a:t>
            </a:r>
            <a:r>
              <a:rPr lang="cs-CZ" sz="2000" b="1" i="1" baseline="30000" dirty="0">
                <a:ea typeface="Times New Roman" pitchFamily="18" charset="0"/>
                <a:cs typeface="Arial" charset="0"/>
              </a:rPr>
              <a:t>235</a:t>
            </a:r>
            <a:r>
              <a:rPr lang="cs-CZ" sz="2000" b="1" i="1" baseline="-30000" dirty="0">
                <a:ea typeface="Times New Roman" pitchFamily="18" charset="0"/>
                <a:cs typeface="Arial" charset="0"/>
              </a:rPr>
              <a:t>92</a:t>
            </a:r>
            <a:r>
              <a:rPr lang="cs-CZ" sz="2000" b="1" i="1" dirty="0">
                <a:ea typeface="Times New Roman" pitchFamily="18" charset="0"/>
                <a:cs typeface="Arial" charset="0"/>
              </a:rPr>
              <a:t>U → </a:t>
            </a:r>
            <a:r>
              <a:rPr lang="cs-CZ" sz="2000" b="1" i="1" baseline="30000" dirty="0" smtClean="0">
                <a:ea typeface="Times New Roman" pitchFamily="18" charset="0"/>
                <a:cs typeface="Arial" charset="0"/>
              </a:rPr>
              <a:t>207</a:t>
            </a:r>
            <a:r>
              <a:rPr lang="cs-CZ" sz="2000" b="1" i="1" baseline="-30000" dirty="0" smtClean="0">
                <a:ea typeface="Times New Roman" pitchFamily="18" charset="0"/>
                <a:cs typeface="Arial" charset="0"/>
              </a:rPr>
              <a:t>82</a:t>
            </a:r>
            <a:r>
              <a:rPr lang="cs-CZ" sz="2000" b="1" i="1" dirty="0" smtClean="0">
                <a:ea typeface="Times New Roman" pitchFamily="18" charset="0"/>
                <a:cs typeface="Arial" charset="0"/>
              </a:rPr>
              <a:t>Pb</a:t>
            </a: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sz="2000" b="1" i="1" dirty="0">
                <a:ea typeface="Times New Roman" pitchFamily="18" charset="0"/>
                <a:cs typeface="Arial" charset="0"/>
              </a:rPr>
              <a:t>thoriová  </a:t>
            </a:r>
            <a:r>
              <a:rPr lang="cs-CZ" sz="2000" b="1" i="1" baseline="30000" dirty="0">
                <a:ea typeface="Times New Roman" pitchFamily="18" charset="0"/>
                <a:cs typeface="Arial" charset="0"/>
              </a:rPr>
              <a:t>232</a:t>
            </a:r>
            <a:r>
              <a:rPr lang="cs-CZ" sz="2000" b="1" i="1" baseline="-30000" dirty="0">
                <a:ea typeface="Times New Roman" pitchFamily="18" charset="0"/>
                <a:cs typeface="Arial" charset="0"/>
              </a:rPr>
              <a:t>90</a:t>
            </a:r>
            <a:r>
              <a:rPr lang="cs-CZ" sz="2000" b="1" i="1" dirty="0">
                <a:ea typeface="Times New Roman" pitchFamily="18" charset="0"/>
                <a:cs typeface="Arial" charset="0"/>
              </a:rPr>
              <a:t>Th → </a:t>
            </a:r>
            <a:r>
              <a:rPr lang="cs-CZ" sz="2000" b="1" i="1" baseline="30000" dirty="0" smtClean="0">
                <a:ea typeface="Times New Roman" pitchFamily="18" charset="0"/>
                <a:cs typeface="Arial" charset="0"/>
              </a:rPr>
              <a:t>208</a:t>
            </a:r>
            <a:r>
              <a:rPr lang="cs-CZ" sz="2000" b="1" i="1" baseline="-30000" dirty="0" smtClean="0">
                <a:ea typeface="Times New Roman" pitchFamily="18" charset="0"/>
                <a:cs typeface="Arial" charset="0"/>
              </a:rPr>
              <a:t>82</a:t>
            </a:r>
            <a:r>
              <a:rPr lang="cs-CZ" sz="2000" b="1" i="1" dirty="0" smtClean="0">
                <a:ea typeface="Times New Roman" pitchFamily="18" charset="0"/>
                <a:cs typeface="Arial" charset="0"/>
              </a:rPr>
              <a:t>Pb</a:t>
            </a: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sz="2000" b="1" i="1" dirty="0">
                <a:ea typeface="Times New Roman" pitchFamily="18" charset="0"/>
                <a:cs typeface="Arial" charset="0"/>
              </a:rPr>
              <a:t>neptuniová  </a:t>
            </a:r>
            <a:r>
              <a:rPr lang="cs-CZ" sz="2000" b="1" i="1" baseline="30000" dirty="0">
                <a:ea typeface="Times New Roman" pitchFamily="18" charset="0"/>
                <a:cs typeface="Arial" charset="0"/>
              </a:rPr>
              <a:t>237</a:t>
            </a:r>
            <a:r>
              <a:rPr lang="cs-CZ" sz="2000" b="1" i="1" baseline="-30000" dirty="0">
                <a:ea typeface="Times New Roman" pitchFamily="18" charset="0"/>
                <a:cs typeface="Arial" charset="0"/>
              </a:rPr>
              <a:t>93</a:t>
            </a:r>
            <a:r>
              <a:rPr lang="cs-CZ" sz="2000" b="1" i="1" dirty="0">
                <a:ea typeface="Times New Roman" pitchFamily="18" charset="0"/>
                <a:cs typeface="Arial" charset="0"/>
              </a:rPr>
              <a:t>Np → </a:t>
            </a:r>
            <a:r>
              <a:rPr lang="cs-CZ" sz="2000" b="1" i="1" baseline="30000" dirty="0">
                <a:ea typeface="Times New Roman" pitchFamily="18" charset="0"/>
                <a:cs typeface="Arial" charset="0"/>
              </a:rPr>
              <a:t>209</a:t>
            </a:r>
            <a:r>
              <a:rPr lang="cs-CZ" sz="2000" b="1" i="1" baseline="-30000" dirty="0">
                <a:ea typeface="Times New Roman" pitchFamily="18" charset="0"/>
                <a:cs typeface="Arial" charset="0"/>
              </a:rPr>
              <a:t>83</a:t>
            </a:r>
            <a:r>
              <a:rPr lang="cs-CZ" sz="2000" b="1" i="1" dirty="0">
                <a:ea typeface="Times New Roman" pitchFamily="18" charset="0"/>
                <a:cs typeface="Arial" charset="0"/>
              </a:rPr>
              <a:t>Bi   </a:t>
            </a: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dirty="0">
              <a:ea typeface="Times New Roman" pitchFamily="18" charset="0"/>
              <a:cs typeface="Arial" charset="0"/>
            </a:endParaRPr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7380312" y="5589240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23850" y="461963"/>
            <a:ext cx="8172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90600" algn="l"/>
              </a:tabLst>
            </a:pPr>
            <a:r>
              <a:rPr lang="cs-CZ" sz="2400" b="1" i="1" dirty="0">
                <a:latin typeface="Arial Black" pitchFamily="34" charset="0"/>
                <a:ea typeface="Times New Roman" pitchFamily="18" charset="0"/>
                <a:cs typeface="Arial" charset="0"/>
              </a:rPr>
              <a:t>JADERNÉ ( NUKLEÁRNÍ) REAKCE</a:t>
            </a:r>
          </a:p>
          <a:p>
            <a:pPr>
              <a:tabLst>
                <a:tab pos="457200" algn="l"/>
                <a:tab pos="990600" algn="l"/>
              </a:tabLst>
            </a:pPr>
            <a:endParaRPr lang="cs-CZ" sz="2400" b="1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b="1" i="1" dirty="0">
                <a:ea typeface="Times New Roman" pitchFamily="18" charset="0"/>
                <a:cs typeface="Arial" charset="0"/>
              </a:rPr>
              <a:t>  přeměny jader, které nastanou při srážce s jinou částicí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403648" y="2276872"/>
          <a:ext cx="5486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lačítko akce: Začátek 5">
            <a:hlinkClick r:id="" action="ppaction://hlinkshowjump?jump=firstslide" highlightClick="1"/>
          </p:cNvPr>
          <p:cNvSpPr/>
          <p:nvPr/>
        </p:nvSpPr>
        <p:spPr>
          <a:xfrm>
            <a:off x="539552" y="5589240"/>
            <a:ext cx="1042416" cy="504056"/>
          </a:xfrm>
          <a:prstGeom prst="actionButtonBeginn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68538" y="1150938"/>
            <a:ext cx="65151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lain" startAt="1919"/>
              <a:defRPr/>
            </a:pPr>
            <a:r>
              <a:rPr lang="cs-CZ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RUTHERFORD</a:t>
            </a:r>
            <a:r>
              <a:rPr lang="cs-CZ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–  první přeměna (transmutace)</a:t>
            </a:r>
          </a:p>
          <a:p>
            <a:pPr marL="228600" indent="-228600">
              <a:defRPr/>
            </a:pPr>
            <a:endParaRPr lang="cs-CZ" sz="600" dirty="0"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cs-CZ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14</a:t>
            </a:r>
            <a:r>
              <a:rPr lang="cs-CZ" b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lang="cs-CZ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cs-CZ" b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cs-CZ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+  </a:t>
            </a:r>
            <a:r>
              <a:rPr lang="cs-CZ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cs-CZ" b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cs-CZ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α   → </a:t>
            </a:r>
            <a:r>
              <a:rPr lang="cs-CZ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17</a:t>
            </a:r>
            <a:r>
              <a:rPr lang="cs-CZ" b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lang="cs-CZ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 + </a:t>
            </a:r>
            <a:r>
              <a:rPr lang="cs-CZ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cs-CZ" b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cs-CZ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endParaRPr lang="cs-CZ" dirty="0">
              <a:latin typeface="Arial" pitchFamily="34" charset="0"/>
            </a:endParaRPr>
          </a:p>
        </p:txBody>
      </p:sp>
      <p:pic>
        <p:nvPicPr>
          <p:cNvPr id="29698" name="Picture 2" descr="C:\Documents and Settings\Admin\Dokumenty\Obrázky\Ernest_Rutherford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8313" y="620713"/>
            <a:ext cx="1727200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55576" y="2924944"/>
            <a:ext cx="8172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</a:t>
            </a:r>
            <a:r>
              <a:rPr lang="cs-CZ" dirty="0">
                <a:ea typeface="Times New Roman" pitchFamily="18" charset="0"/>
                <a:cs typeface="Arial" charset="0"/>
              </a:rPr>
              <a:t>vlastnosti nového prvku  Z ± 2       A ± 4</a:t>
            </a:r>
          </a:p>
          <a:p>
            <a:pPr>
              <a:buFontTx/>
              <a:buChar char="-"/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- po objevu umělé radioaktivity – předem stanovený izotop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763713" y="4010025"/>
            <a:ext cx="7056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90600" algn="l"/>
              </a:tabLst>
            </a:pPr>
            <a:r>
              <a:rPr lang="cs-CZ" b="1" i="1" dirty="0">
                <a:ea typeface="Times New Roman" pitchFamily="18" charset="0"/>
                <a:cs typeface="Arial" charset="0"/>
              </a:rPr>
              <a:t>1940 MC MILAN + ABELSON</a:t>
            </a:r>
          </a:p>
          <a:p>
            <a:pPr>
              <a:tabLst>
                <a:tab pos="457200" algn="l"/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první umělý prvek tzv. </a:t>
            </a:r>
            <a:r>
              <a:rPr lang="cs-CZ" b="1" i="1" dirty="0">
                <a:ea typeface="Times New Roman" pitchFamily="18" charset="0"/>
                <a:cs typeface="Arial" charset="0"/>
              </a:rPr>
              <a:t>transuran </a:t>
            </a:r>
            <a:r>
              <a:rPr lang="cs-CZ" b="1" i="1" dirty="0" err="1">
                <a:ea typeface="Times New Roman" pitchFamily="18" charset="0"/>
                <a:cs typeface="Arial" charset="0"/>
              </a:rPr>
              <a:t>Np</a:t>
            </a:r>
            <a:r>
              <a:rPr lang="cs-CZ" b="1" i="1" dirty="0">
                <a:ea typeface="Times New Roman" pitchFamily="18" charset="0"/>
                <a:cs typeface="Arial" charset="0"/>
              </a:rPr>
              <a:t>(neptunium)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získány další transurany Z &gt; 92 , 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</a:t>
            </a:r>
            <a:r>
              <a:rPr lang="cs-CZ" dirty="0">
                <a:ea typeface="Times New Roman" pitchFamily="18" charset="0"/>
                <a:cs typeface="Arial" charset="0"/>
              </a:rPr>
              <a:t>dále </a:t>
            </a:r>
            <a:r>
              <a:rPr lang="cs-CZ" dirty="0" err="1">
                <a:ea typeface="Times New Roman" pitchFamily="18" charset="0"/>
                <a:cs typeface="Arial" charset="0"/>
              </a:rPr>
              <a:t>Tc</a:t>
            </a:r>
            <a:r>
              <a:rPr lang="cs-CZ" dirty="0">
                <a:ea typeface="Times New Roman" pitchFamily="18" charset="0"/>
                <a:cs typeface="Arial" charset="0"/>
              </a:rPr>
              <a:t> ; </a:t>
            </a:r>
            <a:r>
              <a:rPr lang="cs-CZ" dirty="0" err="1">
                <a:ea typeface="Times New Roman" pitchFamily="18" charset="0"/>
                <a:cs typeface="Arial" charset="0"/>
              </a:rPr>
              <a:t>Pm</a:t>
            </a:r>
            <a:r>
              <a:rPr lang="cs-CZ" dirty="0">
                <a:ea typeface="Times New Roman" pitchFamily="18" charset="0"/>
                <a:cs typeface="Arial" charset="0"/>
              </a:rPr>
              <a:t> ; </a:t>
            </a:r>
            <a:r>
              <a:rPr lang="cs-CZ" dirty="0" err="1">
                <a:ea typeface="Times New Roman" pitchFamily="18" charset="0"/>
                <a:cs typeface="Arial" charset="0"/>
              </a:rPr>
              <a:t>At</a:t>
            </a:r>
            <a:r>
              <a:rPr lang="cs-CZ" dirty="0">
                <a:ea typeface="Times New Roman" pitchFamily="18" charset="0"/>
                <a:cs typeface="Arial" charset="0"/>
              </a:rPr>
              <a:t>; Fr ; </a:t>
            </a:r>
            <a:r>
              <a:rPr lang="cs-CZ" dirty="0" err="1">
                <a:ea typeface="Times New Roman" pitchFamily="18" charset="0"/>
                <a:cs typeface="Arial" charset="0"/>
              </a:rPr>
              <a:t>Pu</a:t>
            </a:r>
            <a:endParaRPr lang="cs-CZ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</a:t>
            </a:r>
            <a:r>
              <a:rPr lang="cs-CZ" dirty="0">
                <a:ea typeface="Times New Roman" pitchFamily="18" charset="0"/>
                <a:cs typeface="Arial" charset="0"/>
              </a:rPr>
              <a:t>dnes takto připraveno přes 1 500 umělých nuklidů</a:t>
            </a:r>
          </a:p>
        </p:txBody>
      </p:sp>
      <p:pic>
        <p:nvPicPr>
          <p:cNvPr id="18438" name="Picture 5" descr="C:\Documents and Settings\Admin\Dokumenty\Obrázky\225px-Mcmillan_post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05263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C:\Documents and Settings\Admin\Dokumenty\Obrázky\abelson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3860800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Obdélník 7"/>
          <p:cNvSpPr>
            <a:spLocks noChangeArrowheads="1"/>
          </p:cNvSpPr>
          <p:nvPr/>
        </p:nvSpPr>
        <p:spPr bwMode="auto">
          <a:xfrm>
            <a:off x="1835150" y="2492375"/>
            <a:ext cx="320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7)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8441" name="Obdélník 8"/>
          <p:cNvSpPr>
            <a:spLocks noChangeArrowheads="1"/>
          </p:cNvSpPr>
          <p:nvPr/>
        </p:nvSpPr>
        <p:spPr bwMode="auto">
          <a:xfrm>
            <a:off x="1258888" y="5516563"/>
            <a:ext cx="3222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8)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8442" name="Obdélník 9"/>
          <p:cNvSpPr>
            <a:spLocks noChangeArrowheads="1"/>
          </p:cNvSpPr>
          <p:nvPr/>
        </p:nvSpPr>
        <p:spPr bwMode="auto">
          <a:xfrm>
            <a:off x="7667625" y="4005263"/>
            <a:ext cx="322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9)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1" name="Tlačítko akce: Dopředu nebo Další 10">
            <a:hlinkClick r:id="" action="ppaction://hlinkshowjump?jump=nextslide" highlightClick="1"/>
          </p:cNvPr>
          <p:cNvSpPr/>
          <p:nvPr/>
        </p:nvSpPr>
        <p:spPr>
          <a:xfrm>
            <a:off x="7596336" y="5949280"/>
            <a:ext cx="1042416" cy="504056"/>
          </a:xfrm>
          <a:prstGeom prst="actionButtonForwardNex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lačítko akce: Zpět nebo Předchozí 11">
            <a:hlinkClick r:id="rId5" action="ppaction://hlinksldjump" highlightClick="1"/>
          </p:cNvPr>
          <p:cNvSpPr/>
          <p:nvPr/>
        </p:nvSpPr>
        <p:spPr>
          <a:xfrm>
            <a:off x="7452320" y="332656"/>
            <a:ext cx="1042416" cy="360040"/>
          </a:xfrm>
          <a:prstGeom prst="actionButtonBackPrevious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23850" y="338138"/>
            <a:ext cx="82089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b="1" i="1" dirty="0">
                <a:ea typeface="Times New Roman" pitchFamily="18" charset="0"/>
                <a:cs typeface="Arial" charset="0"/>
              </a:rPr>
              <a:t>využit</a:t>
            </a:r>
            <a:r>
              <a:rPr lang="cs-CZ" b="1" i="1" dirty="0">
                <a:latin typeface="Calibri" pitchFamily="34" charset="0"/>
                <a:ea typeface="Times New Roman" pitchFamily="18" charset="0"/>
                <a:cs typeface="Arial" charset="0"/>
              </a:rPr>
              <a:t>í</a:t>
            </a:r>
            <a:r>
              <a:rPr lang="cs-CZ" b="1" i="1" dirty="0">
                <a:ea typeface="Times New Roman" pitchFamily="18" charset="0"/>
                <a:cs typeface="Arial" charset="0"/>
              </a:rPr>
              <a:t> : </a:t>
            </a:r>
          </a:p>
          <a:p>
            <a:pPr>
              <a:tabLst>
                <a:tab pos="990600" algn="l"/>
              </a:tabLst>
            </a:pPr>
            <a:endParaRPr lang="cs-CZ" sz="1200" b="1" i="1" dirty="0">
              <a:ea typeface="Times New Roman" pitchFamily="18" charset="0"/>
              <a:cs typeface="Arial" charset="0"/>
            </a:endParaRPr>
          </a:p>
          <a:p>
            <a:pPr>
              <a:tabLst>
                <a:tab pos="990600" algn="l"/>
              </a:tabLst>
            </a:pPr>
            <a:r>
              <a:rPr lang="cs-CZ" dirty="0">
                <a:ea typeface="Times New Roman" pitchFamily="18" charset="0"/>
                <a:cs typeface="Arial" charset="0"/>
              </a:rPr>
              <a:t> </a:t>
            </a:r>
            <a:r>
              <a:rPr lang="cs-CZ" b="1" dirty="0">
                <a:ea typeface="Times New Roman" pitchFamily="18" charset="0"/>
                <a:cs typeface="Arial" charset="0"/>
              </a:rPr>
              <a:t>chemie</a:t>
            </a:r>
            <a:r>
              <a:rPr lang="cs-CZ" dirty="0">
                <a:ea typeface="Times New Roman" pitchFamily="18" charset="0"/>
                <a:cs typeface="Arial" charset="0"/>
              </a:rPr>
              <a:t> – katalyzátory; analýza složení a struktury látek </a:t>
            </a:r>
          </a:p>
          <a:p>
            <a:pPr eaLnBrk="0" hangingPunct="0">
              <a:tabLst>
                <a:tab pos="990600" algn="l"/>
              </a:tabLst>
            </a:pPr>
            <a:r>
              <a:rPr lang="cs-CZ" sz="1400" dirty="0">
                <a:ea typeface="Times New Roman" pitchFamily="18" charset="0"/>
                <a:cs typeface="Arial" charset="0"/>
              </a:rPr>
              <a:t>                               </a:t>
            </a:r>
          </a:p>
          <a:p>
            <a:pPr eaLnBrk="0" hangingPunct="0">
              <a:tabLst>
                <a:tab pos="990600" algn="l"/>
              </a:tabLst>
            </a:pPr>
            <a:r>
              <a:rPr lang="cs-CZ" sz="1400" dirty="0">
                <a:ea typeface="Times New Roman" pitchFamily="18" charset="0"/>
                <a:cs typeface="Arial" charset="0"/>
              </a:rPr>
              <a:t> </a:t>
            </a:r>
            <a:r>
              <a:rPr lang="cs-CZ" b="1" dirty="0">
                <a:ea typeface="Times New Roman" pitchFamily="18" charset="0"/>
                <a:cs typeface="Arial" charset="0"/>
              </a:rPr>
              <a:t>medicína:</a:t>
            </a:r>
            <a:r>
              <a:rPr lang="cs-CZ" dirty="0">
                <a:ea typeface="Times New Roman" pitchFamily="18" charset="0"/>
                <a:cs typeface="Arial" charset="0"/>
              </a:rPr>
              <a:t> léčení rakoviny ( izotop Co), funkce orgánů, látkový metabolismus</a:t>
            </a:r>
          </a:p>
          <a:p>
            <a:pPr eaLnBrk="0" hangingPunct="0">
              <a:tabLst>
                <a:tab pos="990600" algn="l"/>
              </a:tabLst>
            </a:pPr>
            <a:r>
              <a:rPr lang="cs-CZ" sz="1400" dirty="0">
                <a:ea typeface="Times New Roman" pitchFamily="18" charset="0"/>
                <a:cs typeface="Arial" charset="0"/>
              </a:rPr>
              <a:t>                                 </a:t>
            </a:r>
          </a:p>
          <a:p>
            <a:pPr eaLnBrk="0" hangingPunct="0">
              <a:tabLst>
                <a:tab pos="990600" algn="l"/>
              </a:tabLst>
            </a:pPr>
            <a:r>
              <a:rPr lang="cs-CZ" sz="1400" dirty="0">
                <a:ea typeface="Times New Roman" pitchFamily="18" charset="0"/>
                <a:cs typeface="Arial" charset="0"/>
              </a:rPr>
              <a:t> </a:t>
            </a:r>
            <a:r>
              <a:rPr lang="cs-CZ" b="1" dirty="0">
                <a:ea typeface="Times New Roman" pitchFamily="18" charset="0"/>
                <a:cs typeface="Arial" charset="0"/>
              </a:rPr>
              <a:t>zemědělstv</a:t>
            </a:r>
            <a:r>
              <a:rPr lang="cs-CZ" b="1" dirty="0">
                <a:latin typeface="Calibri" pitchFamily="34" charset="0"/>
                <a:ea typeface="Times New Roman" pitchFamily="18" charset="0"/>
                <a:cs typeface="Arial" charset="0"/>
              </a:rPr>
              <a:t>í</a:t>
            </a:r>
            <a:r>
              <a:rPr lang="cs-CZ" b="1" dirty="0">
                <a:ea typeface="Times New Roman" pitchFamily="18" charset="0"/>
                <a:cs typeface="Arial" charset="0"/>
              </a:rPr>
              <a:t>: </a:t>
            </a:r>
            <a:r>
              <a:rPr lang="cs-CZ" dirty="0">
                <a:ea typeface="Times New Roman" pitchFamily="18" charset="0"/>
                <a:cs typeface="Arial" charset="0"/>
              </a:rPr>
              <a:t>vlastnosti půdy; vliv hnojiv na fyziologii plodin</a:t>
            </a:r>
          </a:p>
          <a:p>
            <a:pPr eaLnBrk="0" hangingPunct="0">
              <a:tabLst>
                <a:tab pos="990600" algn="l"/>
              </a:tabLst>
            </a:pPr>
            <a:r>
              <a:rPr lang="cs-CZ" sz="1400" dirty="0">
                <a:ea typeface="Times New Roman" pitchFamily="18" charset="0"/>
                <a:cs typeface="Arial" charset="0"/>
              </a:rPr>
              <a:t>                                       </a:t>
            </a:r>
          </a:p>
          <a:p>
            <a:pPr eaLnBrk="0" hangingPunct="0">
              <a:tabLst>
                <a:tab pos="990600" algn="l"/>
              </a:tabLst>
            </a:pPr>
            <a:r>
              <a:rPr lang="cs-CZ" sz="1400" dirty="0">
                <a:ea typeface="Times New Roman" pitchFamily="18" charset="0"/>
                <a:cs typeface="Arial" charset="0"/>
              </a:rPr>
              <a:t> </a:t>
            </a:r>
            <a:r>
              <a:rPr lang="cs-CZ" b="1" dirty="0">
                <a:ea typeface="Times New Roman" pitchFamily="18" charset="0"/>
                <a:cs typeface="Arial" charset="0"/>
              </a:rPr>
              <a:t>strojírenství:</a:t>
            </a:r>
            <a:r>
              <a:rPr lang="cs-CZ" dirty="0">
                <a:ea typeface="Times New Roman" pitchFamily="18" charset="0"/>
                <a:cs typeface="Arial" charset="0"/>
              </a:rPr>
              <a:t> opotřebení strojních součástí</a:t>
            </a:r>
          </a:p>
        </p:txBody>
      </p:sp>
      <p:pic>
        <p:nvPicPr>
          <p:cNvPr id="19459" name="Picture 2" descr="C:\Documents and Settings\Admin\Dokumenty\Obrázky\600px-Petct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508625" y="3068638"/>
            <a:ext cx="25923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Documents and Settings\Admin\Dokumenty\Obrázky\ECAT-Exact-HR--PET-Sc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34559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Obdélník 4"/>
          <p:cNvSpPr>
            <a:spLocks noChangeArrowheads="1"/>
          </p:cNvSpPr>
          <p:nvPr/>
        </p:nvSpPr>
        <p:spPr bwMode="auto">
          <a:xfrm>
            <a:off x="1116013" y="5661025"/>
            <a:ext cx="404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10)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9462" name="Obdélník 5"/>
          <p:cNvSpPr>
            <a:spLocks noChangeArrowheads="1"/>
          </p:cNvSpPr>
          <p:nvPr/>
        </p:nvSpPr>
        <p:spPr bwMode="auto">
          <a:xfrm>
            <a:off x="5651500" y="32131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11)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>
          <a:xfrm>
            <a:off x="7452320" y="332656"/>
            <a:ext cx="1042416" cy="360040"/>
          </a:xfrm>
          <a:prstGeom prst="actionButtonBackPrevious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539750" y="189737"/>
            <a:ext cx="83527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2800" b="1" dirty="0">
                <a:latin typeface="Arial Black" pitchFamily="34" charset="0"/>
                <a:ea typeface="Times New Roman" pitchFamily="18" charset="0"/>
                <a:cs typeface="Arial" charset="0"/>
              </a:rPr>
              <a:t>ŠTĚPENÍ</a:t>
            </a:r>
          </a:p>
          <a:p>
            <a:pPr>
              <a:tabLst>
                <a:tab pos="990600" algn="l"/>
              </a:tabLst>
            </a:pPr>
            <a:endParaRPr lang="cs-CZ" sz="2800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cs-CZ" dirty="0">
                <a:ea typeface="Times New Roman" pitchFamily="18" charset="0"/>
                <a:cs typeface="Arial" charset="0"/>
              </a:rPr>
              <a:t>  </a:t>
            </a:r>
            <a:r>
              <a:rPr lang="cs-CZ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rozpad těžšího jádra účinkem neutronů a uvolnění velkého množství energie  </a:t>
            </a:r>
            <a:endParaRPr lang="cs-CZ" sz="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(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235</a:t>
            </a:r>
            <a:r>
              <a:rPr lang="cs-CZ" b="1" dirty="0">
                <a:ea typeface="Times New Roman" pitchFamily="18" charset="0"/>
                <a:cs typeface="Arial" charset="0"/>
              </a:rPr>
              <a:t>U ;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233</a:t>
            </a:r>
            <a:r>
              <a:rPr lang="cs-CZ" b="1" dirty="0">
                <a:ea typeface="Times New Roman" pitchFamily="18" charset="0"/>
                <a:cs typeface="Arial" charset="0"/>
              </a:rPr>
              <a:t> U;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239</a:t>
            </a:r>
            <a:r>
              <a:rPr lang="cs-CZ" b="1" dirty="0">
                <a:ea typeface="Times New Roman" pitchFamily="18" charset="0"/>
                <a:cs typeface="Arial" charset="0"/>
              </a:rPr>
              <a:t>Pu ;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241</a:t>
            </a:r>
            <a:r>
              <a:rPr lang="cs-CZ" b="1" dirty="0">
                <a:ea typeface="Times New Roman" pitchFamily="18" charset="0"/>
                <a:cs typeface="Arial" charset="0"/>
              </a:rPr>
              <a:t>Pu)</a:t>
            </a:r>
            <a:endParaRPr lang="cs-CZ" sz="600" b="1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268538" y="2420938"/>
            <a:ext cx="65151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lain" startAt="1935"/>
              <a:tabLst>
                <a:tab pos="457200" algn="l"/>
              </a:tabLst>
            </a:pPr>
            <a:r>
              <a:rPr lang="cs-CZ" sz="2000" b="1" i="1" dirty="0">
                <a:ea typeface="Times New Roman" pitchFamily="18" charset="0"/>
                <a:cs typeface="Arial" charset="0"/>
              </a:rPr>
              <a:t>    HAHN +  STRASSMANN</a:t>
            </a:r>
          </a:p>
          <a:p>
            <a:pPr marL="457200" indent="-457200">
              <a:tabLst>
                <a:tab pos="457200" algn="l"/>
              </a:tabLst>
            </a:pPr>
            <a:endParaRPr lang="cs-CZ" sz="1100" dirty="0">
              <a:ea typeface="Times New Roman" pitchFamily="18" charset="0"/>
              <a:cs typeface="Arial" charset="0"/>
            </a:endParaRPr>
          </a:p>
          <a:p>
            <a:pPr marL="457200" indent="-457200" eaLnBrk="0" hangingPunct="0">
              <a:tabLst>
                <a:tab pos="457200" algn="l"/>
              </a:tabLst>
            </a:pPr>
            <a:r>
              <a:rPr lang="cs-CZ" sz="2000" b="1" i="1" dirty="0">
                <a:ea typeface="Times New Roman" pitchFamily="18" charset="0"/>
                <a:cs typeface="Arial" charset="0"/>
              </a:rPr>
              <a:t>            štěpení uranu</a:t>
            </a:r>
            <a:endParaRPr lang="cs-CZ" sz="2000" dirty="0">
              <a:cs typeface="Arial" charset="0"/>
            </a:endParaRPr>
          </a:p>
          <a:p>
            <a:pPr marL="457200" indent="-457200" eaLnBrk="0" hangingPunct="0">
              <a:tabLst>
                <a:tab pos="457200" algn="l"/>
              </a:tabLst>
            </a:pPr>
            <a:r>
              <a:rPr lang="cs-CZ" sz="2000" b="1" i="1" dirty="0">
                <a:cs typeface="Times New Roman" pitchFamily="18" charset="0"/>
              </a:rPr>
              <a:t>                  </a:t>
            </a:r>
            <a:r>
              <a:rPr lang="cs-CZ" sz="2000" b="1" baseline="30000" dirty="0">
                <a:cs typeface="Times New Roman" pitchFamily="18" charset="0"/>
              </a:rPr>
              <a:t>235</a:t>
            </a:r>
            <a:r>
              <a:rPr lang="cs-CZ" sz="2000" b="1" baseline="-30000" dirty="0">
                <a:cs typeface="Times New Roman" pitchFamily="18" charset="0"/>
              </a:rPr>
              <a:t>92</a:t>
            </a:r>
            <a:r>
              <a:rPr lang="cs-CZ" sz="2000" b="1" dirty="0">
                <a:cs typeface="Times New Roman" pitchFamily="18" charset="0"/>
              </a:rPr>
              <a:t>U</a:t>
            </a:r>
            <a:r>
              <a:rPr lang="cs-CZ" sz="2000" b="1" baseline="-30000" dirty="0">
                <a:cs typeface="Times New Roman" pitchFamily="18" charset="0"/>
              </a:rPr>
              <a:t>  </a:t>
            </a:r>
            <a:r>
              <a:rPr lang="cs-CZ" sz="2000" b="1" dirty="0">
                <a:cs typeface="Times New Roman" pitchFamily="18" charset="0"/>
              </a:rPr>
              <a:t> +  </a:t>
            </a:r>
            <a:r>
              <a:rPr lang="cs-CZ" sz="2000" b="1" baseline="30000" dirty="0">
                <a:cs typeface="Times New Roman" pitchFamily="18" charset="0"/>
              </a:rPr>
              <a:t>1</a:t>
            </a:r>
            <a:r>
              <a:rPr lang="cs-CZ" sz="2000" b="1" baseline="-30000" dirty="0">
                <a:cs typeface="Times New Roman" pitchFamily="18" charset="0"/>
              </a:rPr>
              <a:t>0</a:t>
            </a:r>
            <a:r>
              <a:rPr lang="cs-CZ" sz="2000" b="1" dirty="0">
                <a:cs typeface="Times New Roman" pitchFamily="18" charset="0"/>
              </a:rPr>
              <a:t>n   → </a:t>
            </a:r>
            <a:r>
              <a:rPr lang="cs-CZ" sz="2000" b="1" baseline="30000" dirty="0">
                <a:cs typeface="Times New Roman" pitchFamily="18" charset="0"/>
              </a:rPr>
              <a:t>141</a:t>
            </a:r>
            <a:r>
              <a:rPr lang="cs-CZ" sz="2000" b="1" baseline="-30000" dirty="0">
                <a:cs typeface="Times New Roman" pitchFamily="18" charset="0"/>
              </a:rPr>
              <a:t>56</a:t>
            </a:r>
            <a:r>
              <a:rPr lang="cs-CZ" sz="2000" b="1" dirty="0">
                <a:cs typeface="Times New Roman" pitchFamily="18" charset="0"/>
              </a:rPr>
              <a:t>Ba +  </a:t>
            </a:r>
            <a:r>
              <a:rPr lang="cs-CZ" sz="2000" b="1" baseline="30000" dirty="0">
                <a:cs typeface="Times New Roman" pitchFamily="18" charset="0"/>
              </a:rPr>
              <a:t>92</a:t>
            </a:r>
            <a:r>
              <a:rPr lang="cs-CZ" sz="2000" b="1" baseline="-30000" dirty="0">
                <a:cs typeface="Times New Roman" pitchFamily="18" charset="0"/>
              </a:rPr>
              <a:t>36</a:t>
            </a:r>
            <a:r>
              <a:rPr lang="cs-CZ" sz="2000" b="1" baseline="30000" dirty="0">
                <a:cs typeface="Times New Roman" pitchFamily="18" charset="0"/>
              </a:rPr>
              <a:t> </a:t>
            </a:r>
            <a:r>
              <a:rPr lang="cs-CZ" sz="2000" b="1" dirty="0" err="1">
                <a:cs typeface="Times New Roman" pitchFamily="18" charset="0"/>
              </a:rPr>
              <a:t>Kr</a:t>
            </a:r>
            <a:r>
              <a:rPr lang="cs-CZ" sz="2000" b="1" baseline="30000" dirty="0">
                <a:cs typeface="Times New Roman" pitchFamily="18" charset="0"/>
              </a:rPr>
              <a:t>  </a:t>
            </a:r>
            <a:r>
              <a:rPr lang="cs-CZ" sz="2000" b="1" dirty="0">
                <a:cs typeface="Times New Roman" pitchFamily="18" charset="0"/>
              </a:rPr>
              <a:t>+ 3</a:t>
            </a:r>
            <a:r>
              <a:rPr lang="cs-CZ" sz="2000" b="1" baseline="30000" dirty="0">
                <a:cs typeface="Times New Roman" pitchFamily="18" charset="0"/>
              </a:rPr>
              <a:t> 1</a:t>
            </a:r>
            <a:r>
              <a:rPr lang="cs-CZ" sz="2000" b="1" baseline="-30000" dirty="0">
                <a:cs typeface="Times New Roman" pitchFamily="18" charset="0"/>
              </a:rPr>
              <a:t>0</a:t>
            </a:r>
            <a:r>
              <a:rPr lang="cs-CZ" sz="2000" b="1" dirty="0">
                <a:cs typeface="Times New Roman" pitchFamily="18" charset="0"/>
              </a:rPr>
              <a:t>n</a:t>
            </a:r>
            <a:endParaRPr lang="cs-CZ" sz="2000" dirty="0">
              <a:cs typeface="Arial" charset="0"/>
            </a:endParaRPr>
          </a:p>
        </p:txBody>
      </p:sp>
      <p:pic>
        <p:nvPicPr>
          <p:cNvPr id="20484" name="Picture 3" descr="C:\Documents and Settings\Admin\Dokumenty\Obrázky\309px-Nuclear_fission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9432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203575" y="4581525"/>
            <a:ext cx="4854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b="1" dirty="0">
                <a:ea typeface="Times New Roman" pitchFamily="18" charset="0"/>
                <a:cs typeface="Arial" charset="0"/>
              </a:rPr>
              <a:t>- </a:t>
            </a:r>
            <a:r>
              <a:rPr lang="cs-CZ" dirty="0">
                <a:ea typeface="Times New Roman" pitchFamily="18" charset="0"/>
                <a:cs typeface="Arial" charset="0"/>
              </a:rPr>
              <a:t>lze štěpit jádra </a:t>
            </a:r>
            <a:r>
              <a:rPr lang="cs-CZ" dirty="0" err="1">
                <a:ea typeface="Times New Roman" pitchFamily="18" charset="0"/>
                <a:cs typeface="Arial" charset="0"/>
              </a:rPr>
              <a:t>Bi</a:t>
            </a:r>
            <a:r>
              <a:rPr lang="cs-CZ" dirty="0">
                <a:ea typeface="Times New Roman" pitchFamily="18" charset="0"/>
                <a:cs typeface="Arial" charset="0"/>
              </a:rPr>
              <a:t> ; </a:t>
            </a:r>
            <a:r>
              <a:rPr lang="cs-CZ" dirty="0" err="1">
                <a:ea typeface="Times New Roman" pitchFamily="18" charset="0"/>
                <a:cs typeface="Arial" charset="0"/>
              </a:rPr>
              <a:t>Pb</a:t>
            </a:r>
            <a:r>
              <a:rPr lang="cs-CZ" dirty="0">
                <a:ea typeface="Times New Roman" pitchFamily="18" charset="0"/>
                <a:cs typeface="Arial" charset="0"/>
              </a:rPr>
              <a:t> ; </a:t>
            </a:r>
            <a:r>
              <a:rPr lang="cs-CZ" dirty="0" err="1">
                <a:ea typeface="Times New Roman" pitchFamily="18" charset="0"/>
                <a:cs typeface="Arial" charset="0"/>
              </a:rPr>
              <a:t>Tl</a:t>
            </a:r>
            <a:r>
              <a:rPr lang="cs-CZ" dirty="0">
                <a:ea typeface="Times New Roman" pitchFamily="18" charset="0"/>
                <a:cs typeface="Arial" charset="0"/>
              </a:rPr>
              <a:t>    obecně  A &gt; 200</a:t>
            </a:r>
          </a:p>
        </p:txBody>
      </p:sp>
      <p:sp>
        <p:nvSpPr>
          <p:cNvPr id="20486" name="Obdélník 5"/>
          <p:cNvSpPr>
            <a:spLocks noChangeArrowheads="1"/>
          </p:cNvSpPr>
          <p:nvPr/>
        </p:nvSpPr>
        <p:spPr bwMode="auto">
          <a:xfrm>
            <a:off x="539750" y="256540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ea typeface="Times New Roman" pitchFamily="18" charset="0"/>
                <a:cs typeface="Arial" charset="0"/>
              </a:rPr>
              <a:t>12)</a:t>
            </a:r>
            <a:endParaRPr lang="cs-CZ" sz="1200">
              <a:ea typeface="Times New Roman" pitchFamily="18" charset="0"/>
              <a:cs typeface="Arial" charset="0"/>
            </a:endParaRPr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668344" y="5661248"/>
            <a:ext cx="1042416" cy="504056"/>
          </a:xfrm>
          <a:prstGeom prst="actionButtonForwardNex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lačítko akce: Zpět nebo Předchozí 7">
            <a:hlinkClick r:id="rId3" action="ppaction://hlinksldjump" highlightClick="1"/>
          </p:cNvPr>
          <p:cNvSpPr/>
          <p:nvPr/>
        </p:nvSpPr>
        <p:spPr>
          <a:xfrm>
            <a:off x="7452320" y="332656"/>
            <a:ext cx="1042416" cy="360040"/>
          </a:xfrm>
          <a:prstGeom prst="actionButtonBackPrevious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11188" y="765175"/>
            <a:ext cx="78486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cs-CZ" sz="2000" b="1" dirty="0">
                <a:ea typeface="Times New Roman" pitchFamily="18" charset="0"/>
                <a:cs typeface="Arial" charset="0"/>
              </a:rPr>
              <a:t>ATOMOVÉ JÁDRO</a:t>
            </a:r>
          </a:p>
          <a:p>
            <a:pPr algn="ctr">
              <a:tabLst>
                <a:tab pos="457200" algn="l"/>
              </a:tabLst>
            </a:pPr>
            <a:endParaRPr lang="cs-CZ" sz="2000" b="1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má kladný náboj</a:t>
            </a:r>
          </a:p>
          <a:p>
            <a:pPr eaLnBrk="0" hangingPunct="0">
              <a:tabLst>
                <a:tab pos="4572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soustřeďuje téměř celou hmotnost atomu</a:t>
            </a:r>
          </a:p>
          <a:p>
            <a:pPr eaLnBrk="0" hangingPunct="0">
              <a:tabLst>
                <a:tab pos="4572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obsahuje nukleony( protony a neutrony)</a:t>
            </a:r>
          </a:p>
          <a:p>
            <a:pPr eaLnBrk="0" hangingPunct="0">
              <a:tabLst>
                <a:tab pos="4572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částice jsou poutány silami, které způsobují soudržnost jádra</a:t>
            </a:r>
          </a:p>
          <a:p>
            <a:pPr eaLnBrk="0" hangingPunct="0"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– při jeho rozpadu se část energie uvolňuje ve formě jaderné 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9750" y="3644900"/>
            <a:ext cx="824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b="1" dirty="0">
                <a:ea typeface="Times New Roman" pitchFamily="18" charset="0"/>
                <a:cs typeface="Arial" charset="0"/>
              </a:rPr>
              <a:t>NUKLID – množina atomů mající stejný počet protonů a neutronů</a:t>
            </a: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cs-CZ" b="1" dirty="0">
                <a:ea typeface="Times New Roman" pitchFamily="18" charset="0"/>
                <a:cs typeface="Arial" charset="0"/>
              </a:rPr>
              <a:t>                  např.    nuklid je libovolná množina atomů 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18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8</a:t>
            </a:r>
            <a:r>
              <a:rPr lang="cs-CZ" b="1" dirty="0">
                <a:ea typeface="Times New Roman" pitchFamily="18" charset="0"/>
                <a:cs typeface="Arial" charset="0"/>
              </a:rPr>
              <a:t>O 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sp>
        <p:nvSpPr>
          <p:cNvPr id="4" name="Tlačítko akce: Začátek 3">
            <a:hlinkClick r:id="" action="ppaction://hlinkshowjump?jump=firstslide" highlightClick="1"/>
          </p:cNvPr>
          <p:cNvSpPr/>
          <p:nvPr/>
        </p:nvSpPr>
        <p:spPr>
          <a:xfrm>
            <a:off x="539552" y="5589240"/>
            <a:ext cx="1042416" cy="504056"/>
          </a:xfrm>
          <a:prstGeom prst="actionButtonBeginn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07950" y="353368"/>
            <a:ext cx="90360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2000" b="1" i="1" dirty="0">
                <a:ea typeface="Times New Roman" pitchFamily="18" charset="0"/>
                <a:cs typeface="Arial" charset="0"/>
              </a:rPr>
              <a:t>VYUŽITÍ:</a:t>
            </a:r>
          </a:p>
          <a:p>
            <a:pPr>
              <a:tabLst>
                <a:tab pos="990600" algn="l"/>
              </a:tabLst>
            </a:pPr>
            <a:r>
              <a:rPr lang="cs-CZ" sz="2000" b="1" i="1" dirty="0">
                <a:ea typeface="Times New Roman" pitchFamily="18" charset="0"/>
                <a:cs typeface="Arial" charset="0"/>
              </a:rPr>
              <a:t> </a:t>
            </a:r>
          </a:p>
          <a:p>
            <a:pPr>
              <a:tabLst>
                <a:tab pos="990600" algn="l"/>
              </a:tabLst>
            </a:pPr>
            <a:r>
              <a:rPr lang="cs-CZ" dirty="0">
                <a:ea typeface="Times New Roman" pitchFamily="18" charset="0"/>
                <a:cs typeface="Arial" charset="0"/>
              </a:rPr>
              <a:t>     -  </a:t>
            </a:r>
            <a:r>
              <a:rPr lang="cs-CZ" b="1" dirty="0">
                <a:ea typeface="Times New Roman" pitchFamily="18" charset="0"/>
                <a:cs typeface="Arial" charset="0"/>
              </a:rPr>
              <a:t>jaderné palivo</a:t>
            </a:r>
            <a:r>
              <a:rPr lang="cs-CZ" dirty="0">
                <a:ea typeface="Times New Roman" pitchFamily="18" charset="0"/>
                <a:cs typeface="Arial" charset="0"/>
              </a:rPr>
              <a:t> – elektrárny; generátory; pohony; </a:t>
            </a:r>
          </a:p>
          <a:p>
            <a:pPr eaLnBrk="0" hangingPunct="0">
              <a:tabLst>
                <a:tab pos="990600" algn="l"/>
              </a:tabLst>
            </a:pPr>
            <a:r>
              <a:rPr lang="cs-CZ" dirty="0">
                <a:ea typeface="Times New Roman" pitchFamily="18" charset="0"/>
                <a:cs typeface="Arial" charset="0"/>
              </a:rPr>
              <a:t>                                     řízená řetězová reakce štěpení</a:t>
            </a:r>
          </a:p>
          <a:p>
            <a:pPr eaLnBrk="0" hangingPunct="0">
              <a:tabLst>
                <a:tab pos="990600" algn="l"/>
              </a:tabLst>
            </a:pPr>
            <a:r>
              <a:rPr lang="cs-CZ" dirty="0">
                <a:ea typeface="Times New Roman" pitchFamily="18" charset="0"/>
                <a:cs typeface="Arial" charset="0"/>
              </a:rPr>
              <a:t>        ( moderátory – látky zachycující přebytečné neutrony – grafit, těžká voda)</a:t>
            </a:r>
          </a:p>
          <a:p>
            <a:pPr eaLnBrk="0" hangingPunct="0">
              <a:tabLst>
                <a:tab pos="990600" algn="l"/>
              </a:tabLst>
            </a:pPr>
            <a:endParaRPr lang="cs-CZ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atomové zbraně - </a:t>
            </a:r>
            <a:r>
              <a:rPr lang="cs-CZ" dirty="0">
                <a:ea typeface="Times New Roman" pitchFamily="18" charset="0"/>
                <a:cs typeface="Arial" charset="0"/>
              </a:rPr>
              <a:t> neřízená řetězová reakce s lavinovitým štěpením</a:t>
            </a:r>
          </a:p>
          <a:p>
            <a:pPr eaLnBrk="0" hangingPunct="0">
              <a:tabLst>
                <a:tab pos="990600" algn="l"/>
              </a:tabLst>
            </a:pPr>
            <a:r>
              <a:rPr lang="cs-CZ" dirty="0">
                <a:ea typeface="Times New Roman" pitchFamily="18" charset="0"/>
                <a:cs typeface="Arial" charset="0"/>
              </a:rPr>
              <a:t>                                           (</a:t>
            </a:r>
            <a:r>
              <a:rPr lang="cs-CZ" baseline="30000" dirty="0">
                <a:ea typeface="Times New Roman" pitchFamily="18" charset="0"/>
                <a:cs typeface="Arial" charset="0"/>
              </a:rPr>
              <a:t>235</a:t>
            </a:r>
            <a:r>
              <a:rPr lang="cs-CZ" dirty="0">
                <a:ea typeface="Times New Roman" pitchFamily="18" charset="0"/>
                <a:cs typeface="Arial" charset="0"/>
              </a:rPr>
              <a:t>U nebo </a:t>
            </a:r>
            <a:r>
              <a:rPr lang="cs-CZ" baseline="30000" dirty="0">
                <a:ea typeface="Times New Roman" pitchFamily="18" charset="0"/>
                <a:cs typeface="Arial" charset="0"/>
              </a:rPr>
              <a:t>239</a:t>
            </a:r>
            <a:r>
              <a:rPr lang="cs-CZ" dirty="0">
                <a:ea typeface="Times New Roman" pitchFamily="18" charset="0"/>
                <a:cs typeface="Arial" charset="0"/>
              </a:rPr>
              <a:t>Pu)</a:t>
            </a: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                           </a:t>
            </a:r>
            <a:r>
              <a:rPr lang="cs-CZ" i="1" dirty="0">
                <a:ea typeface="Times New Roman" pitchFamily="18" charset="0"/>
                <a:cs typeface="Arial" charset="0"/>
              </a:rPr>
              <a:t>jaderné pumy a hlavice  </a:t>
            </a:r>
            <a:endParaRPr lang="cs-CZ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dirty="0">
              <a:ea typeface="Times New Roman" pitchFamily="18" charset="0"/>
              <a:cs typeface="Arial" charset="0"/>
            </a:endParaRPr>
          </a:p>
        </p:txBody>
      </p:sp>
      <p:pic>
        <p:nvPicPr>
          <p:cNvPr id="44035" name="Picture 3" descr="C:\Documents and Settings\Admin\Dokumenty\Obrázky\625px-Three_Mile_Island_%28color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500438"/>
            <a:ext cx="2374900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 descr="C:\Documents and Settings\Admin\Dokumenty\Obrázky\300px-USS_Maine_%28SSBN-74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0438"/>
            <a:ext cx="244792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7" name="Picture 5" descr="C:\Documents and Settings\Admin\Dokumenty\Obrázky\502px-Nagasakibo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500438"/>
            <a:ext cx="2592388" cy="2354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10" name="Obdélník 5"/>
          <p:cNvSpPr>
            <a:spLocks noChangeArrowheads="1"/>
          </p:cNvSpPr>
          <p:nvPr/>
        </p:nvSpPr>
        <p:spPr bwMode="auto">
          <a:xfrm>
            <a:off x="2411413" y="3500438"/>
            <a:ext cx="406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ea typeface="Times New Roman" pitchFamily="18" charset="0"/>
                <a:cs typeface="Arial" charset="0"/>
              </a:rPr>
              <a:t>13)</a:t>
            </a:r>
            <a:endParaRPr lang="cs-CZ" sz="1200">
              <a:ea typeface="Times New Roman" pitchFamily="18" charset="0"/>
              <a:cs typeface="Arial" charset="0"/>
            </a:endParaRPr>
          </a:p>
        </p:txBody>
      </p:sp>
      <p:sp>
        <p:nvSpPr>
          <p:cNvPr id="21511" name="Obdélník 6"/>
          <p:cNvSpPr>
            <a:spLocks noChangeArrowheads="1"/>
          </p:cNvSpPr>
          <p:nvPr/>
        </p:nvSpPr>
        <p:spPr bwMode="auto">
          <a:xfrm>
            <a:off x="5219700" y="5445125"/>
            <a:ext cx="406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14)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1512" name="Obdélník 7"/>
          <p:cNvSpPr>
            <a:spLocks noChangeArrowheads="1"/>
          </p:cNvSpPr>
          <p:nvPr/>
        </p:nvSpPr>
        <p:spPr bwMode="auto">
          <a:xfrm>
            <a:off x="6156325" y="5516563"/>
            <a:ext cx="406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ea typeface="Times New Roman" pitchFamily="18" charset="0"/>
                <a:cs typeface="Arial" charset="0"/>
              </a:rPr>
              <a:t>15)</a:t>
            </a:r>
            <a:endParaRPr lang="cs-CZ" sz="1200">
              <a:ea typeface="Times New Roman" pitchFamily="18" charset="0"/>
              <a:cs typeface="Arial" charset="0"/>
            </a:endParaRPr>
          </a:p>
        </p:txBody>
      </p:sp>
      <p:sp>
        <p:nvSpPr>
          <p:cNvPr id="9" name="Tlačítko akce: Zpět nebo Předchozí 8">
            <a:hlinkClick r:id="rId5" action="ppaction://hlinksldjump" highlightClick="1"/>
          </p:cNvPr>
          <p:cNvSpPr/>
          <p:nvPr/>
        </p:nvSpPr>
        <p:spPr>
          <a:xfrm>
            <a:off x="7452320" y="332656"/>
            <a:ext cx="1042416" cy="360040"/>
          </a:xfrm>
          <a:prstGeom prst="actionButtonBackPrevious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3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3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07950" y="54927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2400" b="1" i="1" dirty="0">
                <a:latin typeface="Arial Black" pitchFamily="34" charset="0"/>
                <a:ea typeface="Times New Roman" pitchFamily="18" charset="0"/>
                <a:cs typeface="Arial" charset="0"/>
              </a:rPr>
              <a:t>SYNTÉZA (TERMONUKLEÁRNÍ REAKCE) </a:t>
            </a:r>
          </a:p>
          <a:p>
            <a:pPr>
              <a:tabLst>
                <a:tab pos="990600" algn="l"/>
              </a:tabLst>
            </a:pPr>
            <a:endParaRPr lang="cs-CZ" sz="2400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jaderná fúze</a:t>
            </a:r>
            <a:r>
              <a:rPr lang="cs-CZ" sz="2000" i="1" dirty="0">
                <a:ea typeface="Times New Roman" pitchFamily="18" charset="0"/>
                <a:cs typeface="Arial" charset="0"/>
              </a:rPr>
              <a:t>  </a:t>
            </a:r>
            <a:r>
              <a:rPr lang="cs-CZ" sz="2000" dirty="0">
                <a:ea typeface="Times New Roman" pitchFamily="18" charset="0"/>
                <a:cs typeface="Arial" charset="0"/>
              </a:rPr>
              <a:t>- slučování lehkých jader za uvolnění velkého množství energie</a:t>
            </a:r>
          </a:p>
          <a:p>
            <a:pPr eaLnBrk="0" hangingPunct="0">
              <a:tabLst>
                <a:tab pos="990600" algn="l"/>
              </a:tabLst>
            </a:pPr>
            <a:endParaRPr lang="cs-CZ" sz="14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zdroj energie hvězd</a:t>
            </a:r>
          </a:p>
          <a:p>
            <a:pPr eaLnBrk="0" hangingPunct="0">
              <a:tabLst>
                <a:tab pos="990600" algn="l"/>
              </a:tabLst>
            </a:pPr>
            <a:endParaRPr lang="cs-CZ" sz="14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cs-CZ" sz="2000" dirty="0">
                <a:ea typeface="Times New Roman" pitchFamily="18" charset="0"/>
                <a:cs typeface="Arial" charset="0"/>
              </a:rPr>
              <a:t> </a:t>
            </a:r>
            <a:r>
              <a:rPr lang="cs-CZ" sz="2000" b="1" dirty="0">
                <a:ea typeface="Times New Roman" pitchFamily="18" charset="0"/>
                <a:cs typeface="Arial" charset="0"/>
              </a:rPr>
              <a:t>využití</a:t>
            </a:r>
            <a:r>
              <a:rPr lang="cs-CZ" sz="2000" dirty="0">
                <a:ea typeface="Times New Roman" pitchFamily="18" charset="0"/>
                <a:cs typeface="Arial" charset="0"/>
              </a:rPr>
              <a:t> – technické problémy – silné elektromagnetické pole při teplotě 10</a:t>
            </a:r>
            <a:r>
              <a:rPr lang="cs-CZ" sz="2000" baseline="30000" dirty="0">
                <a:ea typeface="Times New Roman" pitchFamily="18" charset="0"/>
                <a:cs typeface="Arial" charset="0"/>
              </a:rPr>
              <a:t>8</a:t>
            </a:r>
            <a:r>
              <a:rPr lang="cs-CZ" sz="2000" dirty="0">
                <a:ea typeface="Times New Roman" pitchFamily="18" charset="0"/>
                <a:cs typeface="Arial" charset="0"/>
              </a:rPr>
              <a:t> K</a:t>
            </a:r>
            <a:r>
              <a:rPr lang="cs-CZ" sz="2000" i="1" dirty="0">
                <a:ea typeface="Times New Roman" pitchFamily="18" charset="0"/>
                <a:cs typeface="Arial" charset="0"/>
              </a:rPr>
              <a:t>     </a:t>
            </a:r>
            <a:endParaRPr lang="cs-CZ" sz="20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5058" name="Picture 2" descr="C:\Documents and Settings\Admin\Dokumenty\Obrázky\248px-Deuterium-tritium_fusion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213100"/>
            <a:ext cx="3097213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9" name="Picture 3" descr="C:\Documents and Settings\Admin\Dokumenty\Obrázky\Sun_in_X-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00438"/>
            <a:ext cx="3730625" cy="26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3" name="Obdélník 4"/>
          <p:cNvSpPr>
            <a:spLocks noChangeArrowheads="1"/>
          </p:cNvSpPr>
          <p:nvPr/>
        </p:nvSpPr>
        <p:spPr bwMode="auto">
          <a:xfrm>
            <a:off x="755650" y="3213100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ea typeface="Times New Roman" pitchFamily="18" charset="0"/>
                <a:cs typeface="Arial" charset="0"/>
              </a:rPr>
              <a:t>16)</a:t>
            </a:r>
            <a:endParaRPr lang="cs-CZ" sz="1200">
              <a:ea typeface="Times New Roman" pitchFamily="18" charset="0"/>
              <a:cs typeface="Arial" charset="0"/>
            </a:endParaRPr>
          </a:p>
        </p:txBody>
      </p:sp>
      <p:sp>
        <p:nvSpPr>
          <p:cNvPr id="22534" name="Obdélník 5"/>
          <p:cNvSpPr>
            <a:spLocks noChangeArrowheads="1"/>
          </p:cNvSpPr>
          <p:nvPr/>
        </p:nvSpPr>
        <p:spPr bwMode="auto">
          <a:xfrm>
            <a:off x="8243888" y="3573463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17)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>
          <a:xfrm>
            <a:off x="7452320" y="332656"/>
            <a:ext cx="1042416" cy="360040"/>
          </a:xfrm>
          <a:prstGeom prst="actionButtonBackPrevious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590550"/>
            <a:ext cx="9144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990600" algn="l"/>
              </a:tabLst>
            </a:pPr>
            <a:r>
              <a:rPr lang="cs-CZ" sz="2400" b="1" i="1" dirty="0">
                <a:latin typeface="Arial Black" pitchFamily="34" charset="0"/>
                <a:ea typeface="Times New Roman" pitchFamily="18" charset="0"/>
                <a:cs typeface="Arial" charset="0"/>
              </a:rPr>
              <a:t>OTÁZKY  A  ÚKOLY</a:t>
            </a:r>
          </a:p>
          <a:p>
            <a:pPr algn="ctr">
              <a:tabLst>
                <a:tab pos="990600" algn="l"/>
              </a:tabLst>
            </a:pPr>
            <a:endParaRPr lang="cs-CZ" b="1" i="1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lvl="1" eaLnBrk="0" hangingPunct="0">
              <a:buFontTx/>
              <a:buAutoNum type="arabicPeriod"/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Doplňte text : </a:t>
            </a:r>
          </a:p>
          <a:p>
            <a:pPr lvl="1" eaLnBrk="0" hangingPunct="0"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r>
              <a:rPr lang="cs-CZ" dirty="0">
                <a:cs typeface="Times New Roman" pitchFamily="18" charset="0"/>
              </a:rPr>
              <a:t>Samovolná přeměna . . . . . . . . . . a současná emise záření se nazývá . . . . . . . . . . . .</a:t>
            </a: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r>
              <a:rPr lang="cs-CZ" dirty="0">
                <a:cs typeface="Times New Roman" pitchFamily="18" charset="0"/>
              </a:rPr>
              <a:t>Existují  . . . .  druhy radioaktivního záření, které nazýváme . . . . . . . . . . . . . . . . . . . . .</a:t>
            </a: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r>
              <a:rPr lang="cs-CZ" dirty="0">
                <a:cs typeface="Times New Roman" pitchFamily="18" charset="0"/>
              </a:rPr>
              <a:t>Nejpronikavější je záření . . . . . . .. . . . . . . . </a:t>
            </a: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r>
              <a:rPr lang="cs-CZ" dirty="0">
                <a:cs typeface="Times New Roman" pitchFamily="18" charset="0"/>
              </a:rPr>
              <a:t>Částicové( korpuskulární) je záření . . . . . . . . . . . . </a:t>
            </a: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r>
              <a:rPr lang="cs-CZ" dirty="0">
                <a:cs typeface="Times New Roman" pitchFamily="18" charset="0"/>
              </a:rPr>
              <a:t>Přeměnou α vzniká nový nuklid, který se v PSP nachází . . . . . . . . . . . . . . . . . . . . . . .</a:t>
            </a: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r>
              <a:rPr lang="cs-CZ" dirty="0">
                <a:cs typeface="Times New Roman" pitchFamily="18" charset="0"/>
              </a:rPr>
              <a:t>Přeměnou β</a:t>
            </a:r>
            <a:r>
              <a:rPr lang="cs-CZ" baseline="30000" dirty="0">
                <a:cs typeface="Times New Roman" pitchFamily="18" charset="0"/>
              </a:rPr>
              <a:t>-</a:t>
            </a:r>
            <a:r>
              <a:rPr lang="cs-CZ" dirty="0">
                <a:cs typeface="Times New Roman" pitchFamily="18" charset="0"/>
              </a:rPr>
              <a:t>  dochází k úpravě počtu . . . . . . . . . v atomovém jádře</a:t>
            </a: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eaLnBrk="0" hangingPunct="0">
              <a:buFont typeface="Calibri" pitchFamily="34" charset="0"/>
              <a:buAutoNum type="alphaLcParenR"/>
              <a:tabLst>
                <a:tab pos="990600" algn="l"/>
              </a:tabLst>
            </a:pPr>
            <a:r>
              <a:rPr lang="cs-CZ" dirty="0">
                <a:cs typeface="Times New Roman" pitchFamily="18" charset="0"/>
              </a:rPr>
              <a:t>Veličina charakterizující radioaktivní rozpady se nazývá . . . . . . . . . . . . . . . . . . . . . . . </a:t>
            </a:r>
            <a:endParaRPr lang="cs-CZ" dirty="0">
              <a:cs typeface="Arial" charset="0"/>
            </a:endParaRPr>
          </a:p>
        </p:txBody>
      </p:sp>
      <p:pic>
        <p:nvPicPr>
          <p:cNvPr id="46085" name="Picture 5" descr="C:\Documents and Settings\Admin\Local Settings\Temporary Internet Files\Content.IE5\BNYXK6V8\MC9002340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868863"/>
            <a:ext cx="2713038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lačítko akce: Začátek 3">
            <a:hlinkClick r:id="" action="ppaction://hlinkshowjump?jump=firstslide" highlightClick="1"/>
          </p:cNvPr>
          <p:cNvSpPr/>
          <p:nvPr/>
        </p:nvSpPr>
        <p:spPr>
          <a:xfrm>
            <a:off x="467544" y="404664"/>
            <a:ext cx="1042416" cy="504056"/>
          </a:xfrm>
          <a:prstGeom prst="actionButtonBeginn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611560" y="5805264"/>
            <a:ext cx="1042416" cy="504056"/>
          </a:xfrm>
          <a:prstGeom prst="actionButtonForwardNex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7164288" y="764704"/>
            <a:ext cx="1274440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ŘEŠENÍ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39750" y="549275"/>
            <a:ext cx="7019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925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2.  Doplňte rovnice</a:t>
            </a:r>
            <a:r>
              <a:rPr lang="cs-CZ" dirty="0">
                <a:ea typeface="Times New Roman" pitchFamily="18" charset="0"/>
                <a:cs typeface="Arial" charset="0"/>
              </a:rPr>
              <a:t>  </a:t>
            </a:r>
          </a:p>
          <a:p>
            <a:pPr>
              <a:tabLst>
                <a:tab pos="3492500" algn="l"/>
              </a:tabLst>
            </a:pPr>
            <a:endParaRPr lang="cs-CZ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dirty="0">
                <a:ea typeface="Times New Roman" pitchFamily="18" charset="0"/>
                <a:cs typeface="Arial" charset="0"/>
              </a:rPr>
              <a:t>   </a:t>
            </a:r>
            <a:r>
              <a:rPr lang="cs-CZ" sz="1600" b="1" dirty="0">
                <a:ea typeface="Times New Roman" pitchFamily="18" charset="0"/>
                <a:cs typeface="Arial" charset="0"/>
              </a:rPr>
              <a:t>a)</a:t>
            </a:r>
            <a:r>
              <a:rPr lang="cs-CZ" sz="1600" dirty="0">
                <a:ea typeface="Times New Roman" pitchFamily="18" charset="0"/>
                <a:cs typeface="Arial" charset="0"/>
              </a:rPr>
              <a:t> </a:t>
            </a:r>
            <a:r>
              <a:rPr lang="cs-CZ" sz="1600" baseline="30000" dirty="0">
                <a:ea typeface="Times New Roman" pitchFamily="18" charset="0"/>
                <a:cs typeface="Arial" charset="0"/>
              </a:rPr>
              <a:t>56</a:t>
            </a:r>
            <a:r>
              <a:rPr lang="cs-CZ" sz="1600" baseline="-30000" dirty="0">
                <a:ea typeface="Times New Roman" pitchFamily="18" charset="0"/>
                <a:cs typeface="Arial" charset="0"/>
              </a:rPr>
              <a:t>26 </a:t>
            </a:r>
            <a:r>
              <a:rPr lang="cs-CZ" sz="1600" dirty="0" err="1">
                <a:ea typeface="Times New Roman" pitchFamily="18" charset="0"/>
                <a:cs typeface="Arial" charset="0"/>
              </a:rPr>
              <a:t>Fe</a:t>
            </a:r>
            <a:r>
              <a:rPr lang="cs-CZ" sz="1600" dirty="0">
                <a:ea typeface="Times New Roman" pitchFamily="18" charset="0"/>
                <a:cs typeface="Arial" charset="0"/>
              </a:rPr>
              <a:t> 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</a:t>
            </a:r>
            <a:r>
              <a:rPr lang="cs-CZ" sz="1600" dirty="0">
                <a:ea typeface="Times New Roman" pitchFamily="18" charset="0"/>
                <a:cs typeface="Arial" charset="0"/>
              </a:rPr>
              <a:t> . . . . .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+ 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-1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e</a:t>
            </a:r>
          </a:p>
          <a:p>
            <a:pPr eaLnBrk="0" hangingPunct="0">
              <a:tabLst>
                <a:tab pos="3492500" algn="l"/>
              </a:tabLst>
            </a:pPr>
            <a:endParaRPr lang="cs-CZ" sz="600" dirty="0"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 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b)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. . . . .  </a:t>
            </a:r>
            <a:r>
              <a:rPr lang="cs-CZ" sz="1600" dirty="0">
                <a:ea typeface="Times New Roman" pitchFamily="18" charset="0"/>
                <a:cs typeface="Arial" charset="0"/>
              </a:rPr>
              <a:t>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176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72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Hf  +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4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α</a:t>
            </a:r>
          </a:p>
          <a:p>
            <a:pPr eaLnBrk="0" hangingPunct="0">
              <a:tabLst>
                <a:tab pos="3492500" algn="l"/>
              </a:tabLst>
            </a:pPr>
            <a:endParaRPr lang="cs-CZ" sz="600" dirty="0"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 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c)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192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78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Pt   </a:t>
            </a:r>
            <a:r>
              <a:rPr lang="cs-CZ" sz="1600" dirty="0">
                <a:ea typeface="Times New Roman" pitchFamily="18" charset="0"/>
                <a:cs typeface="Arial" charset="0"/>
              </a:rPr>
              <a:t>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188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76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Os  + . . . . . </a:t>
            </a:r>
          </a:p>
          <a:p>
            <a:pPr eaLnBrk="0" hangingPunct="0">
              <a:tabLst>
                <a:tab pos="3492500" algn="l"/>
              </a:tabLst>
            </a:pPr>
            <a:endParaRPr lang="cs-CZ" sz="600" dirty="0"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 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d)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10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6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C +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4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α  </a:t>
            </a:r>
            <a:r>
              <a:rPr lang="cs-CZ" sz="1600" dirty="0">
                <a:ea typeface="Times New Roman" pitchFamily="18" charset="0"/>
                <a:cs typeface="Arial" charset="0"/>
              </a:rPr>
              <a:t> . . . . +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n</a:t>
            </a:r>
          </a:p>
          <a:p>
            <a:pPr eaLnBrk="0" hangingPunct="0">
              <a:tabLst>
                <a:tab pos="3492500" algn="l"/>
              </a:tabLst>
            </a:pPr>
            <a:endParaRPr lang="cs-CZ" sz="600" dirty="0"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11188" y="2976563"/>
            <a:ext cx="7308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925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3.  Zapište, co vznikne 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238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92</a:t>
            </a:r>
            <a:r>
              <a:rPr lang="cs-CZ" b="1" dirty="0">
                <a:ea typeface="Times New Roman" pitchFamily="18" charset="0"/>
                <a:cs typeface="Arial" charset="0"/>
              </a:rPr>
              <a:t>U</a:t>
            </a:r>
          </a:p>
          <a:p>
            <a:pPr>
              <a:tabLst>
                <a:tab pos="3492500" algn="l"/>
              </a:tabLst>
            </a:pPr>
            <a:endParaRPr lang="cs-CZ" sz="1000" b="1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b="1" dirty="0">
                <a:ea typeface="Times New Roman" pitchFamily="18" charset="0"/>
                <a:cs typeface="Arial" charset="0"/>
              </a:rPr>
              <a:t>  a)</a:t>
            </a:r>
            <a:r>
              <a:rPr lang="cs-CZ" sz="1600" dirty="0">
                <a:ea typeface="Times New Roman" pitchFamily="18" charset="0"/>
                <a:cs typeface="Arial" charset="0"/>
              </a:rPr>
              <a:t> rozpadem α              </a:t>
            </a:r>
            <a:r>
              <a:rPr lang="cs-CZ" sz="1600" b="1" dirty="0">
                <a:ea typeface="Times New Roman" pitchFamily="18" charset="0"/>
                <a:cs typeface="Arial" charset="0"/>
              </a:rPr>
              <a:t>b) </a:t>
            </a:r>
            <a:r>
              <a:rPr lang="cs-CZ" sz="1600" dirty="0">
                <a:ea typeface="Times New Roman" pitchFamily="18" charset="0"/>
                <a:cs typeface="Arial" charset="0"/>
              </a:rPr>
              <a:t>rozpadem 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</a:t>
            </a:r>
            <a:r>
              <a:rPr lang="cs-CZ" sz="1600" baseline="30000" dirty="0">
                <a:ea typeface="Times New Roman" pitchFamily="18" charset="0"/>
                <a:cs typeface="Arial" charset="0"/>
              </a:rPr>
              <a:t>+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    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c)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rozpadem </a:t>
            </a:r>
            <a:r>
              <a:rPr lang="cs-CZ" sz="1600" baseline="30000" dirty="0">
                <a:ea typeface="Times New Roman" pitchFamily="18" charset="0"/>
                <a:cs typeface="Arial" charset="0"/>
              </a:rPr>
              <a:t>-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39750" y="4292600"/>
            <a:ext cx="5008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925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4.  Zapište výrobu zlata pomoci transmutace</a:t>
            </a:r>
          </a:p>
        </p:txBody>
      </p:sp>
      <p:pic>
        <p:nvPicPr>
          <p:cNvPr id="14" name="Picture 5" descr="C:\Documents and Settings\Admin\Local Settings\Temporary Internet Files\Content.IE5\BNYXK6V8\MC9002340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365625"/>
            <a:ext cx="2713037" cy="135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ipsa 5"/>
          <p:cNvSpPr/>
          <p:nvPr/>
        </p:nvSpPr>
        <p:spPr>
          <a:xfrm>
            <a:off x="7164288" y="764704"/>
            <a:ext cx="1274440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ŘEŠENÍ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512763"/>
            <a:ext cx="914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990600" algn="l"/>
              </a:tabLst>
            </a:pPr>
            <a:r>
              <a:rPr lang="cs-CZ" sz="2400" b="1" i="1" dirty="0">
                <a:latin typeface="Arial Black" pitchFamily="34" charset="0"/>
                <a:ea typeface="Times New Roman" pitchFamily="18" charset="0"/>
                <a:cs typeface="Arial" charset="0"/>
              </a:rPr>
              <a:t>ŘEŠENÍ </a:t>
            </a:r>
          </a:p>
          <a:p>
            <a:pPr algn="ctr">
              <a:tabLst>
                <a:tab pos="990600" algn="l"/>
              </a:tabLst>
            </a:pPr>
            <a:endParaRPr lang="cs-CZ" b="1" i="1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lvl="1" eaLnBrk="0" hangingPunct="0">
              <a:buFontTx/>
              <a:buAutoNum type="arabicPeriod"/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Doplňte text : </a:t>
            </a:r>
          </a:p>
          <a:p>
            <a:pPr lvl="1" eaLnBrk="0" hangingPunct="0">
              <a:tabLst>
                <a:tab pos="990600" algn="l"/>
              </a:tabLst>
            </a:pPr>
            <a:endParaRPr lang="cs-CZ" sz="600" dirty="0">
              <a:cs typeface="Arial" charset="0"/>
            </a:endParaRPr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dirty="0" smtClean="0">
                <a:cs typeface="Times New Roman" pitchFamily="18" charset="0"/>
              </a:rPr>
              <a:t> a) Samovolná </a:t>
            </a:r>
            <a:r>
              <a:rPr lang="cs-CZ" dirty="0">
                <a:cs typeface="Times New Roman" pitchFamily="18" charset="0"/>
              </a:rPr>
              <a:t>přeměna </a:t>
            </a:r>
            <a:r>
              <a:rPr lang="cs-CZ" b="1" dirty="0">
                <a:cs typeface="Times New Roman" pitchFamily="18" charset="0"/>
              </a:rPr>
              <a:t>ATOMOVÉHO JÁDRA</a:t>
            </a:r>
            <a:r>
              <a:rPr lang="cs-CZ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a současná emise záření se nazývá  </a:t>
            </a:r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dirty="0">
                <a:cs typeface="Times New Roman" pitchFamily="18" charset="0"/>
              </a:rPr>
              <a:t>          </a:t>
            </a:r>
            <a:r>
              <a:rPr lang="cs-CZ" b="1" dirty="0">
                <a:cs typeface="Times New Roman" pitchFamily="18" charset="0"/>
              </a:rPr>
              <a:t>PŘIROZENÁ  RADIOAKTIVITA</a:t>
            </a:r>
          </a:p>
          <a:p>
            <a:pPr marL="228600" indent="-228600" eaLnBrk="0" hangingPunct="0">
              <a:buFont typeface="+mj-lt"/>
              <a:buAutoNum type="alphaLcParenR"/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dirty="0" smtClean="0">
                <a:cs typeface="Times New Roman" pitchFamily="18" charset="0"/>
              </a:rPr>
              <a:t> b) Existují </a:t>
            </a:r>
            <a:r>
              <a:rPr lang="cs-CZ" b="1" dirty="0">
                <a:cs typeface="Times New Roman" pitchFamily="18" charset="0"/>
              </a:rPr>
              <a:t>TŘI</a:t>
            </a:r>
            <a:r>
              <a:rPr lang="cs-CZ" dirty="0">
                <a:cs typeface="Times New Roman" pitchFamily="18" charset="0"/>
              </a:rPr>
              <a:t>  druhy radioaktivního záření, které nazýváme  </a:t>
            </a:r>
            <a:r>
              <a:rPr lang="cs-CZ" b="1" dirty="0">
                <a:cs typeface="Times New Roman" pitchFamily="18" charset="0"/>
              </a:rPr>
              <a:t>ALFA, BETA, GAMA</a:t>
            </a:r>
          </a:p>
          <a:p>
            <a:pPr marL="228600" indent="-228600" eaLnBrk="0" hangingPunct="0"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dirty="0" smtClean="0">
                <a:cs typeface="Times New Roman" pitchFamily="18" charset="0"/>
              </a:rPr>
              <a:t> c) Nejpronikavější </a:t>
            </a:r>
            <a:r>
              <a:rPr lang="cs-CZ" dirty="0">
                <a:cs typeface="Times New Roman" pitchFamily="18" charset="0"/>
              </a:rPr>
              <a:t>je záření </a:t>
            </a:r>
            <a:r>
              <a:rPr lang="cs-CZ" b="1" dirty="0" smtClean="0">
                <a:cs typeface="Times New Roman" pitchFamily="18" charset="0"/>
              </a:rPr>
              <a:t>GAMA (</a:t>
            </a:r>
            <a:r>
              <a:rPr lang="el-GR" b="1" dirty="0" smtClean="0">
                <a:cs typeface="Times New Roman" pitchFamily="18" charset="0"/>
              </a:rPr>
              <a:t>γ</a:t>
            </a:r>
            <a:r>
              <a:rPr lang="cs-CZ" b="1" dirty="0" smtClean="0">
                <a:cs typeface="Times New Roman" pitchFamily="18" charset="0"/>
              </a:rPr>
              <a:t>)</a:t>
            </a:r>
            <a:endParaRPr lang="cs-CZ" b="1" dirty="0">
              <a:cs typeface="Times New Roman" pitchFamily="18" charset="0"/>
            </a:endParaRPr>
          </a:p>
          <a:p>
            <a:pPr marL="228600" indent="-228600" eaLnBrk="0" hangingPunct="0"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dirty="0" smtClean="0">
                <a:cs typeface="Times New Roman" pitchFamily="18" charset="0"/>
              </a:rPr>
              <a:t> d) Částicové</a:t>
            </a:r>
            <a:r>
              <a:rPr lang="cs-CZ" dirty="0">
                <a:cs typeface="Times New Roman" pitchFamily="18" charset="0"/>
              </a:rPr>
              <a:t>( korpuskulární) je záření  </a:t>
            </a:r>
            <a:r>
              <a:rPr lang="cs-CZ" b="1" dirty="0" smtClean="0">
                <a:cs typeface="Times New Roman" pitchFamily="18" charset="0"/>
              </a:rPr>
              <a:t>ALFA ( </a:t>
            </a:r>
            <a:r>
              <a:rPr lang="el-GR" b="1" dirty="0" smtClean="0">
                <a:cs typeface="Times New Roman" pitchFamily="18" charset="0"/>
              </a:rPr>
              <a:t>α</a:t>
            </a:r>
            <a:r>
              <a:rPr lang="cs-CZ" b="1" dirty="0" smtClean="0">
                <a:cs typeface="Times New Roman" pitchFamily="18" charset="0"/>
              </a:rPr>
              <a:t>) 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a </a:t>
            </a:r>
            <a:r>
              <a:rPr lang="cs-CZ" b="1" dirty="0" smtClean="0">
                <a:cs typeface="Times New Roman" pitchFamily="18" charset="0"/>
              </a:rPr>
              <a:t>BETA (</a:t>
            </a:r>
            <a:r>
              <a:rPr lang="el-GR" b="1" dirty="0" smtClean="0">
                <a:cs typeface="Times New Roman" pitchFamily="18" charset="0"/>
              </a:rPr>
              <a:t>β</a:t>
            </a:r>
            <a:r>
              <a:rPr lang="cs-CZ" b="1" dirty="0" smtClean="0">
                <a:cs typeface="Times New Roman" pitchFamily="18" charset="0"/>
              </a:rPr>
              <a:t>)</a:t>
            </a:r>
            <a:endParaRPr lang="cs-CZ" b="1" dirty="0">
              <a:cs typeface="Times New Roman" pitchFamily="18" charset="0"/>
            </a:endParaRPr>
          </a:p>
          <a:p>
            <a:pPr marL="228600" indent="-228600" eaLnBrk="0" hangingPunct="0"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dirty="0" smtClean="0">
                <a:cs typeface="Times New Roman" pitchFamily="18" charset="0"/>
              </a:rPr>
              <a:t> e) Přeměnou </a:t>
            </a:r>
            <a:r>
              <a:rPr lang="cs-CZ" dirty="0">
                <a:cs typeface="Times New Roman" pitchFamily="18" charset="0"/>
              </a:rPr>
              <a:t>α vzniká nový nuklid, který se v PSP nachází  </a:t>
            </a:r>
            <a:r>
              <a:rPr lang="cs-CZ" b="1" dirty="0">
                <a:cs typeface="Times New Roman" pitchFamily="18" charset="0"/>
              </a:rPr>
              <a:t>O  DVĚ  MÍSTA  VLEVO</a:t>
            </a:r>
          </a:p>
          <a:p>
            <a:pPr marL="228600" indent="-228600" eaLnBrk="0" hangingPunct="0"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dirty="0" smtClean="0">
                <a:cs typeface="Times New Roman" pitchFamily="18" charset="0"/>
              </a:rPr>
              <a:t> f) Přeměnou </a:t>
            </a:r>
            <a:r>
              <a:rPr lang="cs-CZ" dirty="0">
                <a:cs typeface="Times New Roman" pitchFamily="18" charset="0"/>
              </a:rPr>
              <a:t>β</a:t>
            </a:r>
            <a:r>
              <a:rPr lang="cs-CZ" baseline="30000" dirty="0">
                <a:cs typeface="Times New Roman" pitchFamily="18" charset="0"/>
              </a:rPr>
              <a:t>-</a:t>
            </a:r>
            <a:r>
              <a:rPr lang="cs-CZ" dirty="0">
                <a:cs typeface="Times New Roman" pitchFamily="18" charset="0"/>
              </a:rPr>
              <a:t>  dochází k úpravě počtu </a:t>
            </a:r>
            <a:r>
              <a:rPr lang="cs-CZ" b="1" dirty="0">
                <a:cs typeface="Times New Roman" pitchFamily="18" charset="0"/>
              </a:rPr>
              <a:t>NEUTRONŮ</a:t>
            </a:r>
            <a:r>
              <a:rPr lang="cs-CZ" dirty="0">
                <a:cs typeface="Times New Roman" pitchFamily="18" charset="0"/>
              </a:rPr>
              <a:t> v atomovém jádře</a:t>
            </a:r>
          </a:p>
          <a:p>
            <a:pPr marL="228600" indent="-228600" eaLnBrk="0" hangingPunct="0">
              <a:tabLst>
                <a:tab pos="990600" algn="l"/>
              </a:tabLst>
            </a:pPr>
            <a:endParaRPr lang="cs-CZ" sz="1000" dirty="0">
              <a:cs typeface="Arial" charset="0"/>
            </a:endParaRPr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dirty="0" smtClean="0">
                <a:cs typeface="Times New Roman" pitchFamily="18" charset="0"/>
              </a:rPr>
              <a:t> g) Veličina </a:t>
            </a:r>
            <a:r>
              <a:rPr lang="cs-CZ" dirty="0">
                <a:cs typeface="Times New Roman" pitchFamily="18" charset="0"/>
              </a:rPr>
              <a:t>charakterizující radioaktivní rozpady se nazývá </a:t>
            </a:r>
            <a:r>
              <a:rPr lang="cs-CZ" b="1" dirty="0">
                <a:cs typeface="Times New Roman" pitchFamily="18" charset="0"/>
              </a:rPr>
              <a:t>POLOČAS ROZPADU </a:t>
            </a:r>
            <a:endParaRPr lang="cs-CZ" b="1" dirty="0">
              <a:cs typeface="Arial" charset="0"/>
            </a:endParaRPr>
          </a:p>
        </p:txBody>
      </p:sp>
      <p:pic>
        <p:nvPicPr>
          <p:cNvPr id="25603" name="Picture 10" descr="C:\Documents and Settings\Admin\Local Settings\Temporary Internet Files\Content.IE5\M0T6ZLPU\MC9004244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797425"/>
            <a:ext cx="195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56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256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2560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39750" y="549275"/>
            <a:ext cx="7019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925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2.  Doplňte rovnice</a:t>
            </a:r>
            <a:r>
              <a:rPr lang="cs-CZ" dirty="0">
                <a:ea typeface="Times New Roman" pitchFamily="18" charset="0"/>
                <a:cs typeface="Arial" charset="0"/>
              </a:rPr>
              <a:t>  </a:t>
            </a:r>
          </a:p>
          <a:p>
            <a:pPr>
              <a:tabLst>
                <a:tab pos="3492500" algn="l"/>
              </a:tabLst>
            </a:pPr>
            <a:endParaRPr lang="cs-CZ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dirty="0">
                <a:ea typeface="Times New Roman" pitchFamily="18" charset="0"/>
                <a:cs typeface="Arial" charset="0"/>
              </a:rPr>
              <a:t>   </a:t>
            </a:r>
            <a:r>
              <a:rPr lang="cs-CZ" sz="1600" b="1" dirty="0">
                <a:ea typeface="Times New Roman" pitchFamily="18" charset="0"/>
                <a:cs typeface="Arial" charset="0"/>
              </a:rPr>
              <a:t>a)</a:t>
            </a:r>
            <a:r>
              <a:rPr lang="cs-CZ" sz="1600" dirty="0">
                <a:ea typeface="Times New Roman" pitchFamily="18" charset="0"/>
                <a:cs typeface="Arial" charset="0"/>
              </a:rPr>
              <a:t> </a:t>
            </a:r>
            <a:r>
              <a:rPr lang="cs-CZ" sz="1600" baseline="30000" dirty="0">
                <a:ea typeface="Times New Roman" pitchFamily="18" charset="0"/>
                <a:cs typeface="Arial" charset="0"/>
              </a:rPr>
              <a:t>56</a:t>
            </a:r>
            <a:r>
              <a:rPr lang="cs-CZ" sz="1600" baseline="-30000" dirty="0">
                <a:ea typeface="Times New Roman" pitchFamily="18" charset="0"/>
                <a:cs typeface="Arial" charset="0"/>
              </a:rPr>
              <a:t>26 </a:t>
            </a:r>
            <a:r>
              <a:rPr lang="cs-CZ" sz="1600" dirty="0" err="1">
                <a:ea typeface="Times New Roman" pitchFamily="18" charset="0"/>
                <a:cs typeface="Arial" charset="0"/>
              </a:rPr>
              <a:t>Fe</a:t>
            </a:r>
            <a:r>
              <a:rPr lang="cs-CZ" sz="1600" dirty="0">
                <a:ea typeface="Times New Roman" pitchFamily="18" charset="0"/>
                <a:cs typeface="Arial" charset="0"/>
              </a:rPr>
              <a:t> 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</a:t>
            </a:r>
            <a:r>
              <a:rPr lang="cs-CZ" sz="1600" dirty="0">
                <a:ea typeface="Times New Roman" pitchFamily="18" charset="0"/>
                <a:cs typeface="Arial" charset="0"/>
              </a:rPr>
              <a:t> </a:t>
            </a:r>
            <a:r>
              <a:rPr lang="cs-CZ" sz="1600" b="1" baseline="300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56</a:t>
            </a:r>
            <a:r>
              <a:rPr lang="cs-CZ" sz="1600" b="1" baseline="-250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27</a:t>
            </a:r>
            <a:r>
              <a:rPr lang="cs-CZ" sz="16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Co</a:t>
            </a:r>
            <a:r>
              <a:rPr lang="cs-CZ" sz="1600" b="1" dirty="0">
                <a:solidFill>
                  <a:srgbClr val="FF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+ 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-1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e</a:t>
            </a:r>
          </a:p>
          <a:p>
            <a:pPr eaLnBrk="0" hangingPunct="0">
              <a:tabLst>
                <a:tab pos="3492500" algn="l"/>
              </a:tabLst>
            </a:pPr>
            <a:endParaRPr lang="cs-CZ" sz="600" dirty="0"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 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b)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</a:t>
            </a:r>
            <a:r>
              <a:rPr lang="cs-CZ" sz="1600" b="1" baseline="30000" dirty="0">
                <a:solidFill>
                  <a:srgbClr val="FF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180</a:t>
            </a:r>
            <a:r>
              <a:rPr lang="cs-CZ" sz="1600" b="1" baseline="-25000" dirty="0">
                <a:solidFill>
                  <a:srgbClr val="FF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74</a:t>
            </a:r>
            <a:r>
              <a:rPr lang="cs-CZ" sz="1600" b="1" dirty="0">
                <a:solidFill>
                  <a:srgbClr val="FF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W 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</a:t>
            </a:r>
            <a:r>
              <a:rPr lang="cs-CZ" sz="1600" dirty="0">
                <a:ea typeface="Times New Roman" pitchFamily="18" charset="0"/>
                <a:cs typeface="Arial" charset="0"/>
              </a:rPr>
              <a:t>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176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72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Hf  +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4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α</a:t>
            </a:r>
          </a:p>
          <a:p>
            <a:pPr eaLnBrk="0" hangingPunct="0">
              <a:tabLst>
                <a:tab pos="3492500" algn="l"/>
              </a:tabLst>
            </a:pPr>
            <a:endParaRPr lang="cs-CZ" sz="600" dirty="0"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 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c)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192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78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Pt   </a:t>
            </a:r>
            <a:r>
              <a:rPr lang="cs-CZ" sz="1600" dirty="0">
                <a:ea typeface="Times New Roman" pitchFamily="18" charset="0"/>
                <a:cs typeface="Arial" charset="0"/>
              </a:rPr>
              <a:t>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188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76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Os  + </a:t>
            </a:r>
            <a:r>
              <a:rPr lang="cs-CZ" sz="1600" b="1" baseline="30000" dirty="0">
                <a:solidFill>
                  <a:srgbClr val="FF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4</a:t>
            </a:r>
            <a:r>
              <a:rPr lang="cs-CZ" sz="1600" b="1" baseline="-30000" dirty="0">
                <a:solidFill>
                  <a:srgbClr val="FF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cs-CZ" sz="1600" b="1" dirty="0">
                <a:solidFill>
                  <a:srgbClr val="FF0000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α</a:t>
            </a:r>
          </a:p>
          <a:p>
            <a:pPr eaLnBrk="0" hangingPunct="0">
              <a:tabLst>
                <a:tab pos="3492500" algn="l"/>
              </a:tabLst>
            </a:pPr>
            <a:endParaRPr lang="cs-CZ" sz="600" dirty="0"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 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d)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10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6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C +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4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α  </a:t>
            </a:r>
            <a:r>
              <a:rPr lang="cs-CZ" sz="1600" dirty="0">
                <a:ea typeface="Times New Roman" pitchFamily="18" charset="0"/>
                <a:cs typeface="Arial" charset="0"/>
              </a:rPr>
              <a:t>  </a:t>
            </a:r>
            <a:r>
              <a:rPr lang="cs-CZ" sz="1600" b="1" baseline="300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13</a:t>
            </a:r>
            <a:r>
              <a:rPr lang="cs-CZ" sz="1600" b="1" baseline="-250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cs-CZ" sz="1600" b="1" baseline="-250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8</a:t>
            </a:r>
            <a:r>
              <a:rPr lang="cs-CZ" sz="16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O </a:t>
            </a:r>
            <a:r>
              <a:rPr lang="cs-CZ" sz="1600" dirty="0">
                <a:ea typeface="Times New Roman" pitchFamily="18" charset="0"/>
                <a:cs typeface="Arial" charset="0"/>
              </a:rPr>
              <a:t>+ </a:t>
            </a:r>
            <a:r>
              <a:rPr lang="cs-CZ" sz="1600" baseline="30000" dirty="0">
                <a:ea typeface="Times New Roman" pitchFamily="18" charset="0"/>
                <a:cs typeface="Arial" charset="0"/>
                <a:sym typeface="Symbol" pitchFamily="18" charset="2"/>
              </a:rPr>
              <a:t>1</a:t>
            </a:r>
            <a:r>
              <a:rPr lang="cs-CZ" sz="1600" baseline="-30000" dirty="0">
                <a:ea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n</a:t>
            </a:r>
          </a:p>
          <a:p>
            <a:pPr eaLnBrk="0" hangingPunct="0">
              <a:tabLst>
                <a:tab pos="3492500" algn="l"/>
              </a:tabLst>
            </a:pPr>
            <a:endParaRPr lang="cs-CZ" sz="600" dirty="0"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11188" y="2708275"/>
            <a:ext cx="73088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925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3.  Zapište, co vznikne 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238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92</a:t>
            </a:r>
            <a:r>
              <a:rPr lang="cs-CZ" b="1" dirty="0">
                <a:ea typeface="Times New Roman" pitchFamily="18" charset="0"/>
                <a:cs typeface="Arial" charset="0"/>
              </a:rPr>
              <a:t>U</a:t>
            </a:r>
          </a:p>
          <a:p>
            <a:pPr>
              <a:tabLst>
                <a:tab pos="3492500" algn="l"/>
              </a:tabLst>
            </a:pPr>
            <a:endParaRPr lang="cs-CZ" sz="1000" b="1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b="1" dirty="0">
                <a:ea typeface="Times New Roman" pitchFamily="18" charset="0"/>
                <a:cs typeface="Arial" charset="0"/>
              </a:rPr>
              <a:t>  a)</a:t>
            </a:r>
            <a:r>
              <a:rPr lang="cs-CZ" sz="1600" dirty="0">
                <a:ea typeface="Times New Roman" pitchFamily="18" charset="0"/>
                <a:cs typeface="Arial" charset="0"/>
              </a:rPr>
              <a:t> rozpadem α           </a:t>
            </a:r>
            <a:r>
              <a:rPr lang="cs-CZ" sz="1600" baseline="30000" dirty="0">
                <a:ea typeface="Times New Roman" pitchFamily="18" charset="0"/>
                <a:cs typeface="Arial" charset="0"/>
              </a:rPr>
              <a:t>238</a:t>
            </a:r>
            <a:r>
              <a:rPr lang="cs-CZ" sz="1600" baseline="-30000" dirty="0">
                <a:ea typeface="Times New Roman" pitchFamily="18" charset="0"/>
                <a:cs typeface="Arial" charset="0"/>
              </a:rPr>
              <a:t>92</a:t>
            </a:r>
            <a:r>
              <a:rPr lang="cs-CZ" sz="1600" dirty="0">
                <a:ea typeface="Times New Roman" pitchFamily="18" charset="0"/>
                <a:cs typeface="Arial" charset="0"/>
              </a:rPr>
              <a:t>U</a:t>
            </a:r>
            <a:r>
              <a:rPr lang="cs-CZ" sz="1600" b="1" dirty="0">
                <a:ea typeface="Times New Roman" pitchFamily="18" charset="0"/>
                <a:cs typeface="Arial" charset="0"/>
              </a:rPr>
              <a:t>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 </a:t>
            </a:r>
            <a:r>
              <a:rPr lang="cs-CZ" sz="1600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4</a:t>
            </a:r>
            <a:r>
              <a:rPr lang="cs-CZ" sz="1600" b="1" baseline="-30000" dirty="0">
                <a:ea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α  + </a:t>
            </a:r>
            <a:r>
              <a:rPr lang="cs-CZ" sz="1600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234</a:t>
            </a:r>
            <a:r>
              <a:rPr lang="cs-CZ" sz="1600" b="1" baseline="-25000" dirty="0">
                <a:ea typeface="Times New Roman" pitchFamily="18" charset="0"/>
                <a:cs typeface="Arial" charset="0"/>
                <a:sym typeface="Symbol" pitchFamily="18" charset="2"/>
              </a:rPr>
              <a:t>90</a:t>
            </a:r>
            <a:r>
              <a:rPr lang="cs-CZ" sz="1600" b="1" dirty="0">
                <a:ea typeface="Times New Roman" pitchFamily="18" charset="0"/>
                <a:cs typeface="Arial" charset="0"/>
              </a:rPr>
              <a:t> </a:t>
            </a:r>
            <a:r>
              <a:rPr lang="cs-CZ" sz="1600" b="1" dirty="0" err="1">
                <a:ea typeface="Times New Roman" pitchFamily="18" charset="0"/>
                <a:cs typeface="Arial" charset="0"/>
              </a:rPr>
              <a:t>Th</a:t>
            </a:r>
            <a:endParaRPr lang="cs-CZ" sz="1600" b="1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b="1" dirty="0">
                <a:ea typeface="Times New Roman" pitchFamily="18" charset="0"/>
                <a:cs typeface="Arial" charset="0"/>
              </a:rPr>
              <a:t>    </a:t>
            </a:r>
          </a:p>
          <a:p>
            <a:pPr eaLnBrk="0" hangingPunct="0">
              <a:tabLst>
                <a:tab pos="3492500" algn="l"/>
              </a:tabLst>
            </a:pPr>
            <a:r>
              <a:rPr lang="cs-CZ" sz="1600" b="1" dirty="0">
                <a:ea typeface="Times New Roman" pitchFamily="18" charset="0"/>
                <a:cs typeface="Arial" charset="0"/>
              </a:rPr>
              <a:t>   b) </a:t>
            </a:r>
            <a:r>
              <a:rPr lang="cs-CZ" sz="1600" dirty="0">
                <a:ea typeface="Times New Roman" pitchFamily="18" charset="0"/>
                <a:cs typeface="Arial" charset="0"/>
              </a:rPr>
              <a:t>rozpadem 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</a:t>
            </a:r>
            <a:r>
              <a:rPr lang="cs-CZ" sz="1600" baseline="30000" dirty="0">
                <a:ea typeface="Times New Roman" pitchFamily="18" charset="0"/>
                <a:cs typeface="Arial" charset="0"/>
              </a:rPr>
              <a:t>+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     </a:t>
            </a:r>
            <a:r>
              <a:rPr lang="cs-CZ" sz="1600" baseline="30000" dirty="0">
                <a:ea typeface="Times New Roman" pitchFamily="18" charset="0"/>
                <a:cs typeface="Arial" charset="0"/>
              </a:rPr>
              <a:t>238</a:t>
            </a:r>
            <a:r>
              <a:rPr lang="cs-CZ" sz="1600" baseline="-30000" dirty="0">
                <a:ea typeface="Times New Roman" pitchFamily="18" charset="0"/>
                <a:cs typeface="Arial" charset="0"/>
              </a:rPr>
              <a:t>92</a:t>
            </a:r>
            <a:r>
              <a:rPr lang="cs-CZ" sz="1600" dirty="0">
                <a:ea typeface="Times New Roman" pitchFamily="18" charset="0"/>
                <a:cs typeface="Arial" charset="0"/>
              </a:rPr>
              <a:t>U</a:t>
            </a:r>
            <a:r>
              <a:rPr lang="cs-CZ" sz="1600" b="1" dirty="0">
                <a:ea typeface="Times New Roman" pitchFamily="18" charset="0"/>
                <a:cs typeface="Arial" charset="0"/>
              </a:rPr>
              <a:t>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 </a:t>
            </a:r>
            <a:r>
              <a:rPr lang="cs-CZ" sz="1600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238</a:t>
            </a:r>
            <a:r>
              <a:rPr lang="cs-CZ" sz="1600" b="1" baseline="-25000" dirty="0">
                <a:ea typeface="Times New Roman" pitchFamily="18" charset="0"/>
                <a:cs typeface="Arial" charset="0"/>
                <a:sym typeface="Symbol" pitchFamily="18" charset="2"/>
              </a:rPr>
              <a:t>91</a:t>
            </a:r>
            <a:r>
              <a:rPr lang="cs-CZ" sz="1600" b="1" dirty="0">
                <a:ea typeface="Times New Roman" pitchFamily="18" charset="0"/>
                <a:cs typeface="Arial" charset="0"/>
              </a:rPr>
              <a:t> </a:t>
            </a:r>
            <a:r>
              <a:rPr lang="cs-CZ" sz="1600" b="1" dirty="0" err="1">
                <a:ea typeface="Times New Roman" pitchFamily="18" charset="0"/>
                <a:cs typeface="Arial" charset="0"/>
              </a:rPr>
              <a:t>Pa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 +  </a:t>
            </a:r>
            <a:r>
              <a:rPr lang="cs-CZ" sz="1600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cs-CZ" sz="1600" b="1" baseline="-30000" dirty="0">
                <a:ea typeface="Times New Roman" pitchFamily="18" charset="0"/>
                <a:cs typeface="Arial" charset="0"/>
                <a:sym typeface="Symbol" pitchFamily="18" charset="2"/>
              </a:rPr>
              <a:t>+1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e</a:t>
            </a:r>
          </a:p>
          <a:p>
            <a:pPr eaLnBrk="0" hangingPunct="0">
              <a:tabLst>
                <a:tab pos="3492500" algn="l"/>
              </a:tabLst>
            </a:pPr>
            <a:endParaRPr lang="cs-CZ" sz="1600" b="1" dirty="0"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eaLnBrk="0" hangingPunct="0">
              <a:tabLst>
                <a:tab pos="3492500" algn="l"/>
              </a:tabLst>
            </a:pP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   c)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rozpadem </a:t>
            </a:r>
            <a:r>
              <a:rPr lang="cs-CZ" sz="1600" baseline="30000" dirty="0">
                <a:ea typeface="Times New Roman" pitchFamily="18" charset="0"/>
                <a:cs typeface="Arial" charset="0"/>
              </a:rPr>
              <a:t>-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          </a:t>
            </a:r>
            <a:r>
              <a:rPr lang="cs-CZ" sz="1600" baseline="30000" dirty="0">
                <a:ea typeface="Times New Roman" pitchFamily="18" charset="0"/>
                <a:cs typeface="Arial" charset="0"/>
              </a:rPr>
              <a:t>238</a:t>
            </a:r>
            <a:r>
              <a:rPr lang="cs-CZ" sz="1600" baseline="-30000" dirty="0">
                <a:ea typeface="Times New Roman" pitchFamily="18" charset="0"/>
                <a:cs typeface="Arial" charset="0"/>
              </a:rPr>
              <a:t>92</a:t>
            </a:r>
            <a:r>
              <a:rPr lang="cs-CZ" sz="1600" dirty="0">
                <a:ea typeface="Times New Roman" pitchFamily="18" charset="0"/>
                <a:cs typeface="Arial" charset="0"/>
              </a:rPr>
              <a:t>U</a:t>
            </a:r>
            <a:r>
              <a:rPr lang="cs-CZ" sz="1600" b="1" dirty="0">
                <a:ea typeface="Times New Roman" pitchFamily="18" charset="0"/>
                <a:cs typeface="Arial" charset="0"/>
              </a:rPr>
              <a:t> </a:t>
            </a:r>
            <a:r>
              <a:rPr lang="cs-CZ" sz="1600" dirty="0">
                <a:ea typeface="Times New Roman" pitchFamily="18" charset="0"/>
                <a:cs typeface="Arial" charset="0"/>
                <a:sym typeface="Symbol" pitchFamily="18" charset="2"/>
              </a:rPr>
              <a:t> </a:t>
            </a:r>
            <a:r>
              <a:rPr lang="cs-CZ" sz="1600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238</a:t>
            </a:r>
            <a:r>
              <a:rPr lang="cs-CZ" sz="1600" b="1" baseline="-25000" dirty="0">
                <a:ea typeface="Times New Roman" pitchFamily="18" charset="0"/>
                <a:cs typeface="Arial" charset="0"/>
                <a:sym typeface="Symbol" pitchFamily="18" charset="2"/>
              </a:rPr>
              <a:t>93</a:t>
            </a:r>
            <a:r>
              <a:rPr lang="cs-CZ" sz="1600" b="1" dirty="0">
                <a:ea typeface="Times New Roman" pitchFamily="18" charset="0"/>
                <a:cs typeface="Arial" charset="0"/>
              </a:rPr>
              <a:t> </a:t>
            </a:r>
            <a:r>
              <a:rPr lang="cs-CZ" sz="1600" b="1" dirty="0" err="1">
                <a:ea typeface="Times New Roman" pitchFamily="18" charset="0"/>
                <a:cs typeface="Arial" charset="0"/>
              </a:rPr>
              <a:t>Np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 +  </a:t>
            </a:r>
            <a:r>
              <a:rPr lang="cs-CZ" sz="1600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cs-CZ" sz="1600" b="1" baseline="-30000" dirty="0">
                <a:ea typeface="Times New Roman" pitchFamily="18" charset="0"/>
                <a:cs typeface="Arial" charset="0"/>
                <a:sym typeface="Symbol" pitchFamily="18" charset="2"/>
              </a:rPr>
              <a:t>-1</a:t>
            </a:r>
            <a:r>
              <a:rPr lang="cs-CZ" sz="1600" b="1" dirty="0">
                <a:ea typeface="Times New Roman" pitchFamily="18" charset="0"/>
                <a:cs typeface="Arial" charset="0"/>
                <a:sym typeface="Symbol" pitchFamily="18" charset="2"/>
              </a:rPr>
              <a:t>e</a:t>
            </a:r>
            <a:endParaRPr lang="cs-CZ" sz="1600" dirty="0"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684213" y="4659313"/>
            <a:ext cx="5069529" cy="6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 startAt="4"/>
              <a:tabLst>
                <a:tab pos="34925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Zapište výrobu zlata pomoci transmutace</a:t>
            </a:r>
          </a:p>
          <a:p>
            <a:pPr marL="342900" indent="-342900">
              <a:tabLst>
                <a:tab pos="3492500" algn="l"/>
              </a:tabLst>
            </a:pPr>
            <a:endParaRPr lang="cs-CZ" b="1" dirty="0">
              <a:ea typeface="Times New Roman" pitchFamily="18" charset="0"/>
              <a:cs typeface="Arial" charset="0"/>
            </a:endParaRPr>
          </a:p>
        </p:txBody>
      </p:sp>
      <p:sp>
        <p:nvSpPr>
          <p:cNvPr id="26631" name="Obdélník 4"/>
          <p:cNvSpPr>
            <a:spLocks noChangeArrowheads="1"/>
          </p:cNvSpPr>
          <p:nvPr/>
        </p:nvSpPr>
        <p:spPr bwMode="auto">
          <a:xfrm>
            <a:off x="1691680" y="5157192"/>
            <a:ext cx="4120129" cy="3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492500" algn="l"/>
              </a:tabLst>
            </a:pPr>
            <a:r>
              <a:rPr lang="cs-CZ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            </a:t>
            </a:r>
            <a:r>
              <a:rPr lang="cs-CZ" b="1" dirty="0"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cs-CZ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194</a:t>
            </a:r>
            <a:r>
              <a:rPr lang="cs-CZ" b="1" baseline="-25000" dirty="0">
                <a:ea typeface="Times New Roman" pitchFamily="18" charset="0"/>
                <a:cs typeface="Arial" charset="0"/>
                <a:sym typeface="Symbol" pitchFamily="18" charset="2"/>
              </a:rPr>
              <a:t>77</a:t>
            </a:r>
            <a:r>
              <a:rPr lang="cs-CZ" b="1" dirty="0"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cs-CZ" b="1" dirty="0" smtClean="0">
                <a:ea typeface="Times New Roman" pitchFamily="18" charset="0"/>
                <a:cs typeface="Arial" charset="0"/>
                <a:sym typeface="Symbol" pitchFamily="18" charset="2"/>
              </a:rPr>
              <a:t>Ir + </a:t>
            </a:r>
            <a:r>
              <a:rPr lang="cs-CZ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4</a:t>
            </a:r>
            <a:r>
              <a:rPr lang="cs-CZ" b="1" baseline="-30000" dirty="0">
                <a:ea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cs-CZ" b="1" dirty="0">
                <a:ea typeface="Times New Roman" pitchFamily="18" charset="0"/>
                <a:cs typeface="Arial" charset="0"/>
                <a:sym typeface="Symbol" pitchFamily="18" charset="2"/>
              </a:rPr>
              <a:t>α  </a:t>
            </a:r>
            <a:r>
              <a:rPr lang="cs-CZ" b="1" dirty="0">
                <a:ea typeface="Times New Roman" pitchFamily="18" charset="0"/>
                <a:cs typeface="Arial" charset="0"/>
              </a:rPr>
              <a:t> 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197</a:t>
            </a:r>
            <a:r>
              <a:rPr lang="cs-CZ" b="1" baseline="-25000" dirty="0">
                <a:ea typeface="Times New Roman" pitchFamily="18" charset="0"/>
                <a:cs typeface="Arial" charset="0"/>
              </a:rPr>
              <a:t>79</a:t>
            </a:r>
            <a:r>
              <a:rPr lang="cs-CZ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cs-CZ" b="1" dirty="0">
                <a:ea typeface="Times New Roman" pitchFamily="18" charset="0"/>
                <a:cs typeface="Arial" charset="0"/>
              </a:rPr>
              <a:t>Au + </a:t>
            </a:r>
            <a:r>
              <a:rPr lang="cs-CZ" b="1" baseline="30000" dirty="0">
                <a:ea typeface="Times New Roman" pitchFamily="18" charset="0"/>
                <a:cs typeface="Arial" charset="0"/>
                <a:sym typeface="Symbol" pitchFamily="18" charset="2"/>
              </a:rPr>
              <a:t>1</a:t>
            </a:r>
            <a:r>
              <a:rPr lang="cs-CZ" b="1" baseline="-30000" dirty="0">
                <a:ea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cs-CZ" b="1" dirty="0">
                <a:ea typeface="Times New Roman" pitchFamily="18" charset="0"/>
                <a:cs typeface="Arial" charset="0"/>
                <a:sym typeface="Symbol" pitchFamily="18" charset="2"/>
              </a:rPr>
              <a:t>n</a:t>
            </a:r>
          </a:p>
        </p:txBody>
      </p:sp>
      <p:pic>
        <p:nvPicPr>
          <p:cNvPr id="26629" name="Picture 2" descr="C:\Documents and Settings\Admin\Local Settings\Temporary Internet Files\Content.IE5\M0T6ZLPU\MC9004244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213100"/>
            <a:ext cx="195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lačítko akce: Začátek 7">
            <a:hlinkClick r:id="" action="ppaction://hlinkshowjump?jump=firstslide" highlightClick="1"/>
          </p:cNvPr>
          <p:cNvSpPr/>
          <p:nvPr/>
        </p:nvSpPr>
        <p:spPr>
          <a:xfrm>
            <a:off x="7380312" y="5733256"/>
            <a:ext cx="1042416" cy="504056"/>
          </a:xfrm>
          <a:prstGeom prst="actionButtonBeginn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900113" y="260350"/>
            <a:ext cx="72358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>
                <a:latin typeface="Arial Black" pitchFamily="34" charset="0"/>
                <a:cs typeface="Times New Roman" pitchFamily="18" charset="0"/>
              </a:rPr>
              <a:t>POUŽITÁ   LITERATURA</a:t>
            </a:r>
          </a:p>
          <a:p>
            <a:pPr eaLnBrk="0" hangingPunct="0"/>
            <a:endParaRPr lang="cs-CZ" sz="1400">
              <a:latin typeface="Arial Black" pitchFamily="34" charset="0"/>
            </a:endParaRPr>
          </a:p>
          <a:p>
            <a:pPr eaLnBrk="0" hangingPunct="0"/>
            <a:r>
              <a:rPr lang="cs-CZ" sz="1600">
                <a:latin typeface="Calibri" pitchFamily="34" charset="0"/>
                <a:cs typeface="Times New Roman" pitchFamily="18" charset="0"/>
              </a:rPr>
              <a:t>VAC</a:t>
            </a:r>
            <a:r>
              <a:rPr lang="cs-CZ" sz="1600">
                <a:cs typeface="Times New Roman" pitchFamily="18" charset="0"/>
              </a:rPr>
              <a:t>Í</a:t>
            </a:r>
            <a:r>
              <a:rPr lang="cs-CZ" sz="1600">
                <a:latin typeface="Calibri" pitchFamily="34" charset="0"/>
                <a:cs typeface="Times New Roman" pitchFamily="18" charset="0"/>
              </a:rPr>
              <a:t>K  J. a kol. </a:t>
            </a:r>
            <a:r>
              <a:rPr lang="cs-CZ" sz="1600" i="1">
                <a:latin typeface="Calibri" pitchFamily="34" charset="0"/>
                <a:cs typeface="Times New Roman" pitchFamily="18" charset="0"/>
              </a:rPr>
              <a:t>Přehled středo</a:t>
            </a:r>
            <a:r>
              <a:rPr lang="cs-CZ" sz="1600" i="1">
                <a:cs typeface="Times New Roman" pitchFamily="18" charset="0"/>
              </a:rPr>
              <a:t>š</a:t>
            </a:r>
            <a:r>
              <a:rPr lang="cs-CZ" sz="1600" i="1">
                <a:latin typeface="Calibri" pitchFamily="34" charset="0"/>
                <a:cs typeface="Times New Roman" pitchFamily="18" charset="0"/>
              </a:rPr>
              <a:t>kolsk</a:t>
            </a:r>
            <a:r>
              <a:rPr lang="cs-CZ" sz="1600" i="1">
                <a:cs typeface="Times New Roman" pitchFamily="18" charset="0"/>
              </a:rPr>
              <a:t>é</a:t>
            </a:r>
            <a:r>
              <a:rPr lang="cs-CZ" sz="1600" i="1">
                <a:latin typeface="Calibri" pitchFamily="34" charset="0"/>
                <a:cs typeface="Times New Roman" pitchFamily="18" charset="0"/>
              </a:rPr>
              <a:t> chemie.</a:t>
            </a:r>
            <a:r>
              <a:rPr lang="cs-CZ" sz="1600">
                <a:latin typeface="Calibri" pitchFamily="34" charset="0"/>
                <a:cs typeface="Times New Roman" pitchFamily="18" charset="0"/>
              </a:rPr>
              <a:t> Praha : SPN, 1999.    </a:t>
            </a:r>
            <a:endParaRPr lang="cs-CZ" sz="600"/>
          </a:p>
          <a:p>
            <a:pPr eaLnBrk="0" hangingPunct="0"/>
            <a:r>
              <a:rPr lang="cs-CZ" sz="1600">
                <a:latin typeface="Calibri" pitchFamily="34" charset="0"/>
                <a:cs typeface="Times New Roman" pitchFamily="18" charset="0"/>
              </a:rPr>
              <a:t>                            ISBN 80</a:t>
            </a:r>
            <a:r>
              <a:rPr lang="cs-CZ" sz="1600">
                <a:cs typeface="Times New Roman" pitchFamily="18" charset="0"/>
              </a:rPr>
              <a:t>–</a:t>
            </a:r>
            <a:r>
              <a:rPr lang="cs-CZ" sz="1600">
                <a:latin typeface="Calibri" pitchFamily="34" charset="0"/>
                <a:cs typeface="Times New Roman" pitchFamily="18" charset="0"/>
              </a:rPr>
              <a:t>7235</a:t>
            </a:r>
            <a:r>
              <a:rPr lang="cs-CZ" sz="1600">
                <a:cs typeface="Times New Roman" pitchFamily="18" charset="0"/>
              </a:rPr>
              <a:t>–</a:t>
            </a:r>
            <a:r>
              <a:rPr lang="cs-CZ" sz="1600">
                <a:latin typeface="Calibri" pitchFamily="34" charset="0"/>
                <a:cs typeface="Times New Roman" pitchFamily="18" charset="0"/>
              </a:rPr>
              <a:t>108</a:t>
            </a:r>
            <a:r>
              <a:rPr lang="cs-CZ" sz="1600">
                <a:cs typeface="Times New Roman" pitchFamily="18" charset="0"/>
              </a:rPr>
              <a:t>–</a:t>
            </a:r>
            <a:r>
              <a:rPr lang="cs-CZ" sz="1600">
                <a:latin typeface="Calibri" pitchFamily="34" charset="0"/>
                <a:cs typeface="Times New Roman" pitchFamily="18" charset="0"/>
              </a:rPr>
              <a:t>7.</a:t>
            </a:r>
            <a:endParaRPr lang="cs-CZ" sz="600"/>
          </a:p>
          <a:p>
            <a:pPr eaLnBrk="0" hangingPunct="0"/>
            <a:r>
              <a:rPr lang="cs-CZ" sz="1600">
                <a:latin typeface="Calibri" pitchFamily="34" charset="0"/>
                <a:cs typeface="Times New Roman" pitchFamily="18" charset="0"/>
              </a:rPr>
              <a:t>MAREČEK, A.; HONZA, J. </a:t>
            </a:r>
            <a:r>
              <a:rPr lang="cs-CZ" sz="1600" i="1">
                <a:latin typeface="Calibri" pitchFamily="34" charset="0"/>
                <a:cs typeface="Times New Roman" pitchFamily="18" charset="0"/>
              </a:rPr>
              <a:t>Chemie pro čtyřlet</a:t>
            </a:r>
            <a:r>
              <a:rPr lang="cs-CZ" sz="1600" i="1">
                <a:cs typeface="Times New Roman" pitchFamily="18" charset="0"/>
              </a:rPr>
              <a:t>á</a:t>
            </a:r>
            <a:r>
              <a:rPr lang="cs-CZ" sz="1600" i="1">
                <a:latin typeface="Calibri" pitchFamily="34" charset="0"/>
                <a:cs typeface="Times New Roman" pitchFamily="18" charset="0"/>
              </a:rPr>
              <a:t> gymn</a:t>
            </a:r>
            <a:r>
              <a:rPr lang="cs-CZ" sz="1600" i="1">
                <a:cs typeface="Times New Roman" pitchFamily="18" charset="0"/>
              </a:rPr>
              <a:t>á</a:t>
            </a:r>
            <a:r>
              <a:rPr lang="cs-CZ" sz="1600" i="1">
                <a:latin typeface="Calibri" pitchFamily="34" charset="0"/>
                <a:cs typeface="Times New Roman" pitchFamily="18" charset="0"/>
              </a:rPr>
              <a:t>zia, 1. d</a:t>
            </a:r>
            <a:r>
              <a:rPr lang="cs-CZ" sz="1600" i="1">
                <a:cs typeface="Times New Roman" pitchFamily="18" charset="0"/>
              </a:rPr>
              <a:t>í</a:t>
            </a:r>
            <a:r>
              <a:rPr lang="cs-CZ" sz="1600" i="1">
                <a:latin typeface="Calibri" pitchFamily="34" charset="0"/>
                <a:cs typeface="Times New Roman" pitchFamily="18" charset="0"/>
              </a:rPr>
              <a:t>l.                                                     </a:t>
            </a:r>
            <a:endParaRPr lang="cs-CZ" sz="600"/>
          </a:p>
          <a:p>
            <a:pPr eaLnBrk="0" hangingPunct="0"/>
            <a:r>
              <a:rPr lang="cs-CZ" sz="1600" i="1">
                <a:latin typeface="Calibri" pitchFamily="34" charset="0"/>
                <a:cs typeface="Times New Roman" pitchFamily="18" charset="0"/>
              </a:rPr>
              <a:t>                                  </a:t>
            </a:r>
            <a:r>
              <a:rPr lang="cs-CZ" sz="1600">
                <a:latin typeface="Calibri" pitchFamily="34" charset="0"/>
                <a:cs typeface="Times New Roman" pitchFamily="18" charset="0"/>
              </a:rPr>
              <a:t>Nakladatelstv</a:t>
            </a:r>
            <a:r>
              <a:rPr lang="cs-CZ" sz="1600">
                <a:cs typeface="Times New Roman" pitchFamily="18" charset="0"/>
              </a:rPr>
              <a:t>í</a:t>
            </a:r>
            <a:r>
              <a:rPr lang="cs-CZ" sz="1600">
                <a:latin typeface="Calibri" pitchFamily="34" charset="0"/>
                <a:cs typeface="Times New Roman" pitchFamily="18" charset="0"/>
              </a:rPr>
              <a:t> Olomouc : 1998. ISBN 8071820555.</a:t>
            </a:r>
            <a:endParaRPr lang="cs-CZ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1916113"/>
            <a:ext cx="8064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cs-CZ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obrázky: </a:t>
            </a:r>
            <a:r>
              <a:rPr lang="cs-CZ" sz="1400" b="1">
                <a:latin typeface="Arial" pitchFamily="34" charset="0"/>
                <a:ea typeface="Times New Roman" pitchFamily="18" charset="0"/>
                <a:cs typeface="Arial" pitchFamily="34" charset="0"/>
              </a:rPr>
              <a:t>staženo 22.9.2012</a:t>
            </a:r>
            <a:endParaRPr lang="cs-CZ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cs-CZ" sz="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400" dirty="0">
                <a:latin typeface="Calibri" pitchFamily="34" charset="0"/>
                <a:ea typeface="Times New Roman" pitchFamily="18" charset="0"/>
                <a:hlinkClick r:id="rId2"/>
              </a:rPr>
              <a:t>http://cs.wikipedia.org/wiki/Soubor:Henri_Becquerel.jpg</a:t>
            </a:r>
            <a:endParaRPr lang="cs-CZ" sz="600" dirty="0">
              <a:latin typeface="Arial" pitchFamily="34" charset="0"/>
            </a:endParaRPr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400" dirty="0">
                <a:latin typeface="Calibri" pitchFamily="34" charset="0"/>
                <a:ea typeface="Times New Roman" pitchFamily="18" charset="0"/>
                <a:hlinkClick r:id="rId3"/>
              </a:rPr>
              <a:t>http://cs.wikipedia.org/wiki/Soubor:Pierre_and_Marie_Curie.jpg</a:t>
            </a:r>
            <a:endParaRPr lang="cs-CZ" sz="600" dirty="0">
              <a:latin typeface="Arial" pitchFamily="34" charset="0"/>
            </a:endParaRPr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400" dirty="0">
                <a:latin typeface="Calibri" pitchFamily="34" charset="0"/>
                <a:ea typeface="Times New Roman" pitchFamily="18" charset="0"/>
                <a:hlinkClick r:id="rId4"/>
              </a:rPr>
              <a:t>http://upload.wikimedia.org/wikipedia/commons/d/d7/Alphadecay.jpg</a:t>
            </a:r>
            <a:r>
              <a:rPr lang="cs-CZ" sz="1400" dirty="0">
                <a:latin typeface="Arial" pitchFamily="34" charset="0"/>
                <a:ea typeface="Times New Roman" pitchFamily="18" charset="0"/>
              </a:rPr>
              <a:t> </a:t>
            </a:r>
            <a:endParaRPr lang="cs-CZ" sz="600" dirty="0">
              <a:latin typeface="Arial" pitchFamily="34" charset="0"/>
            </a:endParaRPr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400" dirty="0">
                <a:latin typeface="Calibri" pitchFamily="34" charset="0"/>
                <a:ea typeface="Times New Roman" pitchFamily="18" charset="0"/>
                <a:hlinkClick r:id="rId5"/>
              </a:rPr>
              <a:t>http://cs.wikipedia.org/wiki/Soubor:Betadecay.jpg</a:t>
            </a:r>
            <a:endParaRPr lang="cs-CZ" sz="1400" dirty="0">
              <a:latin typeface="Calibri" pitchFamily="34" charset="0"/>
              <a:ea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400" dirty="0">
                <a:latin typeface="Calibri" pitchFamily="34" charset="0"/>
                <a:ea typeface="Times New Roman" pitchFamily="18" charset="0"/>
              </a:rPr>
              <a:t> </a:t>
            </a:r>
            <a:r>
              <a:rPr lang="cs-CZ" sz="1400" dirty="0">
                <a:latin typeface="Calibri" pitchFamily="34" charset="0"/>
                <a:ea typeface="Times New Roman" pitchFamily="18" charset="0"/>
                <a:hlinkClick r:id="rId6"/>
              </a:rPr>
              <a:t>http://cs.wikipedia.org/wiki/Soubor:Gammadecay-1.jpg</a:t>
            </a:r>
            <a:endParaRPr lang="cs-CZ" sz="600" dirty="0">
              <a:latin typeface="Arial" pitchFamily="34" charset="0"/>
            </a:endParaRPr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400" dirty="0">
                <a:latin typeface="Calibri" pitchFamily="34" charset="0"/>
                <a:ea typeface="Times New Roman" pitchFamily="18" charset="0"/>
                <a:hlinkClick r:id="rId7"/>
              </a:rPr>
              <a:t>http://cs.wikipedia.org/wiki/Soubor:Curie_Joliot_1934_London.jpg</a:t>
            </a:r>
            <a:endParaRPr lang="cs-CZ" sz="1400" dirty="0">
              <a:latin typeface="Calibri" pitchFamily="34" charset="0"/>
              <a:ea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u="sng" dirty="0">
                <a:hlinkClick r:id="rId8"/>
              </a:rPr>
              <a:t>http://cs.wikipedia.org/wiki/Soubor:Ernest_Rutherford.jpg</a:t>
            </a:r>
            <a:endParaRPr lang="cs-CZ" sz="1200" u="sng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dirty="0">
                <a:hlinkClick r:id="rId9"/>
              </a:rPr>
              <a:t>http://cs.wikipedia.org/wiki/Soubor:Mcmillan_postcard.jpg</a:t>
            </a:r>
            <a:endParaRPr lang="cs-CZ" sz="1200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u="sng" dirty="0">
                <a:hlinkClick r:id="rId10"/>
              </a:rPr>
              <a:t>https://library.gl.ciw.edu/GLHistory/pgabelson.html</a:t>
            </a:r>
            <a:endParaRPr lang="cs-CZ" sz="1200" u="sng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dirty="0">
                <a:hlinkClick r:id="rId11"/>
              </a:rPr>
              <a:t>http://cs.wikipedia.org/wiki/Soubor:ECAT-Exact-HR--PET-Scanner.jpg</a:t>
            </a:r>
            <a:endParaRPr lang="cs-CZ" sz="1200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dirty="0">
                <a:hlinkClick r:id="rId12"/>
              </a:rPr>
              <a:t>http://cs.wikipedia.org/wiki/Soubor:Petct1.jpg</a:t>
            </a:r>
            <a:endParaRPr lang="cs-CZ" sz="1200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u="sng" dirty="0">
                <a:hlinkClick r:id="rId13"/>
              </a:rPr>
              <a:t>http://cs.wikipedia.org/wiki/Soubor:Nuclear_fission.svg</a:t>
            </a:r>
            <a:endParaRPr lang="cs-CZ" sz="1200" u="sng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u="sng" dirty="0">
                <a:hlinkClick r:id="rId14"/>
              </a:rPr>
              <a:t>http://cs.wikipedia.org/wiki/Soubor:Three_Mile_Island_(color).jpg</a:t>
            </a:r>
            <a:endParaRPr lang="cs-CZ" sz="1200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dirty="0">
                <a:hlinkClick r:id="rId15"/>
              </a:rPr>
              <a:t>http://cs.wikipedia.org/wiki/Soubor:USS_Maine_(SSBN-741).jpg</a:t>
            </a:r>
            <a:endParaRPr lang="cs-CZ" sz="1200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u="sng" dirty="0">
                <a:hlinkClick r:id="rId16"/>
              </a:rPr>
              <a:t>http://cs.wikipedia.org/wiki/Soubor:Nagasakibomb.jpg</a:t>
            </a:r>
            <a:endParaRPr lang="cs-CZ" sz="1200" u="sng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u="sng" dirty="0">
                <a:hlinkClick r:id="rId17"/>
              </a:rPr>
              <a:t>http://cs.wikipedia.org/wiki/Soubor:Deuterium-tritium_fusion.svg</a:t>
            </a:r>
            <a:endParaRPr lang="cs-CZ" sz="1200" u="sng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r>
              <a:rPr lang="cs-CZ" sz="1200" dirty="0">
                <a:hlinkClick r:id="rId18"/>
              </a:rPr>
              <a:t>http://cs.wikipedia.org/wiki/Soubor:Sun_in_X-Ray.png</a:t>
            </a:r>
            <a:endParaRPr lang="cs-CZ" sz="1200" dirty="0"/>
          </a:p>
          <a:p>
            <a:pPr marL="342900" indent="-342900" eaLnBrk="0" hangingPunct="0">
              <a:defRPr/>
            </a:pPr>
            <a:endParaRPr lang="cs-CZ" sz="1200" dirty="0">
              <a:hlinkClick r:id="rId19"/>
            </a:endParaRPr>
          </a:p>
          <a:p>
            <a:pPr marL="342900" indent="-342900" eaLnBrk="0" hangingPunct="0">
              <a:defRPr/>
            </a:pPr>
            <a:r>
              <a:rPr lang="cs-CZ" sz="1200" u="sng" dirty="0">
                <a:hlinkClick r:id="rId19"/>
              </a:rPr>
              <a:t> http://www.</a:t>
            </a:r>
            <a:r>
              <a:rPr lang="cs-CZ" sz="1200" u="sng" dirty="0" err="1">
                <a:hlinkClick r:id="rId19"/>
              </a:rPr>
              <a:t>pdclipart</a:t>
            </a:r>
            <a:r>
              <a:rPr lang="cs-CZ" sz="1200" dirty="0"/>
              <a:t>    </a:t>
            </a:r>
            <a:r>
              <a:rPr lang="cs-CZ" sz="1200" u="sng" dirty="0">
                <a:hlinkClick r:id="rId20"/>
              </a:rPr>
              <a:t>http://office.</a:t>
            </a:r>
            <a:r>
              <a:rPr lang="cs-CZ" sz="1200" u="sng" dirty="0" err="1">
                <a:hlinkClick r:id="rId20"/>
              </a:rPr>
              <a:t>microsoft.com</a:t>
            </a:r>
            <a:endParaRPr lang="cs-CZ" sz="1200" dirty="0"/>
          </a:p>
          <a:p>
            <a:pPr marL="342900" indent="-342900" eaLnBrk="0" hangingPunct="0">
              <a:buFont typeface="+mj-lt"/>
              <a:buAutoNum type="arabicParenR"/>
              <a:defRPr/>
            </a:pPr>
            <a:endParaRPr lang="cs-CZ" sz="1400" dirty="0">
              <a:latin typeface="Calibri" pitchFamily="34" charset="0"/>
              <a:ea typeface="Times New Roman" pitchFamily="18" charset="0"/>
            </a:endParaRPr>
          </a:p>
          <a:p>
            <a:pPr marL="342900" indent="-342900" eaLnBrk="0" hangingPunct="0">
              <a:defRPr/>
            </a:pPr>
            <a:endParaRPr lang="cs-CZ" sz="600" dirty="0">
              <a:latin typeface="Arial" pitchFamily="34" charset="0"/>
            </a:endParaRPr>
          </a:p>
          <a:p>
            <a:pPr eaLnBrk="0" hangingPunct="0">
              <a:defRPr/>
            </a:pPr>
            <a:endParaRPr lang="cs-CZ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84213" y="533400"/>
            <a:ext cx="79200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cs-CZ" sz="2400" b="1" dirty="0">
                <a:latin typeface="Arial Black" pitchFamily="34" charset="0"/>
                <a:ea typeface="Times New Roman" pitchFamily="18" charset="0"/>
                <a:cs typeface="Arial" charset="0"/>
              </a:rPr>
              <a:t>RADIOAKTIVITA</a:t>
            </a:r>
          </a:p>
          <a:p>
            <a:pPr algn="ctr">
              <a:tabLst>
                <a:tab pos="457200" algn="l"/>
              </a:tabLst>
            </a:pPr>
            <a:endParaRPr lang="cs-CZ" sz="2400" b="1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schopnost některých atomových jader </a:t>
            </a:r>
          </a:p>
          <a:p>
            <a:pPr eaLnBrk="0" hangingPunct="0">
              <a:tabLst>
                <a:tab pos="4572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                      samovolně se rozpadat a přitom vysílat záření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0364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lačítko akce: Začátek 4">
            <a:hlinkClick r:id="" action="ppaction://hlinkshowjump?jump=firstslide" highlightClick="1"/>
          </p:cNvPr>
          <p:cNvSpPr/>
          <p:nvPr/>
        </p:nvSpPr>
        <p:spPr>
          <a:xfrm>
            <a:off x="539552" y="6021288"/>
            <a:ext cx="1042416" cy="504056"/>
          </a:xfrm>
          <a:prstGeom prst="actionButtonBeginn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268538" y="1557338"/>
            <a:ext cx="687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b="1" i="1" dirty="0">
                <a:ea typeface="Times New Roman" pitchFamily="18" charset="0"/>
                <a:cs typeface="Arial" charset="0"/>
              </a:rPr>
              <a:t>1896   A.H.  BECQUEREL   </a:t>
            </a:r>
            <a:r>
              <a:rPr lang="cs-CZ" b="1" dirty="0">
                <a:ea typeface="Times New Roman" pitchFamily="18" charset="0"/>
                <a:cs typeface="Arial" charset="0"/>
              </a:rPr>
              <a:t>záření - uranové paprsky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 descr="C:\Documents and Settings\Admin\Dokumenty\Obrázky\Henri_Becquerel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95288" y="908050"/>
            <a:ext cx="1800225" cy="1979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779838" y="3768725"/>
            <a:ext cx="56880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lain" startAt="1898"/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objev polonia a radia</a:t>
            </a:r>
          </a:p>
          <a:p>
            <a:pPr marL="342900" indent="-342900"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b="1" i="1" dirty="0">
                <a:ea typeface="Times New Roman" pitchFamily="18" charset="0"/>
                <a:cs typeface="Arial" charset="0"/>
              </a:rPr>
              <a:t>          P. CURIE + M. CURIE – SKLODOWSKÁ</a:t>
            </a:r>
          </a:p>
          <a:p>
            <a:pPr marL="342900" indent="-342900" eaLnBrk="0" hangingPunct="0">
              <a:tabLst>
                <a:tab pos="990600" algn="l"/>
              </a:tabLst>
            </a:pPr>
            <a:endParaRPr lang="cs-CZ" sz="600" dirty="0"/>
          </a:p>
          <a:p>
            <a:pPr marL="342900" indent="-342900" eaLnBrk="0" hangingPunct="0">
              <a:tabLst>
                <a:tab pos="990600" algn="l"/>
              </a:tabLst>
            </a:pPr>
            <a:r>
              <a:rPr lang="cs-CZ" b="1" i="1" dirty="0">
                <a:cs typeface="Times New Roman" pitchFamily="18" charset="0"/>
              </a:rPr>
              <a:t>  </a:t>
            </a:r>
            <a:r>
              <a:rPr lang="cs-CZ" b="1" dirty="0">
                <a:cs typeface="Times New Roman" pitchFamily="18" charset="0"/>
              </a:rPr>
              <a:t>        radioaktivní záření ( později jaderné)</a:t>
            </a:r>
            <a:endParaRPr lang="cs-CZ" dirty="0"/>
          </a:p>
        </p:txBody>
      </p:sp>
      <p:pic>
        <p:nvPicPr>
          <p:cNvPr id="16388" name="Picture 4" descr="C:\Documents and Settings\Admin\Dokumenty\Obrázky\800px-Pierre_and_Marie_Cu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7563"/>
            <a:ext cx="3529013" cy="237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6" name="Obdélník 5"/>
          <p:cNvSpPr>
            <a:spLocks noChangeArrowheads="1"/>
          </p:cNvSpPr>
          <p:nvPr/>
        </p:nvSpPr>
        <p:spPr bwMode="auto">
          <a:xfrm>
            <a:off x="323850" y="836613"/>
            <a:ext cx="320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1)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27" name="Obdélník 6"/>
          <p:cNvSpPr>
            <a:spLocks noChangeArrowheads="1"/>
          </p:cNvSpPr>
          <p:nvPr/>
        </p:nvSpPr>
        <p:spPr bwMode="auto">
          <a:xfrm>
            <a:off x="250825" y="3357563"/>
            <a:ext cx="322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2)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668344" y="5661248"/>
            <a:ext cx="1042416" cy="504056"/>
          </a:xfrm>
          <a:prstGeom prst="actionButtonForwardNex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68313" y="877888"/>
            <a:ext cx="813593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90600" algn="l"/>
              </a:tabLst>
            </a:pPr>
            <a:r>
              <a:rPr lang="cs-CZ" sz="2400" b="1" dirty="0">
                <a:latin typeface="Constantia" pitchFamily="18" charset="0"/>
                <a:ea typeface="Times New Roman" pitchFamily="18" charset="0"/>
                <a:cs typeface="Arial" charset="0"/>
              </a:rPr>
              <a:t>PŘIROZENÁ  RADIOAKTIVITA</a:t>
            </a:r>
          </a:p>
          <a:p>
            <a:pPr algn="ctr">
              <a:tabLst>
                <a:tab pos="457200" algn="l"/>
                <a:tab pos="990600" algn="l"/>
              </a:tabLst>
            </a:pPr>
            <a:endParaRPr lang="cs-CZ" sz="2000" b="1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samovolná přeměna atomového jádra a vyzáření neviditelného záření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b="1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existence asi 50 radioaktivních nuklidů</a:t>
            </a: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endParaRPr lang="cs-CZ" b="1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tři základní druhy jaderného záření: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b="1" dirty="0">
              <a:ea typeface="Times New Roman" pitchFamily="18" charset="0"/>
              <a:cs typeface="Arial" charset="0"/>
            </a:endParaRPr>
          </a:p>
          <a:p>
            <a:pPr algn="ctr">
              <a:buFont typeface="Wingdings" pitchFamily="2" charset="2"/>
              <a:buChar char="v"/>
              <a:tabLst>
                <a:tab pos="457200" algn="l"/>
                <a:tab pos="990600" algn="l"/>
              </a:tabLst>
            </a:pPr>
            <a:r>
              <a:rPr lang="cs-CZ" sz="2000" b="1" dirty="0">
                <a:latin typeface="Calibri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cs-CZ" sz="2000" b="1" dirty="0">
                <a:latin typeface="Calibri" pitchFamily="34" charset="0"/>
                <a:ea typeface="Times New Roman" pitchFamily="18" charset="0"/>
                <a:cs typeface="Arial" charset="0"/>
                <a:hlinkClick r:id="rId2" action="ppaction://hlinksldjump"/>
              </a:rPr>
              <a:t>záření  α</a:t>
            </a:r>
            <a:endParaRPr lang="cs-CZ" sz="20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ctr">
              <a:tabLst>
                <a:tab pos="457200" algn="l"/>
                <a:tab pos="990600" algn="l"/>
              </a:tabLst>
            </a:pPr>
            <a:r>
              <a:rPr lang="cs-CZ" sz="2000" b="1" dirty="0"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endParaRPr lang="cs-CZ" sz="20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ctr">
              <a:buFont typeface="Wingdings" pitchFamily="2" charset="2"/>
              <a:buChar char="v"/>
              <a:tabLst>
                <a:tab pos="457200" algn="l"/>
                <a:tab pos="990600" algn="l"/>
              </a:tabLst>
            </a:pPr>
            <a:r>
              <a:rPr lang="cs-CZ" sz="2000" b="1" dirty="0">
                <a:latin typeface="Calibri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cs-CZ" sz="2000" b="1" dirty="0">
                <a:latin typeface="Calibri" pitchFamily="34" charset="0"/>
                <a:ea typeface="Times New Roman" pitchFamily="18" charset="0"/>
                <a:cs typeface="Arial" charset="0"/>
                <a:hlinkClick r:id="rId3" action="ppaction://hlinksldjump"/>
              </a:rPr>
              <a:t>záření  β</a:t>
            </a:r>
            <a:endParaRPr lang="cs-CZ" sz="20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ctr">
              <a:tabLst>
                <a:tab pos="457200" algn="l"/>
                <a:tab pos="990600" algn="l"/>
              </a:tabLst>
            </a:pPr>
            <a:r>
              <a:rPr lang="cs-CZ" sz="2000" b="1" dirty="0"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endParaRPr lang="cs-CZ" sz="20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ctr">
              <a:buFont typeface="Wingdings" pitchFamily="2" charset="2"/>
              <a:buChar char="v"/>
              <a:tabLst>
                <a:tab pos="457200" algn="l"/>
                <a:tab pos="990600" algn="l"/>
              </a:tabLst>
            </a:pPr>
            <a:r>
              <a:rPr lang="cs-CZ" sz="2000" b="1" dirty="0">
                <a:latin typeface="Calibri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cs-CZ" sz="2000" b="1" dirty="0">
                <a:latin typeface="Calibri" pitchFamily="34" charset="0"/>
                <a:ea typeface="Times New Roman" pitchFamily="18" charset="0"/>
                <a:cs typeface="Arial" charset="0"/>
                <a:hlinkClick r:id="rId4" action="ppaction://hlinksldjump"/>
              </a:rPr>
              <a:t>záření  γ</a:t>
            </a:r>
            <a:endParaRPr lang="cs-CZ" sz="20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  <a:tab pos="990600" algn="l"/>
              </a:tabLst>
            </a:pPr>
            <a:endParaRPr lang="cs-CZ" dirty="0">
              <a:ea typeface="Times New Roman" pitchFamily="18" charset="0"/>
              <a:cs typeface="Arial" charset="0"/>
            </a:endParaRPr>
          </a:p>
        </p:txBody>
      </p:sp>
      <p:sp>
        <p:nvSpPr>
          <p:cNvPr id="5" name="Tlačítko akce: Zpět nebo Předchozí 4">
            <a:hlinkClick r:id="rId5" action="ppaction://hlinksldjump" highlightClick="1"/>
          </p:cNvPr>
          <p:cNvSpPr/>
          <p:nvPr/>
        </p:nvSpPr>
        <p:spPr>
          <a:xfrm>
            <a:off x="683568" y="5661248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11188" y="692150"/>
            <a:ext cx="7092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2800" b="1" i="1" dirty="0">
                <a:latin typeface="Arial Black" pitchFamily="34" charset="0"/>
                <a:ea typeface="Times New Roman" pitchFamily="18" charset="0"/>
                <a:cs typeface="Arial" charset="0"/>
              </a:rPr>
              <a:t>záření  α </a:t>
            </a:r>
          </a:p>
          <a:p>
            <a:pPr>
              <a:tabLst>
                <a:tab pos="990600" algn="l"/>
              </a:tabLst>
            </a:pPr>
            <a:endParaRPr lang="cs-CZ" sz="2800" b="1" i="1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>
              <a:tabLst>
                <a:tab pos="990600" algn="l"/>
              </a:tabLst>
            </a:pPr>
            <a:r>
              <a:rPr lang="cs-CZ" b="1" i="1" dirty="0">
                <a:ea typeface="Times New Roman" pitchFamily="18" charset="0"/>
                <a:cs typeface="Arial" charset="0"/>
              </a:rPr>
              <a:t>                </a:t>
            </a:r>
            <a:r>
              <a:rPr lang="cs-CZ" b="1" dirty="0">
                <a:ea typeface="Times New Roman" pitchFamily="18" charset="0"/>
                <a:cs typeface="Arial" charset="0"/>
              </a:rPr>
              <a:t> - proud heliových jader 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4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2</a:t>
            </a:r>
            <a:r>
              <a:rPr lang="cs-CZ" b="1" dirty="0">
                <a:ea typeface="Times New Roman" pitchFamily="18" charset="0"/>
                <a:cs typeface="Arial" charset="0"/>
              </a:rPr>
              <a:t>He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2+</a:t>
            </a:r>
          </a:p>
          <a:p>
            <a:pPr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i="1" dirty="0">
                <a:ea typeface="Times New Roman" pitchFamily="18" charset="0"/>
                <a:cs typeface="Arial" charset="0"/>
              </a:rPr>
              <a:t>                </a:t>
            </a:r>
            <a:r>
              <a:rPr lang="cs-CZ" b="1" dirty="0">
                <a:ea typeface="Times New Roman" pitchFamily="18" charset="0"/>
                <a:cs typeface="Arial" charset="0"/>
              </a:rPr>
              <a:t>                                 částice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4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2</a:t>
            </a:r>
            <a:r>
              <a:rPr lang="cs-CZ" b="1" dirty="0">
                <a:ea typeface="Times New Roman" pitchFamily="18" charset="0"/>
                <a:cs typeface="Arial" charset="0"/>
              </a:rPr>
              <a:t>α ( záření korpuskulární)</a:t>
            </a:r>
          </a:p>
          <a:p>
            <a:pPr eaLnBrk="0" hangingPunct="0">
              <a:tabLst>
                <a:tab pos="990600" algn="l"/>
              </a:tabLst>
            </a:pPr>
            <a:endParaRPr lang="cs-CZ" b="1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- malý dosah, zachytí ho i papír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pic>
        <p:nvPicPr>
          <p:cNvPr id="18436" name="Picture 4" descr="C:\Documents and Settings\Admin\Dokumenty\Obrázky\Alphadec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213100"/>
            <a:ext cx="3455988" cy="3375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Obdélník 3"/>
          <p:cNvSpPr>
            <a:spLocks noChangeArrowheads="1"/>
          </p:cNvSpPr>
          <p:nvPr/>
        </p:nvSpPr>
        <p:spPr bwMode="auto">
          <a:xfrm>
            <a:off x="5292725" y="3284538"/>
            <a:ext cx="320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ea typeface="Times New Roman" pitchFamily="18" charset="0"/>
                <a:cs typeface="Arial" charset="0"/>
              </a:rPr>
              <a:t>3)</a:t>
            </a:r>
            <a:endParaRPr lang="cs-CZ" sz="1200">
              <a:ea typeface="Times New Roman" pitchFamily="18" charset="0"/>
              <a:cs typeface="Arial" charset="0"/>
            </a:endParaRPr>
          </a:p>
        </p:txBody>
      </p: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683568" y="5661248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11188" y="404813"/>
            <a:ext cx="71643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2800" b="1" i="1" dirty="0">
                <a:latin typeface="Arial Black" pitchFamily="34" charset="0"/>
                <a:ea typeface="Times New Roman" pitchFamily="18" charset="0"/>
                <a:cs typeface="Arial" charset="0"/>
              </a:rPr>
              <a:t>záření β</a:t>
            </a:r>
            <a:r>
              <a:rPr lang="cs-CZ" sz="2800" b="1" dirty="0">
                <a:latin typeface="Arial Black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>
              <a:tabLst>
                <a:tab pos="990600" algn="l"/>
              </a:tabLst>
            </a:pPr>
            <a:r>
              <a:rPr lang="cs-CZ" sz="2800" b="1" dirty="0">
                <a:latin typeface="Arial Black" pitchFamily="34" charset="0"/>
                <a:ea typeface="Times New Roman" pitchFamily="18" charset="0"/>
                <a:cs typeface="Arial" charset="0"/>
              </a:rPr>
              <a:t>  </a:t>
            </a:r>
          </a:p>
          <a:p>
            <a:pPr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  β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+</a:t>
            </a:r>
            <a:r>
              <a:rPr lang="cs-CZ" b="1" dirty="0">
                <a:ea typeface="Times New Roman" pitchFamily="18" charset="0"/>
                <a:cs typeface="Arial" charset="0"/>
              </a:rPr>
              <a:t>  - proud pozitronů (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+1</a:t>
            </a:r>
            <a:r>
              <a:rPr lang="cs-CZ" b="1" dirty="0">
                <a:ea typeface="Times New Roman" pitchFamily="18" charset="0"/>
                <a:cs typeface="Arial" charset="0"/>
              </a:rPr>
              <a:t>e)</a:t>
            </a:r>
          </a:p>
          <a:p>
            <a:pPr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  β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-</a:t>
            </a:r>
            <a:r>
              <a:rPr lang="cs-CZ" b="1" dirty="0">
                <a:ea typeface="Times New Roman" pitchFamily="18" charset="0"/>
                <a:cs typeface="Arial" charset="0"/>
              </a:rPr>
              <a:t>  - proud elektronů  (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-1</a:t>
            </a:r>
            <a:r>
              <a:rPr lang="cs-CZ" b="1" dirty="0">
                <a:ea typeface="Times New Roman" pitchFamily="18" charset="0"/>
                <a:cs typeface="Arial" charset="0"/>
              </a:rPr>
              <a:t>e)</a:t>
            </a:r>
          </a:p>
          <a:p>
            <a:pPr eaLnBrk="0" hangingPunct="0">
              <a:tabLst>
                <a:tab pos="990600" algn="l"/>
              </a:tabLst>
            </a:pPr>
            <a:endParaRPr lang="cs-CZ" b="1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- záření částicové (korpuskulární)</a:t>
            </a: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</a:t>
            </a: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- 100x pronikavější než záření </a:t>
            </a:r>
            <a:r>
              <a:rPr lang="cs-CZ" b="1" i="1" dirty="0">
                <a:ea typeface="Times New Roman" pitchFamily="18" charset="0"/>
                <a:cs typeface="Arial" charset="0"/>
              </a:rPr>
              <a:t>α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 descr="C:\Documents and Settings\Admin\Dokumenty\Obrázky\Betadec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357563"/>
            <a:ext cx="3778250" cy="3240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Obdélník 3"/>
          <p:cNvSpPr>
            <a:spLocks noChangeArrowheads="1"/>
          </p:cNvSpPr>
          <p:nvPr/>
        </p:nvSpPr>
        <p:spPr bwMode="auto">
          <a:xfrm>
            <a:off x="5003800" y="3429000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ea typeface="Times New Roman" pitchFamily="18" charset="0"/>
                <a:cs typeface="Arial" charset="0"/>
              </a:rPr>
              <a:t>4)</a:t>
            </a:r>
            <a:endParaRPr lang="cs-CZ" sz="1200">
              <a:ea typeface="Times New Roman" pitchFamily="18" charset="0"/>
              <a:cs typeface="Arial" charset="0"/>
            </a:endParaRPr>
          </a:p>
        </p:txBody>
      </p: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683568" y="5661248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68313" y="476250"/>
            <a:ext cx="8207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2800" b="1" i="1" dirty="0">
                <a:latin typeface="Arial Black" pitchFamily="34" charset="0"/>
                <a:ea typeface="Times New Roman" pitchFamily="18" charset="0"/>
                <a:cs typeface="Arial" charset="0"/>
              </a:rPr>
              <a:t>záření γ</a:t>
            </a:r>
            <a:r>
              <a:rPr lang="cs-CZ" sz="2800" b="1" dirty="0">
                <a:latin typeface="Arial Black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>
              <a:tabLst>
                <a:tab pos="990600" algn="l"/>
              </a:tabLst>
            </a:pPr>
            <a:endParaRPr lang="cs-CZ" sz="2800" b="1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 -  elektromagnetické záření s krátkou vlnovou délkou</a:t>
            </a:r>
          </a:p>
          <a:p>
            <a:pPr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</a:t>
            </a: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-  nejpronikavější záření ( není částicové pouze vlnění)</a:t>
            </a:r>
          </a:p>
          <a:p>
            <a:pPr eaLnBrk="0" hangingPunct="0"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-  obvykle doprovází záření β někdy i záření </a:t>
            </a:r>
            <a:r>
              <a:rPr lang="cs-CZ" b="1" i="1" dirty="0">
                <a:ea typeface="Times New Roman" pitchFamily="18" charset="0"/>
                <a:cs typeface="Arial" charset="0"/>
              </a:rPr>
              <a:t>α</a:t>
            </a: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990600" algn="l"/>
              </a:tabLst>
            </a:pPr>
            <a:endParaRPr lang="cs-CZ" dirty="0"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 descr="C:\Documents and Settings\Admin\Dokumenty\Obrázky\Gammadeca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3100"/>
            <a:ext cx="3887788" cy="324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0" name="Obdélník 3"/>
          <p:cNvSpPr>
            <a:spLocks noChangeArrowheads="1"/>
          </p:cNvSpPr>
          <p:nvPr/>
        </p:nvSpPr>
        <p:spPr bwMode="auto">
          <a:xfrm>
            <a:off x="4643438" y="3357563"/>
            <a:ext cx="322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 dirty="0">
                <a:ea typeface="Times New Roman" pitchFamily="18" charset="0"/>
                <a:cs typeface="Arial" charset="0"/>
              </a:rPr>
              <a:t>5)</a:t>
            </a:r>
            <a:endParaRPr lang="cs-CZ" sz="1200" dirty="0">
              <a:ea typeface="Times New Roman" pitchFamily="18" charset="0"/>
              <a:cs typeface="Arial" charset="0"/>
            </a:endParaRPr>
          </a:p>
        </p:txBody>
      </p: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683568" y="5661248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allAtOnce"/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971550" y="461963"/>
            <a:ext cx="7345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990600" algn="l"/>
              </a:tabLst>
            </a:pPr>
            <a:r>
              <a:rPr lang="cs-CZ" sz="2400" b="1" dirty="0">
                <a:latin typeface="Arial Black" pitchFamily="34" charset="0"/>
                <a:ea typeface="Times New Roman" pitchFamily="18" charset="0"/>
                <a:cs typeface="Arial" charset="0"/>
              </a:rPr>
              <a:t>UMĚLÁ RADIOAKTIVITA</a:t>
            </a:r>
          </a:p>
          <a:p>
            <a:pPr algn="ctr">
              <a:tabLst>
                <a:tab pos="457200" algn="l"/>
                <a:tab pos="990600" algn="l"/>
              </a:tabLst>
            </a:pPr>
            <a:endParaRPr lang="cs-CZ" sz="2400" b="1" dirty="0">
              <a:latin typeface="Arial Black" pitchFamily="34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samovolný rozpad uměle připravených nuklidů </a:t>
            </a:r>
          </a:p>
          <a:p>
            <a:pPr eaLnBrk="0" hangingPunct="0">
              <a:tabLst>
                <a:tab pos="457200" algn="l"/>
                <a:tab pos="990600" algn="l"/>
              </a:tabLst>
            </a:pPr>
            <a:r>
              <a:rPr lang="cs-CZ" b="1" dirty="0">
                <a:ea typeface="Times New Roman" pitchFamily="18" charset="0"/>
                <a:cs typeface="Arial" charset="0"/>
              </a:rPr>
              <a:t>                                 doprovázený vyzářením radioaktivního záření</a:t>
            </a:r>
            <a:endParaRPr lang="cs-CZ" dirty="0">
              <a:ea typeface="Times New Roman" pitchFamily="18" charset="0"/>
              <a:cs typeface="Arial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348038" y="2205038"/>
            <a:ext cx="51117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b="1" i="1" dirty="0">
                <a:ea typeface="Times New Roman" pitchFamily="18" charset="0"/>
                <a:cs typeface="Arial" charset="0"/>
              </a:rPr>
              <a:t>1934  IRENE + F. JOLIOT – CURIE </a:t>
            </a: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cs-CZ" b="1" i="1" dirty="0">
                <a:ea typeface="Times New Roman" pitchFamily="18" charset="0"/>
                <a:cs typeface="Arial" charset="0"/>
              </a:rPr>
              <a:t>                          -  objev umělé radioaktivity</a:t>
            </a:r>
          </a:p>
          <a:p>
            <a:pPr eaLnBrk="0" hangingPunct="0"/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cs-CZ" b="1" baseline="30000" dirty="0">
                <a:ea typeface="Times New Roman" pitchFamily="18" charset="0"/>
                <a:cs typeface="Arial" charset="0"/>
              </a:rPr>
              <a:t>             27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13</a:t>
            </a:r>
            <a:r>
              <a:rPr lang="cs-CZ" b="1" dirty="0">
                <a:ea typeface="Times New Roman" pitchFamily="18" charset="0"/>
                <a:cs typeface="Arial" charset="0"/>
              </a:rPr>
              <a:t>Al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  </a:t>
            </a:r>
            <a:r>
              <a:rPr lang="cs-CZ" b="1" dirty="0">
                <a:ea typeface="Times New Roman" pitchFamily="18" charset="0"/>
                <a:cs typeface="Arial" charset="0"/>
              </a:rPr>
              <a:t> + 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4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2</a:t>
            </a:r>
            <a:r>
              <a:rPr lang="cs-CZ" b="1" dirty="0">
                <a:ea typeface="Times New Roman" pitchFamily="18" charset="0"/>
                <a:cs typeface="Arial" charset="0"/>
              </a:rPr>
              <a:t>α   →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30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15</a:t>
            </a:r>
            <a:r>
              <a:rPr lang="cs-CZ" b="1" dirty="0">
                <a:ea typeface="Times New Roman" pitchFamily="18" charset="0"/>
                <a:cs typeface="Arial" charset="0"/>
              </a:rPr>
              <a:t>P +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1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0</a:t>
            </a:r>
            <a:r>
              <a:rPr lang="cs-CZ" b="1" dirty="0">
                <a:ea typeface="Times New Roman" pitchFamily="18" charset="0"/>
                <a:cs typeface="Arial" charset="0"/>
              </a:rPr>
              <a:t>n</a:t>
            </a: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cs-CZ" dirty="0">
                <a:ea typeface="Times New Roman" pitchFamily="18" charset="0"/>
                <a:cs typeface="Arial" charset="0"/>
              </a:rPr>
              <a:t>                                                 ↓</a:t>
            </a: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cs-CZ" b="1" i="1" dirty="0">
                <a:ea typeface="Times New Roman" pitchFamily="18" charset="0"/>
                <a:cs typeface="Arial" charset="0"/>
              </a:rPr>
              <a:t>                                          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30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14</a:t>
            </a:r>
            <a:r>
              <a:rPr lang="cs-CZ" b="1" dirty="0">
                <a:ea typeface="Times New Roman" pitchFamily="18" charset="0"/>
                <a:cs typeface="Arial" charset="0"/>
              </a:rPr>
              <a:t>Si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  </a:t>
            </a:r>
            <a:r>
              <a:rPr lang="cs-CZ" b="1" dirty="0">
                <a:ea typeface="Times New Roman" pitchFamily="18" charset="0"/>
                <a:cs typeface="Arial" charset="0"/>
              </a:rPr>
              <a:t> +  </a:t>
            </a:r>
            <a:r>
              <a:rPr lang="cs-CZ" b="1" baseline="30000" dirty="0">
                <a:ea typeface="Times New Roman" pitchFamily="18" charset="0"/>
                <a:cs typeface="Arial" charset="0"/>
              </a:rPr>
              <a:t>0</a:t>
            </a:r>
            <a:r>
              <a:rPr lang="cs-CZ" b="1" baseline="-30000" dirty="0">
                <a:ea typeface="Times New Roman" pitchFamily="18" charset="0"/>
                <a:cs typeface="Arial" charset="0"/>
              </a:rPr>
              <a:t>1</a:t>
            </a:r>
            <a:r>
              <a:rPr lang="cs-CZ" b="1" dirty="0">
                <a:ea typeface="Times New Roman" pitchFamily="18" charset="0"/>
                <a:cs typeface="Arial" charset="0"/>
              </a:rPr>
              <a:t>e</a:t>
            </a:r>
            <a:endParaRPr lang="cs-CZ" sz="600" dirty="0">
              <a:ea typeface="Times New Roman" pitchFamily="18" charset="0"/>
              <a:cs typeface="Arial" charset="0"/>
            </a:endParaRPr>
          </a:p>
          <a:p>
            <a:pPr eaLnBrk="0" hangingPunct="0"/>
            <a:endParaRPr lang="cs-CZ" dirty="0">
              <a:ea typeface="Times New Roman" pitchFamily="18" charset="0"/>
              <a:cs typeface="Arial" charset="0"/>
            </a:endParaRPr>
          </a:p>
        </p:txBody>
      </p:sp>
      <p:pic>
        <p:nvPicPr>
          <p:cNvPr id="21507" name="Picture 3" descr="C:\Documents and Settings\Admin\Dokumenty\Obrázky\Curie_Joliot_1934_London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288" y="3500438"/>
            <a:ext cx="4105275" cy="2576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Obdélník 4"/>
          <p:cNvSpPr>
            <a:spLocks noChangeArrowheads="1"/>
          </p:cNvSpPr>
          <p:nvPr/>
        </p:nvSpPr>
        <p:spPr bwMode="auto">
          <a:xfrm>
            <a:off x="468313" y="5732463"/>
            <a:ext cx="320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90600" algn="l"/>
              </a:tabLst>
            </a:pPr>
            <a:r>
              <a:rPr lang="cs-CZ" sz="12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6)</a:t>
            </a:r>
            <a:endParaRPr lang="cs-CZ" sz="12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7380312" y="5805264"/>
            <a:ext cx="104241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1246</Words>
  <Application>Microsoft Office PowerPoint</Application>
  <PresentationFormat>Předvádění na obrazovce (4:3)</PresentationFormat>
  <Paragraphs>329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RNDr. Hana Weinhauerová</dc:creator>
  <cp:lastModifiedBy>Uživatel systému Windows</cp:lastModifiedBy>
  <cp:revision>50</cp:revision>
  <dcterms:created xsi:type="dcterms:W3CDTF">2012-09-22T07:02:31Z</dcterms:created>
  <dcterms:modified xsi:type="dcterms:W3CDTF">2019-12-12T15:52:13Z</dcterms:modified>
</cp:coreProperties>
</file>