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9" r:id="rId3"/>
    <p:sldId id="257" r:id="rId4"/>
    <p:sldId id="258" r:id="rId5"/>
    <p:sldId id="269" r:id="rId6"/>
    <p:sldId id="261" r:id="rId7"/>
    <p:sldId id="262" r:id="rId8"/>
    <p:sldId id="267" r:id="rId9"/>
    <p:sldId id="263" r:id="rId10"/>
    <p:sldId id="268" r:id="rId11"/>
    <p:sldId id="264" r:id="rId12"/>
    <p:sldId id="265" r:id="rId13"/>
    <p:sldId id="266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789D3-5CA0-9C5A-93C0-7AFD6E2D9592}" v="1081" dt="2023-09-14T20:55:16.887"/>
    <p1510:client id="{5B602507-1FDA-6035-08F7-D102A0B9C059}" v="3995" dt="2023-09-16T12:36:18.621"/>
    <p1510:client id="{691579FA-4929-2416-B322-052F9CE802BD}" v="1085" dt="2023-09-15T20:08:09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15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4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D7DE-61AE-4BC6-A87E-9454F8FD646E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3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2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2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5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2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26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cs-CZ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Expedice "Na ferratu"</a:t>
            </a:r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9234617" cy="11430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Účastníci : </a:t>
            </a:r>
            <a:endParaRPr lang="en-US"/>
          </a:p>
          <a:p>
            <a:r>
              <a:rPr lang="cs-CZ" dirty="0">
                <a:solidFill>
                  <a:srgbClr val="FFFFFF"/>
                </a:solidFill>
                <a:cs typeface="Calibri Light"/>
              </a:rPr>
              <a:t>Natálie Müllerová, Adéla Černochová, Adéla rosová, </a:t>
            </a:r>
            <a:r>
              <a:rPr lang="cs-CZ" dirty="0" err="1">
                <a:solidFill>
                  <a:srgbClr val="FFFFFF"/>
                </a:solidFill>
                <a:cs typeface="Calibri Light"/>
              </a:rPr>
              <a:t>kateřina</a:t>
            </a:r>
            <a:r>
              <a:rPr lang="cs-CZ" dirty="0">
                <a:solidFill>
                  <a:srgbClr val="FFFFFF"/>
                </a:solidFill>
                <a:cs typeface="Calibri Light"/>
              </a:rPr>
              <a:t> bláhová, </a:t>
            </a:r>
            <a:r>
              <a:rPr lang="cs-CZ" dirty="0" err="1">
                <a:solidFill>
                  <a:srgbClr val="FFFFFF"/>
                </a:solidFill>
                <a:cs typeface="Calibri Light"/>
              </a:rPr>
              <a:t>barbora</a:t>
            </a:r>
            <a:r>
              <a:rPr lang="cs-CZ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cs-CZ" dirty="0" err="1">
                <a:solidFill>
                  <a:srgbClr val="FFFFFF"/>
                </a:solidFill>
                <a:cs typeface="Calibri Light"/>
              </a:rPr>
              <a:t>samková</a:t>
            </a:r>
            <a:r>
              <a:rPr lang="cs-CZ" dirty="0">
                <a:solidFill>
                  <a:srgbClr val="FFFFFF"/>
                </a:solidFill>
                <a:cs typeface="Calibri Light"/>
              </a:rPr>
              <a:t>, </a:t>
            </a:r>
            <a:r>
              <a:rPr lang="cs-CZ" dirty="0" err="1">
                <a:solidFill>
                  <a:srgbClr val="FFFFFF"/>
                </a:solidFill>
                <a:cs typeface="Calibri Light"/>
              </a:rPr>
              <a:t>jakub</a:t>
            </a:r>
            <a:r>
              <a:rPr lang="cs-CZ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cs-CZ" dirty="0" err="1">
                <a:solidFill>
                  <a:srgbClr val="FFFFFF"/>
                </a:solidFill>
                <a:cs typeface="Calibri Light" panose="020F0302020204030204"/>
              </a:rPr>
              <a:t>krenc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7084F8-4191-4E2B-BD25-34437E629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E10DAF-F4D6-426D-83CC-05822EDF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36767B-F124-4603-B203-7CF5DA52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639D07C-3C90-41BD-BEAF-40CF4384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87662-7DD5-451D-8D04-4C454297B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5E4DC-E82C-0C56-2DF5-85B0EA08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14" y="2246457"/>
            <a:ext cx="3659246" cy="794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 err="1">
                <a:solidFill>
                  <a:srgbClr val="FFFFFF"/>
                </a:solidFill>
              </a:rPr>
              <a:t>Šaunštejn</a:t>
            </a:r>
            <a:endParaRPr lang="cs-CZ" sz="44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A08E3C-3D9A-48D1-8964-6344814B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017FD5-B374-77C2-F8CB-4F2A90A86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4" r="24270" b="-4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723A4BD-B67F-49D7-BB93-5F658DBB9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59C26-B818-773B-F4F7-3680D2D68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6" r="-2" b="-2"/>
          <a:stretch/>
        </p:blipFill>
        <p:spPr>
          <a:xfrm>
            <a:off x="8778534" y="321732"/>
            <a:ext cx="3088456" cy="21082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76435F-2505-44A8-BD15-BB1449AE6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DD73A-E059-F8DE-E70C-925D5F1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01" r="-5" b="-5"/>
          <a:stretch/>
        </p:blipFill>
        <p:spPr>
          <a:xfrm>
            <a:off x="4965290" y="4157448"/>
            <a:ext cx="3654966" cy="2302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B1A9F-0016-641B-4141-79D74E12CD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6551"/>
          <a:stretch/>
        </p:blipFill>
        <p:spPr>
          <a:xfrm>
            <a:off x="8788410" y="2590800"/>
            <a:ext cx="3078579" cy="3835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13ED-C343-FDF5-E45C-692179A71D89}"/>
              </a:ext>
            </a:extLst>
          </p:cNvPr>
          <p:cNvSpPr txBox="1"/>
          <p:nvPr/>
        </p:nvSpPr>
        <p:spPr>
          <a:xfrm>
            <a:off x="404168" y="3190875"/>
            <a:ext cx="403139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dirty="0">
                <a:cs typeface="Calibri" panose="020F0502020204030204"/>
              </a:rPr>
              <a:t>I přes to, že </a:t>
            </a:r>
            <a:r>
              <a:rPr lang="cs-CZ" err="1">
                <a:cs typeface="Calibri" panose="020F0502020204030204"/>
              </a:rPr>
              <a:t>Šaunštejn</a:t>
            </a:r>
            <a:r>
              <a:rPr lang="cs-CZ" dirty="0">
                <a:cs typeface="Calibri" panose="020F0502020204030204"/>
              </a:rPr>
              <a:t> nebyl jedním z našich plánovaných stanovišť, rozhodli jsem se ho navštívit.</a:t>
            </a:r>
            <a:endParaRPr lang="en-US"/>
          </a:p>
          <a:p>
            <a:pPr algn="just"/>
            <a:endParaRPr lang="cs-CZ" dirty="0">
              <a:cs typeface="Calibri" panose="020F0502020204030204"/>
            </a:endParaRPr>
          </a:p>
          <a:p>
            <a:pPr algn="just"/>
            <a:r>
              <a:rPr lang="cs-CZ" dirty="0">
                <a:cs typeface="Calibri" panose="020F0502020204030204"/>
              </a:rPr>
              <a:t>Jedná se o </a:t>
            </a:r>
            <a:r>
              <a:rPr lang="cs-CZ" dirty="0">
                <a:ea typeface="+mn-lt"/>
                <a:cs typeface="+mn-lt"/>
              </a:rPr>
              <a:t>zaniklý skalní hrad založený na konci 14. století na pískovcovém útesu asi 1 km severně od vsi Vysoká Lípa a 14 km severovýchodně od Děčína, v nadmořské výšce 340m. 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763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584C3-148A-5ADD-F08A-94B10FBA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91" y="1865781"/>
            <a:ext cx="3089839" cy="7137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 err="1"/>
              <a:t>Grieselův</a:t>
            </a:r>
            <a:r>
              <a:rPr lang="cs-CZ" sz="3600" dirty="0"/>
              <a:t> rybník</a:t>
            </a:r>
            <a:endParaRPr lang="cs-CZ" sz="3600" dirty="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4DB61B-F0F9-F1C6-AA65-85419155D614}"/>
              </a:ext>
            </a:extLst>
          </p:cNvPr>
          <p:cNvSpPr txBox="1"/>
          <p:nvPr/>
        </p:nvSpPr>
        <p:spPr>
          <a:xfrm>
            <a:off x="327614" y="2726277"/>
            <a:ext cx="3507033" cy="3366047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Naší další zastávkou byl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Grieselův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rybník. Zabralo nám tedy chvilku rybník najít, kvůli blízkému přírodnímu koupališti, ale po chvilce bádání v mapě se nám rybník najít podařilo.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Zde jsme krátce poseděli s dozorem naší výpravy, paní profesorkou Ježkovou. Ta nám dodala motivaci pro další pokračování. Čekala nás závěrečná cesta do České Kamenice, která byla svým terénem velmi náročná. 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2B6DD5-AC29-9249-52CB-78B0E9895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94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9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A86C5-0E02-7AB7-A608-1F9DD2C62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34" b="13197"/>
          <a:stretch/>
        </p:blipFill>
        <p:spPr>
          <a:xfrm>
            <a:off x="-41169" y="-82368"/>
            <a:ext cx="1223316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34663B-5BFF-482A-865A-27F31AF09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094B37-D0AF-DA65-6A43-52468BC7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cs typeface="Calibri Light"/>
              </a:rPr>
              <a:t>Česká Kamenice</a:t>
            </a:r>
            <a:r>
              <a:rPr lang="en-US" dirty="0">
                <a:solidFill>
                  <a:schemeClr val="tx1"/>
                </a:solidFill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58C42-2281-D518-ADF8-9585E2D2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cs-CZ" dirty="0">
                <a:solidFill>
                  <a:schemeClr val="tx1"/>
                </a:solidFill>
                <a:cs typeface="Calibri"/>
              </a:rPr>
              <a:t>Po dlouhé cestě plné útrap (hlavně tedy horko a velké terénní převýšení) jsme kolem páté hodiny došli do závěrečné stanice naší expedice, České Kamenice. Měli jsme ještě asi hodinu času před odjezdem autobusu, a tak jsme jen seděli a odpočívali.</a:t>
            </a:r>
            <a:endParaRPr lang="en-US"/>
          </a:p>
          <a:p>
            <a:pPr algn="just"/>
            <a:endParaRPr lang="cs-CZ" dirty="0">
              <a:solidFill>
                <a:schemeClr val="tx1"/>
              </a:solidFill>
              <a:cs typeface="Calibri"/>
            </a:endParaRPr>
          </a:p>
          <a:p>
            <a:pPr algn="just"/>
            <a:r>
              <a:rPr lang="cs-CZ" dirty="0">
                <a:solidFill>
                  <a:schemeClr val="tx1"/>
                </a:solidFill>
                <a:ea typeface="+mn-lt"/>
                <a:cs typeface="+mn-lt"/>
              </a:rPr>
              <a:t>Česká Kamenice je menší město, žije zde 5103 obyvatel. Na území města se stýkají tři chráněné krajinné oblasti, CHKO Lužické hory, CHKO Labské pískovce a CHKO České středohoří. Historické jádro města je městskou památkovou zónou.</a:t>
            </a:r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68BB4-E55B-4DC8-825B-0A792D33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76438C-C6C1-4170-95B8-E2CA8180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033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AD405C-E0B0-4979-A548-D02CE947F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68F7B-AFF1-40AC-9B50-9B2CCF263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F41C-D345-230C-D426-5B92CD93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Cesta domů</a:t>
            </a:r>
            <a:endParaRPr lang="cs-CZ" sz="36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3446E-8992-D070-36DE-E0DE173BD266}"/>
              </a:ext>
            </a:extLst>
          </p:cNvPr>
          <p:cNvSpPr txBox="1"/>
          <p:nvPr/>
        </p:nvSpPr>
        <p:spPr>
          <a:xfrm>
            <a:off x="492372" y="2622908"/>
            <a:ext cx="3735500" cy="3335519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sz="2000">
                <a:solidFill>
                  <a:srgbClr val="FFFFFF"/>
                </a:solidFill>
              </a:rPr>
              <a:t>Nejprve jsme jeli autobusem z České Kamenice do Děčína, kde jsme přestoupili na vlak do Mostu. Na mostecké nádraží jsme dorazili v devět hodin večer. Byli jsme všichni hrozně unavení, ale šťastní, že jsme naší expedici úspěšně dokončili. Udělali jsme jen poslední fotku a vydali se domů.</a:t>
            </a:r>
            <a:endParaRPr lang="cs-CZ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E146A6-9A4E-4000-A7AC-3AAFA6C7F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C98D73-86A1-786D-0851-D224DA581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62" r="-3" b="-3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8AABA-E27D-41E8-8DCC-B04C5C103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5721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FF4CFF-70C4-BD8B-E8A2-437EB818E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" t="42364" r="-698" b="23536"/>
          <a:stretch/>
        </p:blipFill>
        <p:spPr>
          <a:xfrm>
            <a:off x="4812160" y="3504904"/>
            <a:ext cx="7390009" cy="3355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C5820-A093-B052-9BC3-D08AE4987312}"/>
              </a:ext>
            </a:extLst>
          </p:cNvPr>
          <p:cNvSpPr txBox="1"/>
          <p:nvPr/>
        </p:nvSpPr>
        <p:spPr>
          <a:xfrm>
            <a:off x="5179541" y="2444320"/>
            <a:ext cx="5852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26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CCDB-3CB8-E672-A5D7-C99D7FA2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cs-CZ" sz="3600">
                <a:cs typeface="Calibri Light"/>
              </a:rPr>
              <a:t>Závěr</a:t>
            </a:r>
            <a:endParaRPr lang="cs-CZ" sz="36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1AE0C-9FD1-0666-FC4A-69BBDC9A7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643466"/>
            <a:ext cx="6895973" cy="5225628"/>
          </a:xfrm>
        </p:spPr>
        <p:txBody>
          <a:bodyPr vert="horz" lIns="0" tIns="45720" rIns="0" bIns="45720" rtlCol="0" anchor="ctr">
            <a:normAutofit/>
          </a:bodyPr>
          <a:lstStyle/>
          <a:p>
            <a:pPr algn="just"/>
            <a:r>
              <a:rPr lang="cs-CZ" dirty="0">
                <a:cs typeface="Calibri"/>
              </a:rPr>
              <a:t>Cíl naší expedice byl splněn. Prožili jsme velmi náročné dva dny, které však byly pro nás velkým přínosem. I přes náročné situace jsme se dokázali přenést, vše vyřešit a zachovat si veselou mysl.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132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37172A-376C-4B6C-8155-063CFF3D8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029CC-D14F-4470-42BA-5A6EFB7B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868" y="634946"/>
            <a:ext cx="4592874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Cíl naší expedice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451CC0-9B1D-40A8-89EA-EA85285D8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79458" cy="63343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F0E87-6DE2-487C-B3D5-0F2531603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687234-3077-E6A9-708F-3D1E9602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6" y="981589"/>
            <a:ext cx="2784700" cy="20885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0E1AE0-8080-4F1D-80C4-E43B839DB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77FA21-092F-4A74-B21A-CA75A351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656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23594BC-60B1-4FCB-A390-645002E65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55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C582BF-5A96-4577-BBA4-4B8D9DAE4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D6DFF-F7A2-7B00-0524-53EC30D8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752" y="2687342"/>
            <a:ext cx="2295082" cy="306010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9E76C3-8539-5FE5-7AAC-8440E7C31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868" y="2198914"/>
            <a:ext cx="4592874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cs-CZ" dirty="0">
                <a:cs typeface="Calibri"/>
              </a:rPr>
              <a:t>Naším cílem bylo zdolání ferraty v Českém Švýcarsku a zároveň prozkoumání krás tohoto jedinečného regionu.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53621C-E8F7-438F-AD1F-DA2C4FE2A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DEB72E-3DCE-4F20-BC7F-8B7C16A15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857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B0F5E8-7F00-4C61-BCE6-0F707B6F3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394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6BDC6-C316-1523-1D51-0B75E731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24" y="634946"/>
            <a:ext cx="482128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Začátek cesty</a:t>
            </a:r>
            <a:endParaRPr lang="cs-CZ" dirty="0">
              <a:cs typeface="Calibri Ligh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4C2098-A6FC-4DCC-8DD4-5DC348E1B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5071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773BCD-6380-742B-6412-4F34E2CFA5A8}"/>
              </a:ext>
            </a:extLst>
          </p:cNvPr>
          <p:cNvSpPr txBox="1"/>
          <p:nvPr/>
        </p:nvSpPr>
        <p:spPr>
          <a:xfrm>
            <a:off x="828624" y="2198914"/>
            <a:ext cx="4821283" cy="3670180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Naše cesta začala 3.6.2023 v sedm hodin ráno.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Setkali jsme se na mosteckém nádraží a s dobrou náladou nasedli na vlak do Děčína. Zde jsme poté, kvůli výluce na místo vlaku, přestoupili na autobus a jeli do České Kamenice.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4E7EB3-5946-4046-A2BA-5FAB597F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691672"/>
            <a:ext cx="2636076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17AE0-1FED-0259-BBC2-D4D1CB437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9" t="14946" r="-2281" b="1087"/>
          <a:stretch/>
        </p:blipFill>
        <p:spPr>
          <a:xfrm>
            <a:off x="6280630" y="1069860"/>
            <a:ext cx="2305160" cy="17242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BB69A7E-A99A-4820-AC96-2F601BC68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691673"/>
            <a:ext cx="2644595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079192-6B36-3EDB-983A-A68AC1444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1" t="33546" r="18367" b="1278"/>
          <a:stretch/>
        </p:blipFill>
        <p:spPr>
          <a:xfrm>
            <a:off x="9060532" y="1069557"/>
            <a:ext cx="2335138" cy="17319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554A950-96A9-41F9-A3CD-C9E8D4714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3345545"/>
            <a:ext cx="2631017" cy="248183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33C13-FEC0-08AA-0822-5A7A52738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7" t="7960" r="-124" b="166"/>
          <a:stretch/>
        </p:blipFill>
        <p:spPr>
          <a:xfrm>
            <a:off x="6280630" y="3696805"/>
            <a:ext cx="2309420" cy="179127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5440066-6455-44AF-998F-CB568544F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3336707"/>
            <a:ext cx="2644595" cy="249067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B7BC63-1C2A-D7E8-6A48-7C4735C0C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7" t="-689" r="-743" b="-571"/>
          <a:stretch/>
        </p:blipFill>
        <p:spPr>
          <a:xfrm>
            <a:off x="9060532" y="3721059"/>
            <a:ext cx="2331368" cy="176181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B9DEB4E-F05A-49E7-A78B-312D26F4C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7BBCD9-1B73-4873-8576-9037AD3D7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025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DC2CE1-D34F-4F85-BAE5-2F53DC3CD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569884-A250-4E9E-88E7-C85486D44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7C06-35CC-BC3F-0F9D-76DDC8D1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5" y="1206753"/>
            <a:ext cx="3084844" cy="734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Česká Kamenice</a:t>
            </a:r>
            <a:endParaRPr lang="cs-CZ" sz="36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D0736-90A2-4BEA-8D1E-267156A8F912}"/>
              </a:ext>
            </a:extLst>
          </p:cNvPr>
          <p:cNvSpPr txBox="1"/>
          <p:nvPr/>
        </p:nvSpPr>
        <p:spPr>
          <a:xfrm>
            <a:off x="358506" y="2097747"/>
            <a:ext cx="3290789" cy="2913331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Calibri" panose="020F0502020204030204" pitchFamily="34" charset="0"/>
            </a:pPr>
            <a:r>
              <a:rPr lang="cs-CZ" sz="2000" dirty="0">
                <a:solidFill>
                  <a:srgbClr val="FFFFFF"/>
                </a:solidFill>
              </a:rPr>
              <a:t>Po příjezdu do České Kamenice jsme se vydali na naplánovanou pěší túru. Hned zpočátku jsme špatně odbočili a šli dlouhou ulicí do kopce na jejímž konci jsme zjistili, že jdeme špatně. Museli jsme se tedy vrátit. Měli jsme sice zpoždění, ale podařilo se nám ho velmi rychle dohnat a na další plánovanou zastávku jsme dorazili včas.</a:t>
            </a:r>
            <a:endParaRPr lang="cs-CZ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0E585-5213-4D3B-9844-D6CF30DF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C55407-5AA0-6082-76E2-0060042D7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92" r="1" b="1"/>
          <a:stretch/>
        </p:blipFill>
        <p:spPr>
          <a:xfrm>
            <a:off x="4742017" y="640080"/>
            <a:ext cx="679808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B49C0A5-3C24-4320-A608-A7A4C8BB0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14DF6-45C7-1AD2-ED06-ADA49246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070" y="634946"/>
            <a:ext cx="6084672" cy="145075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Ferrata - </a:t>
            </a:r>
            <a:r>
              <a:rPr lang="cs-CZ">
                <a:cs typeface="Calibri Light"/>
              </a:rPr>
              <a:t>Kavárnička</a:t>
            </a:r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80D9C2-6CA5-02AA-6A56-7018638D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5" r="15354" b="-1"/>
          <a:stretch/>
        </p:blipFill>
        <p:spPr>
          <a:xfrm>
            <a:off x="484632" y="457202"/>
            <a:ext cx="2770632" cy="322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BEB04-B24C-2602-A324-9B42D6DA6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" b="1835"/>
          <a:stretch/>
        </p:blipFill>
        <p:spPr>
          <a:xfrm>
            <a:off x="3416131" y="457201"/>
            <a:ext cx="1564308" cy="204732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AD26B0-4EEC-434D-A4BF-6690091F3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1126" y="2086188"/>
            <a:ext cx="5669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F3420D0-AA39-4256-B38F-463BBEA58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6131" y="2645855"/>
            <a:ext cx="1564307" cy="1033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4216B-5E8F-F033-0CE8-088B2D9D1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6" r="-6" b="279"/>
          <a:stretch/>
        </p:blipFill>
        <p:spPr>
          <a:xfrm>
            <a:off x="484633" y="3821151"/>
            <a:ext cx="1564300" cy="2047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6F7B75-A10C-DC5C-1A05-D939F67D8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62" b="10306"/>
          <a:stretch/>
        </p:blipFill>
        <p:spPr>
          <a:xfrm>
            <a:off x="2209800" y="3821150"/>
            <a:ext cx="2770500" cy="204767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6D37E-BEA5-6069-F367-41AAD59D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064" y="2198914"/>
            <a:ext cx="6084678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cs-CZ" sz="1800" dirty="0">
                <a:cs typeface="Calibri"/>
              </a:rPr>
              <a:t>I přes to, že jsme se po cestě zdrželi menším zablouděním, na místo jsme dorazili přesně včas. </a:t>
            </a:r>
            <a:endParaRPr lang="en-US"/>
          </a:p>
          <a:p>
            <a:pPr algn="just"/>
            <a:r>
              <a:rPr lang="cs-CZ" sz="1800" err="1">
                <a:cs typeface="Calibri"/>
              </a:rPr>
              <a:t>Ferrata</a:t>
            </a:r>
            <a:r>
              <a:rPr lang="cs-CZ" sz="1800" dirty="0">
                <a:cs typeface="Calibri"/>
              </a:rPr>
              <a:t> se nalézá na severu Srbské Kamenice a byla vybudována v září 2017. Nacházejí se zde 3 cesty o obtížnosti B-D nesoucí názvy Život na hraně (B), </a:t>
            </a:r>
            <a:r>
              <a:rPr lang="cs-CZ" sz="1800" err="1">
                <a:cs typeface="Calibri"/>
              </a:rPr>
              <a:t>Moribundus</a:t>
            </a:r>
            <a:r>
              <a:rPr lang="cs-CZ" sz="1800" dirty="0">
                <a:cs typeface="Calibri"/>
              </a:rPr>
              <a:t> (C) a </a:t>
            </a:r>
            <a:r>
              <a:rPr lang="cs-CZ" sz="1800" err="1">
                <a:cs typeface="Calibri"/>
              </a:rPr>
              <a:t>Brute</a:t>
            </a:r>
            <a:r>
              <a:rPr lang="cs-CZ" sz="1800" dirty="0">
                <a:cs typeface="Calibri"/>
              </a:rPr>
              <a:t> </a:t>
            </a:r>
            <a:r>
              <a:rPr lang="cs-CZ" sz="1800" err="1">
                <a:cs typeface="Calibri"/>
              </a:rPr>
              <a:t>Force</a:t>
            </a:r>
            <a:r>
              <a:rPr lang="cs-CZ" sz="1800" dirty="0">
                <a:cs typeface="Calibri"/>
              </a:rPr>
              <a:t> (D) a sestupová cesta obtížnosti B pojmenovaná výstižně Cesta domů. </a:t>
            </a:r>
            <a:endParaRPr lang="cs-CZ">
              <a:cs typeface="Calibri" panose="020F0502020204030204"/>
            </a:endParaRPr>
          </a:p>
          <a:p>
            <a:pPr algn="just"/>
            <a:r>
              <a:rPr lang="cs-CZ" sz="1800" dirty="0">
                <a:cs typeface="Calibri"/>
              </a:rPr>
              <a:t>Naše skupina úspěšně absolvovala cestu B - Život na hraně.</a:t>
            </a:r>
          </a:p>
          <a:p>
            <a:endParaRPr lang="cs-CZ" sz="1800" dirty="0">
              <a:cs typeface="Calibri"/>
            </a:endParaRPr>
          </a:p>
          <a:p>
            <a:endParaRPr lang="cs-CZ" sz="1800" dirty="0">
              <a:cs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F53142-AF3C-4ABC-85E3-291760B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E6ECC9-1283-4514-A6AC-30E3836A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484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D405C-E0B0-4979-A548-D02CE947F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068F7B-AFF1-40AC-9B50-9B2CCF263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6F7BA-F93D-0FAD-9B0E-C259303E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4" y="1252022"/>
            <a:ext cx="4394529" cy="6313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  <a:cs typeface="Calibri Light"/>
              </a:rPr>
              <a:t>Dolský mlýn</a:t>
            </a:r>
            <a:endParaRPr lang="cs-CZ" sz="3600" dirty="0">
              <a:solidFill>
                <a:srgbClr val="FF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58BF41-EE8C-0F6F-E70F-FC2E858F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98" y="2025666"/>
            <a:ext cx="3735500" cy="3335519"/>
          </a:xfrm>
        </p:spPr>
        <p:txBody>
          <a:bodyPr vert="horz" lIns="0" tIns="45720" rIns="0" bIns="45720" rtlCol="0" anchor="t">
            <a:noAutofit/>
          </a:bodyPr>
          <a:lstStyle/>
          <a:p>
            <a:pPr algn="just"/>
            <a:r>
              <a:rPr lang="cs-CZ" dirty="0">
                <a:solidFill>
                  <a:schemeClr val="tx1"/>
                </a:solidFill>
                <a:ea typeface="+mn-lt"/>
                <a:cs typeface="+mn-lt"/>
              </a:rPr>
              <a:t>Dolský mlýn leží poblíž soutoku řeky Kamenice a Jetřichovické Bělé, asi 1,2 km východně od Kamenické Stráně. Zřícenina starobylého mlýna, je chráněná jako kulturní památka. Pochází z roku 1573. </a:t>
            </a:r>
          </a:p>
          <a:p>
            <a:pPr algn="just"/>
            <a:r>
              <a:rPr lang="cs-CZ" dirty="0">
                <a:solidFill>
                  <a:schemeClr val="tx1"/>
                </a:solidFill>
                <a:cs typeface="Calibri"/>
              </a:rPr>
              <a:t>Natáčela se zde také pohádka Pyšná princezna.</a:t>
            </a:r>
          </a:p>
          <a:p>
            <a:pPr algn="just"/>
            <a:r>
              <a:rPr lang="cs-CZ" dirty="0">
                <a:solidFill>
                  <a:schemeClr val="tx1"/>
                </a:solidFill>
                <a:cs typeface="Calibri"/>
              </a:rPr>
              <a:t>Dolský mlýn jsme si rychle prohlédli a udělali si krátkou pauzu na svačinu.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E146A6-9A4E-4000-A7AC-3AAFA6C7F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B6B84B-8226-8C15-82F4-9A30BE915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2" r="-3" b="-3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D8AABA-E27D-41E8-8DCC-B04C5C103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5721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8FE8C-FCC4-76C4-E550-5316F9B2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3" r="15948" b="-4"/>
          <a:stretch/>
        </p:blipFill>
        <p:spPr>
          <a:xfrm>
            <a:off x="8576279" y="10"/>
            <a:ext cx="3615721" cy="3355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31C9C-E71E-96A2-68E2-11BEA8974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20" r="2" b="17001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2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55EF5BAD-CF1E-4B3C-9F5B-3CCC90E1A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A8C91A-E429-45A4-9079-191380AA2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FE566-AAE1-86C0-DBA0-F74FAA40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" y="455051"/>
            <a:ext cx="5977937" cy="1666501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cs typeface="Calibri Light"/>
              </a:rPr>
              <a:t>Kemp Mezní Louka</a:t>
            </a:r>
            <a:endParaRPr lang="cs-CZ" sz="4400" dirty="0">
              <a:solidFill>
                <a:srgbClr val="FFFFFF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007EAF-86E3-85F8-A586-93FE5FC5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0" y="2287790"/>
            <a:ext cx="5977938" cy="3652667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cs-CZ" dirty="0">
                <a:solidFill>
                  <a:srgbClr val="FFFFFF"/>
                </a:solidFill>
                <a:cs typeface="Calibri" panose="020F0502020204030204"/>
              </a:rPr>
              <a:t>Po dlouhé cestě z Dolského mlýna jsme v podvečer dorazili do kempu Mezní Louka. Všichni jsme byli moc rádi, že jsme svůj první den úspěšně zvládli. </a:t>
            </a:r>
            <a:endParaRPr lang="en-US"/>
          </a:p>
          <a:p>
            <a:pPr algn="just"/>
            <a:r>
              <a:rPr lang="cs-CZ" dirty="0">
                <a:solidFill>
                  <a:srgbClr val="FFFFFF"/>
                </a:solidFill>
                <a:cs typeface="Calibri" panose="020F0502020204030204"/>
              </a:rPr>
              <a:t>Postavili jsme stan a na plynovém vařiči si ohřáli večeři. K večeři byla konzerva "Moravský vrabec" a chléb. Také jsme dojedli všechnu svačinu, která by se nám mohla další den zkazit.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C6252-2FAA-189E-20AC-E6264791E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5" r="-3" b="12212"/>
          <a:stretch/>
        </p:blipFill>
        <p:spPr>
          <a:xfrm>
            <a:off x="7613443" y="10"/>
            <a:ext cx="4578557" cy="228599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197D3D52-3333-4C4A-83A6-FDFA7D7F8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19F26-8128-FEDD-2837-F5C9FEB0C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" t="12651" r="-676" b="20482"/>
          <a:stretch/>
        </p:blipFill>
        <p:spPr>
          <a:xfrm>
            <a:off x="7611903" y="4572000"/>
            <a:ext cx="4590324" cy="2286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B4E86-8213-2FCA-FED1-F8B271240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52" r="-2" b="-2"/>
          <a:stretch/>
        </p:blipFill>
        <p:spPr>
          <a:xfrm>
            <a:off x="7611902" y="2318167"/>
            <a:ext cx="4580098" cy="2286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EC6841-3A25-4BF5-889C-E8B3785EB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26711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D90625A-CBF3-4C6A-939A-5AE44B5C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54579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3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809AFA6-E48E-43AA-9EED-CE7E62ADA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7C3E1-C83E-3789-55A1-6059C0799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868" y="634946"/>
            <a:ext cx="4592874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Rozdělávání ohně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B40C38-7297-4F79-A217-F826CC87D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79458" cy="63343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5BCE9E-F210-425D-B9F7-3413DA876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3D249-E29C-D061-6F86-B86751DF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6" y="981589"/>
            <a:ext cx="2784700" cy="208852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F0F31CF-EA95-4A13-AF1E-870F670DE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321733"/>
            <a:ext cx="2567411" cy="1978453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CE04C6-8787-5599-A32C-0C52B246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82" y="473902"/>
            <a:ext cx="2227654" cy="1670741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DA12822-4636-4C6A-878F-641079BCB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656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47C5884-9C09-4F78-B5D6-1A1580915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55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EE45ED-EEDE-41F5-A5E1-1FAD5EF3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71242-B039-6336-41EB-484683C4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752" y="3356741"/>
            <a:ext cx="2295082" cy="1721311"/>
          </a:xfrm>
          <a:prstGeom prst="rect">
            <a:avLst/>
          </a:prstGeom>
        </p:spPr>
      </p:pic>
      <p:sp>
        <p:nvSpPr>
          <p:cNvPr id="38" name="Content Placeholder 12">
            <a:extLst>
              <a:ext uri="{FF2B5EF4-FFF2-40B4-BE49-F238E27FC236}">
                <a16:creationId xmlns:a16="http://schemas.microsoft.com/office/drawing/2014/main" id="{F754CA60-A180-72E0-8621-DC356EEBD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543" y="2178319"/>
            <a:ext cx="4119199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just">
              <a:buNone/>
            </a:pPr>
            <a:r>
              <a:rPr lang="cs-CZ" dirty="0">
                <a:solidFill>
                  <a:srgbClr val="FFFFFF"/>
                </a:solidFill>
                <a:latin typeface="Calibri"/>
              </a:rPr>
              <a:t>Po večeři jsme rozdělali oheň, u kterého jsme poseděli a strávili tak zbytek tohoto náročného dne.</a:t>
            </a:r>
            <a:endParaRPr lang="cs-CZ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FFFFFF"/>
                </a:solidFill>
                <a:latin typeface="Calibri"/>
              </a:rPr>
              <a:t>Atmosféra byla velmi příjemná, i když na nás už doléhala únava. Po setmění jsme šli spát.</a:t>
            </a:r>
            <a:endParaRPr lang="cs-CZ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 algn="just">
              <a:buNone/>
            </a:pPr>
            <a:r>
              <a:rPr lang="cs-CZ" dirty="0">
                <a:cs typeface="Calibri"/>
              </a:rPr>
              <a:t>Noc byla velmi studená a všichni jsme byli rádi, když se konečně rozednělo a mohli jsme vstávat.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8C3095-657D-43C4-B135-5013E01A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16DDDA-1C1B-42E9-A61D-DFE7D232B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063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2326764-8C9B-43FF-BE76-20EE0897C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44917-4DE2-EBD8-33B0-A6EA7E31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918" y="634946"/>
            <a:ext cx="5408228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Malá Pravčická brána</a:t>
            </a:r>
            <a:endParaRPr lang="cs-CZ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266C3B-EC05-458F-973B-02E750AD2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FCB6D-47A5-ECD4-2B93-1DE9C7464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1190" r="7143" b="-1191"/>
          <a:stretch/>
        </p:blipFill>
        <p:spPr>
          <a:xfrm>
            <a:off x="458336" y="729252"/>
            <a:ext cx="2778345" cy="259312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5637D72-5DA0-4676-93BA-32EE4AF17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25AA4-15C2-45AF-B7B9-783036A81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40096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B607B13-C7E4-4509-92E2-3EFF88977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BDBA5-0C0E-3488-2213-A1F069879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11" t="1970" r="1111" b="5419"/>
          <a:stretch/>
        </p:blipFill>
        <p:spPr>
          <a:xfrm>
            <a:off x="458337" y="3981716"/>
            <a:ext cx="2784759" cy="193424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F260A21-1FA0-43D1-B43F-DEF74984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8E5808-AC86-EF2A-093B-59E25151D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6467" b="-4"/>
          <a:stretch/>
        </p:blipFill>
        <p:spPr>
          <a:xfrm>
            <a:off x="3664752" y="3152305"/>
            <a:ext cx="2295082" cy="213018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24FB8C-4DE1-27BC-47B8-0623ABDD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486" y="2250401"/>
            <a:ext cx="5058120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cs-CZ" sz="1800" dirty="0">
                <a:solidFill>
                  <a:schemeClr val="tx1"/>
                </a:solidFill>
                <a:cs typeface="Calibri"/>
              </a:rPr>
              <a:t>Malá Pravčická brána je přírodní skalní oblouk s výškou 2,3 m a šířkou 3,3 m. </a:t>
            </a:r>
            <a:endParaRPr lang="en-US"/>
          </a:p>
          <a:p>
            <a:pPr algn="just"/>
            <a:r>
              <a:rPr lang="cs-CZ" sz="1800" dirty="0">
                <a:solidFill>
                  <a:schemeClr val="tx1"/>
                </a:solidFill>
                <a:cs typeface="Calibri"/>
              </a:rPr>
              <a:t>Byla to naše první zastávka druhého dne. Pod samotnou Malou Pravčickou bránou jsme si odložili krosny a vydali se na vyhlídku. Výhled do přírody byl úžasný.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E7B9AC-7E5B-4EF1-B814-7D1B911D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E4CACF-AC53-49AB-B22D-3C7324539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62695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Retrospect</vt:lpstr>
      <vt:lpstr>Expedice "Na ferratu"</vt:lpstr>
      <vt:lpstr>Cíl naší expedice</vt:lpstr>
      <vt:lpstr>Začátek cesty</vt:lpstr>
      <vt:lpstr>Česká Kamenice</vt:lpstr>
      <vt:lpstr>Ferrata - Kavárnička</vt:lpstr>
      <vt:lpstr>Dolský mlýn</vt:lpstr>
      <vt:lpstr>Kemp Mezní Louka</vt:lpstr>
      <vt:lpstr>Rozdělávání ohně</vt:lpstr>
      <vt:lpstr>Malá Pravčická brána</vt:lpstr>
      <vt:lpstr>Šaunštejn</vt:lpstr>
      <vt:lpstr>Grieselův rybník</vt:lpstr>
      <vt:lpstr>Česká Kamenice </vt:lpstr>
      <vt:lpstr>Cesta domů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1082</cp:revision>
  <dcterms:created xsi:type="dcterms:W3CDTF">2023-09-14T18:14:04Z</dcterms:created>
  <dcterms:modified xsi:type="dcterms:W3CDTF">2023-09-27T17:47:00Z</dcterms:modified>
</cp:coreProperties>
</file>