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62" r:id="rId6"/>
    <p:sldId id="263" r:id="rId7"/>
    <p:sldId id="264" r:id="rId8"/>
    <p:sldId id="265" r:id="rId9"/>
    <p:sldId id="266" r:id="rId10"/>
    <p:sldId id="268" r:id="rId11"/>
    <p:sldId id="267" r:id="rId12"/>
    <p:sldId id="259" r:id="rId13"/>
    <p:sldId id="269" r:id="rId14"/>
    <p:sldId id="270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55571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933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536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56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726743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362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963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34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378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35669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672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4570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9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F45C5-34A5-EA11-1E35-F2BCD28B2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927" y="1231894"/>
            <a:ext cx="5958101" cy="4339177"/>
          </a:xfrm>
        </p:spPr>
        <p:txBody>
          <a:bodyPr>
            <a:normAutofit fontScale="90000"/>
          </a:bodyPr>
          <a:lstStyle/>
          <a:p>
            <a:pPr algn="l"/>
            <a:r>
              <a:rPr lang="cs-CZ" sz="8800" dirty="0">
                <a:solidFill>
                  <a:srgbClr val="2A1A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Expedice </a:t>
            </a:r>
            <a:r>
              <a:rPr lang="cs-CZ" sz="8800" dirty="0" err="1">
                <a:solidFill>
                  <a:srgbClr val="2A1A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DofE</a:t>
            </a:r>
            <a:r>
              <a:rPr lang="cs-CZ" sz="8800" dirty="0">
                <a:solidFill>
                  <a:srgbClr val="2A1A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br>
              <a:rPr lang="cs-CZ" sz="8800" dirty="0">
                <a:solidFill>
                  <a:srgbClr val="2A1A00"/>
                </a:solidFill>
                <a:latin typeface="Impact" panose="020B0806030902050204" pitchFamily="34" charset="0"/>
                <a:cs typeface="Aharoni" panose="02010803020104030203" pitchFamily="2" charset="-79"/>
              </a:rPr>
            </a:br>
            <a:r>
              <a:rPr lang="cs-CZ" sz="8800" dirty="0">
                <a:solidFill>
                  <a:srgbClr val="2A1A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-</a:t>
            </a:r>
            <a:r>
              <a:rPr lang="cs-CZ" sz="8800" i="1" dirty="0">
                <a:solidFill>
                  <a:srgbClr val="2A1A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PRAVDIVÁ-</a:t>
            </a:r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 descr="Obsah obrázku Barevnost, Grafika, vektorová grafika, kreativita&#10;&#10;Popis byl vytvořen automaticky">
            <a:extLst>
              <a:ext uri="{FF2B5EF4-FFF2-40B4-BE49-F238E27FC236}">
                <a16:creationId xmlns:a16="http://schemas.microsoft.com/office/drawing/2014/main" id="{2F845D55-F38C-24C0-0E3D-9985B2BA1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7" b="-1"/>
          <a:stretch/>
        </p:blipFill>
        <p:spPr>
          <a:xfrm>
            <a:off x="7552944" y="2650122"/>
            <a:ext cx="3995592" cy="1562300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312CC370-11CE-1F54-6611-253E9B9C1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9916" y="5661348"/>
            <a:ext cx="266700" cy="448979"/>
          </a:xfrm>
        </p:spPr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0438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99A082BA-AA12-CAD4-D0EE-98484F474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80" r="-2" b="22791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D16632E-7E54-F130-EFCB-67034423CC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67" r="-1" b="34601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757F400-114A-D1A5-3772-2B2F93D7C7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52" r="-1" b="14963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7FB6ADF-FED7-D070-C73B-B3BB2E4261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17" r="-2" b="28927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07431164-6E5D-198C-17E9-4AC070B66B85}"/>
              </a:ext>
            </a:extLst>
          </p:cNvPr>
          <p:cNvSpPr txBox="1"/>
          <p:nvPr/>
        </p:nvSpPr>
        <p:spPr>
          <a:xfrm>
            <a:off x="4030997" y="104115"/>
            <a:ext cx="182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500" b="1" dirty="0">
                <a:highlight>
                  <a:srgbClr val="FFFF00"/>
                </a:highlight>
              </a:rPr>
              <a:t>DŘÍVE</a:t>
            </a:r>
          </a:p>
        </p:txBody>
      </p:sp>
    </p:spTree>
    <p:extLst>
      <p:ext uri="{BB962C8B-B14F-4D97-AF65-F5344CB8AC3E}">
        <p14:creationId xmlns:p14="http://schemas.microsoft.com/office/powerpoint/2010/main" val="3201146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D8EA85FB-D3B3-6C47-E9F4-01B0C2349B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" r="-2" b="22465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5755C2D8-D766-CB35-A81B-9C9D4DDF0D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0" b="-1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Obrázek 9">
            <a:extLst>
              <a:ext uri="{FF2B5EF4-FFF2-40B4-BE49-F238E27FC236}">
                <a16:creationId xmlns:a16="http://schemas.microsoft.com/office/drawing/2014/main" id="{85E2CA37-77EB-79FA-B312-D324E13D48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-2" b="-2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Obrázek 4">
            <a:extLst>
              <a:ext uri="{FF2B5EF4-FFF2-40B4-BE49-F238E27FC236}">
                <a16:creationId xmlns:a16="http://schemas.microsoft.com/office/drawing/2014/main" id="{03537BC1-1373-48E5-3D8C-B2FF123350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6" r="-2" b="14749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B0AEEEA7-FE7F-AA31-DAF2-5E82DAA39786}"/>
              </a:ext>
            </a:extLst>
          </p:cNvPr>
          <p:cNvSpPr txBox="1"/>
          <p:nvPr/>
        </p:nvSpPr>
        <p:spPr>
          <a:xfrm>
            <a:off x="0" y="91541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b="1" dirty="0">
                <a:highlight>
                  <a:srgbClr val="FFFF00"/>
                </a:highlight>
              </a:rPr>
              <a:t>DNES</a:t>
            </a:r>
          </a:p>
        </p:txBody>
      </p:sp>
    </p:spTree>
    <p:extLst>
      <p:ext uri="{BB962C8B-B14F-4D97-AF65-F5344CB8AC3E}">
        <p14:creationId xmlns:p14="http://schemas.microsoft.com/office/powerpoint/2010/main" val="1567417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54CAFF-A6B0-EF07-D388-B960FB251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15846" y="643826"/>
            <a:ext cx="10178322" cy="1492132"/>
          </a:xfrm>
        </p:spPr>
        <p:txBody>
          <a:bodyPr>
            <a:normAutofit/>
          </a:bodyPr>
          <a:lstStyle/>
          <a:p>
            <a:pPr algn="ctr"/>
            <a:r>
              <a:rPr lang="cs-CZ" sz="5400" b="1" dirty="0">
                <a:latin typeface="Impact" panose="020B0806030902050204" pitchFamily="34" charset="0"/>
              </a:rPr>
              <a:t>CESTA DOMů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C1B803-4000-7565-D1FC-81E55436A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3593591"/>
          </a:xfrm>
        </p:spPr>
        <p:txBody>
          <a:bodyPr>
            <a:normAutofit fontScale="25000" lnSpcReduction="20000"/>
          </a:bodyPr>
          <a:lstStyle/>
          <a:p>
            <a:r>
              <a:rPr lang="cs-CZ" sz="11200" dirty="0"/>
              <a:t>Druhý den jsme se probudily do deštivého dne. Nasadily jsme mikiny a bundy, nasnídaly jsme se a daly jsme se do skládání stanu. Daly jsme si záležet, aby za námi nic nezůstalo, odpadky jsme daly do pytle, jenž jsme vyhodily v nejbližší vesnici.</a:t>
            </a:r>
          </a:p>
          <a:p>
            <a:r>
              <a:rPr lang="cs-CZ" sz="11200" dirty="0"/>
              <a:t>Vyrazily jsme směr </a:t>
            </a:r>
            <a:r>
              <a:rPr lang="cs-CZ" sz="11200" dirty="0" err="1"/>
              <a:t>Touchovice</a:t>
            </a:r>
            <a:r>
              <a:rPr lang="cs-CZ" sz="11200" dirty="0"/>
              <a:t> za poslechu klasické hudby z onoho </a:t>
            </a:r>
            <a:r>
              <a:rPr lang="cs-CZ" sz="11200" dirty="0" err="1"/>
              <a:t>minirádia</a:t>
            </a:r>
            <a:r>
              <a:rPr lang="cs-CZ" sz="11200" dirty="0"/>
              <a:t>. </a:t>
            </a:r>
          </a:p>
          <a:p>
            <a:r>
              <a:rPr lang="cs-CZ" sz="11200" dirty="0"/>
              <a:t>Záda bolely, nohy byly otupělé, touha svalit se do příkopu stoupala, ale my jsme statečně kráčely dál.  Prošly jsme </a:t>
            </a:r>
            <a:r>
              <a:rPr lang="cs-CZ" sz="11200" dirty="0" err="1"/>
              <a:t>Pnětluky</a:t>
            </a:r>
            <a:r>
              <a:rPr lang="cs-CZ" sz="11200" dirty="0"/>
              <a:t>, </a:t>
            </a:r>
            <a:r>
              <a:rPr lang="cs-CZ" sz="11200" dirty="0" err="1"/>
              <a:t>Konětopy</a:t>
            </a:r>
            <a:r>
              <a:rPr lang="cs-CZ" sz="11200" dirty="0"/>
              <a:t> (s koňmi), Hřivice a nakonec </a:t>
            </a:r>
            <a:r>
              <a:rPr lang="cs-CZ" sz="11200" dirty="0" err="1"/>
              <a:t>Touchovice</a:t>
            </a:r>
            <a:r>
              <a:rPr lang="cs-CZ" sz="11200" dirty="0"/>
              <a:t>, kde jsme nasedly na vlak do Mostu, kde naše expedice skončila.</a:t>
            </a:r>
          </a:p>
          <a:p>
            <a:endParaRPr lang="cs-CZ" sz="11200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2149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B833584A-420F-AA3E-4FC9-463B10402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52" y="298041"/>
            <a:ext cx="3900198" cy="2925149"/>
          </a:xfr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43F40AEF-0347-39E6-24D7-77886C30F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202" y="3472692"/>
            <a:ext cx="4016936" cy="3015000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6FAFE34B-5688-8211-74FA-2BE6777269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t="13005" r="19555" b="19124"/>
          <a:stretch/>
        </p:blipFill>
        <p:spPr>
          <a:xfrm>
            <a:off x="5935049" y="125156"/>
            <a:ext cx="4294056" cy="3188495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BAD4825F-CFE5-E36C-66B7-C30CCEC24F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64" y="3544349"/>
            <a:ext cx="5064002" cy="291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78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A280D8-9611-E7F1-7B95-14CD9E84C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015" y="643826"/>
            <a:ext cx="10178322" cy="1492132"/>
          </a:xfrm>
        </p:spPr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37C0FB-0160-8D00-5372-2D20B3822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3593591"/>
          </a:xfrm>
        </p:spPr>
        <p:txBody>
          <a:bodyPr>
            <a:noAutofit/>
          </a:bodyPr>
          <a:lstStyle/>
          <a:p>
            <a:r>
              <a:rPr lang="cs-CZ" sz="4000" dirty="0"/>
              <a:t>Celou expedici hodnotíme jako zcela pozitivní zkušenost, která nás mnoho naučila, ale hlavně nás sblížila. Rády bychom naše dovednosti, které jsme se přiučily, či jsme se v nich jen utvrdily, využily dále v našich vlastních expedicích. Jsme vděčné za tuto příležitost.</a:t>
            </a:r>
          </a:p>
        </p:txBody>
      </p:sp>
    </p:spTree>
    <p:extLst>
      <p:ext uri="{BB962C8B-B14F-4D97-AF65-F5344CB8AC3E}">
        <p14:creationId xmlns:p14="http://schemas.microsoft.com/office/powerpoint/2010/main" val="991888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6FE6C0-3DB1-89F1-C9D1-2A7C60BF0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>
                <a:latin typeface="Impact" panose="020B0806030902050204" pitchFamily="34" charset="0"/>
                <a:cs typeface="Aharoni"/>
              </a:rPr>
              <a:t>PŘÍPRAVY A PLÁNOVÁNÍ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0343DC-5CE3-C319-519F-D24DC1AE3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106" y="1536417"/>
            <a:ext cx="10387788" cy="3091524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r>
              <a:rPr lang="cs-CZ" sz="112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Naplánovat si expedici není zrovna lehká záležitost, člověk si musí stanovit cíle a připravit se. </a:t>
            </a:r>
          </a:p>
          <a:p>
            <a:r>
              <a:rPr lang="cs-CZ" sz="112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Ze začátku jsme si myslely, že naplánovat výlet, který trvá 1 noc a 2 dny bude brnkačka, ovšem opak byl pravdou. Sepsat podrobný itinerář cesty, zjištění všelijakých povolení k přespání a mnoho dalších není zrovna dvakrát snadný. I přes menší komplikace v našem týmu a  po </a:t>
            </a:r>
            <a:r>
              <a:rPr lang="cs-CZ" sz="11200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důkládným</a:t>
            </a:r>
            <a:r>
              <a:rPr lang="cs-CZ" sz="112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 ověření od našich školitelů jsme dostaly zelenou a mohli jsme vyrazit. </a:t>
            </a:r>
          </a:p>
          <a:p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Nejdříve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jsme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 ale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museli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absolvovat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několik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kurzů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ověření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dovedností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. Pro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takovou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výpravu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je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třeba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 umět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postavit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stan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rozdělat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oheň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pracovat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mapou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buzolou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vhodně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zabalit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batoh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 a to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nejdůležitější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absolvovat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kurz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první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pomoci</a:t>
            </a:r>
            <a:r>
              <a:rPr lang="en-US" sz="1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F0502020204030204" pitchFamily="34" charset="0"/>
                <a:cs typeface="Calibri" panose="020F0502020204030204" pitchFamily="34" charset="0"/>
              </a:rPr>
              <a:t>. </a:t>
            </a:r>
            <a:endParaRPr lang="cs-CZ" sz="11200" dirty="0">
              <a:solidFill>
                <a:schemeClr val="tx1">
                  <a:lumMod val="50000"/>
                  <a:lumOff val="50000"/>
                </a:schemeClr>
              </a:solidFill>
              <a:effectLst/>
              <a:ea typeface="Times New Roman" panose="020F0502020204030204" pitchFamily="34" charset="0"/>
            </a:endParaRPr>
          </a:p>
          <a:p>
            <a:endParaRPr lang="cs-CZ" sz="11200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endParaRPr lang="cs-CZ" sz="11200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6597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356B7AC-8991-4B6B-92E2-9EBB80DB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A8AFFF25-F4D6-4BBC-841D-3B3014ED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15684" y="0"/>
            <a:ext cx="5676316" cy="6858000"/>
          </a:xfrm>
          <a:custGeom>
            <a:avLst/>
            <a:gdLst>
              <a:gd name="connsiteX0" fmla="*/ 0 w 5676316"/>
              <a:gd name="connsiteY0" fmla="*/ 0 h 6858000"/>
              <a:gd name="connsiteX1" fmla="*/ 5676316 w 5676316"/>
              <a:gd name="connsiteY1" fmla="*/ 0 h 6858000"/>
              <a:gd name="connsiteX2" fmla="*/ 5676316 w 5676316"/>
              <a:gd name="connsiteY2" fmla="*/ 6858000 h 6858000"/>
              <a:gd name="connsiteX3" fmla="*/ 0 w 5676316"/>
              <a:gd name="connsiteY3" fmla="*/ 6858000 h 6858000"/>
              <a:gd name="connsiteX4" fmla="*/ 4763 w 5676316"/>
              <a:gd name="connsiteY4" fmla="*/ 6791325 h 6858000"/>
              <a:gd name="connsiteX5" fmla="*/ 12700 w 5676316"/>
              <a:gd name="connsiteY5" fmla="*/ 6735762 h 6858000"/>
              <a:gd name="connsiteX6" fmla="*/ 22225 w 5676316"/>
              <a:gd name="connsiteY6" fmla="*/ 6683375 h 6858000"/>
              <a:gd name="connsiteX7" fmla="*/ 38100 w 5676316"/>
              <a:gd name="connsiteY7" fmla="*/ 6640512 h 6858000"/>
              <a:gd name="connsiteX8" fmla="*/ 53975 w 5676316"/>
              <a:gd name="connsiteY8" fmla="*/ 6597650 h 6858000"/>
              <a:gd name="connsiteX9" fmla="*/ 73025 w 5676316"/>
              <a:gd name="connsiteY9" fmla="*/ 6561137 h 6858000"/>
              <a:gd name="connsiteX10" fmla="*/ 92075 w 5676316"/>
              <a:gd name="connsiteY10" fmla="*/ 6523037 h 6858000"/>
              <a:gd name="connsiteX11" fmla="*/ 109538 w 5676316"/>
              <a:gd name="connsiteY11" fmla="*/ 6488112 h 6858000"/>
              <a:gd name="connsiteX12" fmla="*/ 127000 w 5676316"/>
              <a:gd name="connsiteY12" fmla="*/ 6448425 h 6858000"/>
              <a:gd name="connsiteX13" fmla="*/ 142875 w 5676316"/>
              <a:gd name="connsiteY13" fmla="*/ 6407150 h 6858000"/>
              <a:gd name="connsiteX14" fmla="*/ 157163 w 5676316"/>
              <a:gd name="connsiteY14" fmla="*/ 6361112 h 6858000"/>
              <a:gd name="connsiteX15" fmla="*/ 168275 w 5676316"/>
              <a:gd name="connsiteY15" fmla="*/ 6311900 h 6858000"/>
              <a:gd name="connsiteX16" fmla="*/ 176213 w 5676316"/>
              <a:gd name="connsiteY16" fmla="*/ 6251575 h 6858000"/>
              <a:gd name="connsiteX17" fmla="*/ 179388 w 5676316"/>
              <a:gd name="connsiteY17" fmla="*/ 6183312 h 6858000"/>
              <a:gd name="connsiteX18" fmla="*/ 176213 w 5676316"/>
              <a:gd name="connsiteY18" fmla="*/ 6113462 h 6858000"/>
              <a:gd name="connsiteX19" fmla="*/ 168275 w 5676316"/>
              <a:gd name="connsiteY19" fmla="*/ 6056312 h 6858000"/>
              <a:gd name="connsiteX20" fmla="*/ 157163 w 5676316"/>
              <a:gd name="connsiteY20" fmla="*/ 6003925 h 6858000"/>
              <a:gd name="connsiteX21" fmla="*/ 142875 w 5676316"/>
              <a:gd name="connsiteY21" fmla="*/ 5956300 h 6858000"/>
              <a:gd name="connsiteX22" fmla="*/ 127000 w 5676316"/>
              <a:gd name="connsiteY22" fmla="*/ 5915025 h 6858000"/>
              <a:gd name="connsiteX23" fmla="*/ 107950 w 5676316"/>
              <a:gd name="connsiteY23" fmla="*/ 5876925 h 6858000"/>
              <a:gd name="connsiteX24" fmla="*/ 88900 w 5676316"/>
              <a:gd name="connsiteY24" fmla="*/ 5840412 h 6858000"/>
              <a:gd name="connsiteX25" fmla="*/ 69850 w 5676316"/>
              <a:gd name="connsiteY25" fmla="*/ 5802312 h 6858000"/>
              <a:gd name="connsiteX26" fmla="*/ 52388 w 5676316"/>
              <a:gd name="connsiteY26" fmla="*/ 5762625 h 6858000"/>
              <a:gd name="connsiteX27" fmla="*/ 34925 w 5676316"/>
              <a:gd name="connsiteY27" fmla="*/ 5721350 h 6858000"/>
              <a:gd name="connsiteX28" fmla="*/ 20638 w 5676316"/>
              <a:gd name="connsiteY28" fmla="*/ 5675312 h 6858000"/>
              <a:gd name="connsiteX29" fmla="*/ 11113 w 5676316"/>
              <a:gd name="connsiteY29" fmla="*/ 5622925 h 6858000"/>
              <a:gd name="connsiteX30" fmla="*/ 1588 w 5676316"/>
              <a:gd name="connsiteY30" fmla="*/ 5562600 h 6858000"/>
              <a:gd name="connsiteX31" fmla="*/ 0 w 5676316"/>
              <a:gd name="connsiteY31" fmla="*/ 5494337 h 6858000"/>
              <a:gd name="connsiteX32" fmla="*/ 1588 w 5676316"/>
              <a:gd name="connsiteY32" fmla="*/ 5426075 h 6858000"/>
              <a:gd name="connsiteX33" fmla="*/ 11113 w 5676316"/>
              <a:gd name="connsiteY33" fmla="*/ 5365750 h 6858000"/>
              <a:gd name="connsiteX34" fmla="*/ 20638 w 5676316"/>
              <a:gd name="connsiteY34" fmla="*/ 5313362 h 6858000"/>
              <a:gd name="connsiteX35" fmla="*/ 34925 w 5676316"/>
              <a:gd name="connsiteY35" fmla="*/ 5268912 h 6858000"/>
              <a:gd name="connsiteX36" fmla="*/ 52388 w 5676316"/>
              <a:gd name="connsiteY36" fmla="*/ 5226050 h 6858000"/>
              <a:gd name="connsiteX37" fmla="*/ 69850 w 5676316"/>
              <a:gd name="connsiteY37" fmla="*/ 5186362 h 6858000"/>
              <a:gd name="connsiteX38" fmla="*/ 88900 w 5676316"/>
              <a:gd name="connsiteY38" fmla="*/ 5149850 h 6858000"/>
              <a:gd name="connsiteX39" fmla="*/ 107950 w 5676316"/>
              <a:gd name="connsiteY39" fmla="*/ 5114925 h 6858000"/>
              <a:gd name="connsiteX40" fmla="*/ 127000 w 5676316"/>
              <a:gd name="connsiteY40" fmla="*/ 5075237 h 6858000"/>
              <a:gd name="connsiteX41" fmla="*/ 142875 w 5676316"/>
              <a:gd name="connsiteY41" fmla="*/ 5033962 h 6858000"/>
              <a:gd name="connsiteX42" fmla="*/ 157163 w 5676316"/>
              <a:gd name="connsiteY42" fmla="*/ 4987925 h 6858000"/>
              <a:gd name="connsiteX43" fmla="*/ 168275 w 5676316"/>
              <a:gd name="connsiteY43" fmla="*/ 4935537 h 6858000"/>
              <a:gd name="connsiteX44" fmla="*/ 176213 w 5676316"/>
              <a:gd name="connsiteY44" fmla="*/ 4875212 h 6858000"/>
              <a:gd name="connsiteX45" fmla="*/ 179388 w 5676316"/>
              <a:gd name="connsiteY45" fmla="*/ 4806950 h 6858000"/>
              <a:gd name="connsiteX46" fmla="*/ 176213 w 5676316"/>
              <a:gd name="connsiteY46" fmla="*/ 4738687 h 6858000"/>
              <a:gd name="connsiteX47" fmla="*/ 168275 w 5676316"/>
              <a:gd name="connsiteY47" fmla="*/ 4678362 h 6858000"/>
              <a:gd name="connsiteX48" fmla="*/ 157163 w 5676316"/>
              <a:gd name="connsiteY48" fmla="*/ 4625975 h 6858000"/>
              <a:gd name="connsiteX49" fmla="*/ 142875 w 5676316"/>
              <a:gd name="connsiteY49" fmla="*/ 4579937 h 6858000"/>
              <a:gd name="connsiteX50" fmla="*/ 127000 w 5676316"/>
              <a:gd name="connsiteY50" fmla="*/ 4537075 h 6858000"/>
              <a:gd name="connsiteX51" fmla="*/ 107950 w 5676316"/>
              <a:gd name="connsiteY51" fmla="*/ 4498975 h 6858000"/>
              <a:gd name="connsiteX52" fmla="*/ 69850 w 5676316"/>
              <a:gd name="connsiteY52" fmla="*/ 4424362 h 6858000"/>
              <a:gd name="connsiteX53" fmla="*/ 52388 w 5676316"/>
              <a:gd name="connsiteY53" fmla="*/ 4386262 h 6858000"/>
              <a:gd name="connsiteX54" fmla="*/ 34925 w 5676316"/>
              <a:gd name="connsiteY54" fmla="*/ 4343400 h 6858000"/>
              <a:gd name="connsiteX55" fmla="*/ 20638 w 5676316"/>
              <a:gd name="connsiteY55" fmla="*/ 4297362 h 6858000"/>
              <a:gd name="connsiteX56" fmla="*/ 11113 w 5676316"/>
              <a:gd name="connsiteY56" fmla="*/ 4244975 h 6858000"/>
              <a:gd name="connsiteX57" fmla="*/ 1588 w 5676316"/>
              <a:gd name="connsiteY57" fmla="*/ 4186237 h 6858000"/>
              <a:gd name="connsiteX58" fmla="*/ 0 w 5676316"/>
              <a:gd name="connsiteY58" fmla="*/ 4116387 h 6858000"/>
              <a:gd name="connsiteX59" fmla="*/ 1588 w 5676316"/>
              <a:gd name="connsiteY59" fmla="*/ 4048125 h 6858000"/>
              <a:gd name="connsiteX60" fmla="*/ 11113 w 5676316"/>
              <a:gd name="connsiteY60" fmla="*/ 3987800 h 6858000"/>
              <a:gd name="connsiteX61" fmla="*/ 20638 w 5676316"/>
              <a:gd name="connsiteY61" fmla="*/ 3935412 h 6858000"/>
              <a:gd name="connsiteX62" fmla="*/ 34925 w 5676316"/>
              <a:gd name="connsiteY62" fmla="*/ 3890962 h 6858000"/>
              <a:gd name="connsiteX63" fmla="*/ 52388 w 5676316"/>
              <a:gd name="connsiteY63" fmla="*/ 3848100 h 6858000"/>
              <a:gd name="connsiteX64" fmla="*/ 69850 w 5676316"/>
              <a:gd name="connsiteY64" fmla="*/ 3811587 h 6858000"/>
              <a:gd name="connsiteX65" fmla="*/ 107950 w 5676316"/>
              <a:gd name="connsiteY65" fmla="*/ 3736975 h 6858000"/>
              <a:gd name="connsiteX66" fmla="*/ 127000 w 5676316"/>
              <a:gd name="connsiteY66" fmla="*/ 3697287 h 6858000"/>
              <a:gd name="connsiteX67" fmla="*/ 142875 w 5676316"/>
              <a:gd name="connsiteY67" fmla="*/ 3656012 h 6858000"/>
              <a:gd name="connsiteX68" fmla="*/ 157163 w 5676316"/>
              <a:gd name="connsiteY68" fmla="*/ 3609975 h 6858000"/>
              <a:gd name="connsiteX69" fmla="*/ 168275 w 5676316"/>
              <a:gd name="connsiteY69" fmla="*/ 3557587 h 6858000"/>
              <a:gd name="connsiteX70" fmla="*/ 176213 w 5676316"/>
              <a:gd name="connsiteY70" fmla="*/ 3497262 h 6858000"/>
              <a:gd name="connsiteX71" fmla="*/ 179388 w 5676316"/>
              <a:gd name="connsiteY71" fmla="*/ 3427412 h 6858000"/>
              <a:gd name="connsiteX72" fmla="*/ 176213 w 5676316"/>
              <a:gd name="connsiteY72" fmla="*/ 3360737 h 6858000"/>
              <a:gd name="connsiteX73" fmla="*/ 168275 w 5676316"/>
              <a:gd name="connsiteY73" fmla="*/ 3300412 h 6858000"/>
              <a:gd name="connsiteX74" fmla="*/ 157163 w 5676316"/>
              <a:gd name="connsiteY74" fmla="*/ 3248025 h 6858000"/>
              <a:gd name="connsiteX75" fmla="*/ 142875 w 5676316"/>
              <a:gd name="connsiteY75" fmla="*/ 3201987 h 6858000"/>
              <a:gd name="connsiteX76" fmla="*/ 127000 w 5676316"/>
              <a:gd name="connsiteY76" fmla="*/ 3160712 h 6858000"/>
              <a:gd name="connsiteX77" fmla="*/ 107950 w 5676316"/>
              <a:gd name="connsiteY77" fmla="*/ 3121025 h 6858000"/>
              <a:gd name="connsiteX78" fmla="*/ 88900 w 5676316"/>
              <a:gd name="connsiteY78" fmla="*/ 3084512 h 6858000"/>
              <a:gd name="connsiteX79" fmla="*/ 69850 w 5676316"/>
              <a:gd name="connsiteY79" fmla="*/ 3046412 h 6858000"/>
              <a:gd name="connsiteX80" fmla="*/ 52388 w 5676316"/>
              <a:gd name="connsiteY80" fmla="*/ 3009900 h 6858000"/>
              <a:gd name="connsiteX81" fmla="*/ 34925 w 5676316"/>
              <a:gd name="connsiteY81" fmla="*/ 2967037 h 6858000"/>
              <a:gd name="connsiteX82" fmla="*/ 20638 w 5676316"/>
              <a:gd name="connsiteY82" fmla="*/ 2922587 h 6858000"/>
              <a:gd name="connsiteX83" fmla="*/ 11113 w 5676316"/>
              <a:gd name="connsiteY83" fmla="*/ 2868612 h 6858000"/>
              <a:gd name="connsiteX84" fmla="*/ 1588 w 5676316"/>
              <a:gd name="connsiteY84" fmla="*/ 2809875 h 6858000"/>
              <a:gd name="connsiteX85" fmla="*/ 0 w 5676316"/>
              <a:gd name="connsiteY85" fmla="*/ 2741612 h 6858000"/>
              <a:gd name="connsiteX86" fmla="*/ 1588 w 5676316"/>
              <a:gd name="connsiteY86" fmla="*/ 2671762 h 6858000"/>
              <a:gd name="connsiteX87" fmla="*/ 11113 w 5676316"/>
              <a:gd name="connsiteY87" fmla="*/ 2613025 h 6858000"/>
              <a:gd name="connsiteX88" fmla="*/ 20638 w 5676316"/>
              <a:gd name="connsiteY88" fmla="*/ 2560637 h 6858000"/>
              <a:gd name="connsiteX89" fmla="*/ 34925 w 5676316"/>
              <a:gd name="connsiteY89" fmla="*/ 2513012 h 6858000"/>
              <a:gd name="connsiteX90" fmla="*/ 52388 w 5676316"/>
              <a:gd name="connsiteY90" fmla="*/ 2471737 h 6858000"/>
              <a:gd name="connsiteX91" fmla="*/ 69850 w 5676316"/>
              <a:gd name="connsiteY91" fmla="*/ 2433637 h 6858000"/>
              <a:gd name="connsiteX92" fmla="*/ 88900 w 5676316"/>
              <a:gd name="connsiteY92" fmla="*/ 2395537 h 6858000"/>
              <a:gd name="connsiteX93" fmla="*/ 107950 w 5676316"/>
              <a:gd name="connsiteY93" fmla="*/ 2359025 h 6858000"/>
              <a:gd name="connsiteX94" fmla="*/ 127000 w 5676316"/>
              <a:gd name="connsiteY94" fmla="*/ 2319337 h 6858000"/>
              <a:gd name="connsiteX95" fmla="*/ 142875 w 5676316"/>
              <a:gd name="connsiteY95" fmla="*/ 2278062 h 6858000"/>
              <a:gd name="connsiteX96" fmla="*/ 157163 w 5676316"/>
              <a:gd name="connsiteY96" fmla="*/ 2232025 h 6858000"/>
              <a:gd name="connsiteX97" fmla="*/ 168275 w 5676316"/>
              <a:gd name="connsiteY97" fmla="*/ 2179637 h 6858000"/>
              <a:gd name="connsiteX98" fmla="*/ 176213 w 5676316"/>
              <a:gd name="connsiteY98" fmla="*/ 2119312 h 6858000"/>
              <a:gd name="connsiteX99" fmla="*/ 179388 w 5676316"/>
              <a:gd name="connsiteY99" fmla="*/ 2051050 h 6858000"/>
              <a:gd name="connsiteX100" fmla="*/ 176213 w 5676316"/>
              <a:gd name="connsiteY100" fmla="*/ 1982787 h 6858000"/>
              <a:gd name="connsiteX101" fmla="*/ 168275 w 5676316"/>
              <a:gd name="connsiteY101" fmla="*/ 1922462 h 6858000"/>
              <a:gd name="connsiteX102" fmla="*/ 157163 w 5676316"/>
              <a:gd name="connsiteY102" fmla="*/ 1870075 h 6858000"/>
              <a:gd name="connsiteX103" fmla="*/ 142875 w 5676316"/>
              <a:gd name="connsiteY103" fmla="*/ 1824037 h 6858000"/>
              <a:gd name="connsiteX104" fmla="*/ 127000 w 5676316"/>
              <a:gd name="connsiteY104" fmla="*/ 1782762 h 6858000"/>
              <a:gd name="connsiteX105" fmla="*/ 107950 w 5676316"/>
              <a:gd name="connsiteY105" fmla="*/ 1743075 h 6858000"/>
              <a:gd name="connsiteX106" fmla="*/ 88900 w 5676316"/>
              <a:gd name="connsiteY106" fmla="*/ 1708150 h 6858000"/>
              <a:gd name="connsiteX107" fmla="*/ 69850 w 5676316"/>
              <a:gd name="connsiteY107" fmla="*/ 1671637 h 6858000"/>
              <a:gd name="connsiteX108" fmla="*/ 52388 w 5676316"/>
              <a:gd name="connsiteY108" fmla="*/ 1631950 h 6858000"/>
              <a:gd name="connsiteX109" fmla="*/ 34925 w 5676316"/>
              <a:gd name="connsiteY109" fmla="*/ 1589087 h 6858000"/>
              <a:gd name="connsiteX110" fmla="*/ 20638 w 5676316"/>
              <a:gd name="connsiteY110" fmla="*/ 1544637 h 6858000"/>
              <a:gd name="connsiteX111" fmla="*/ 11113 w 5676316"/>
              <a:gd name="connsiteY111" fmla="*/ 1492250 h 6858000"/>
              <a:gd name="connsiteX112" fmla="*/ 1588 w 5676316"/>
              <a:gd name="connsiteY112" fmla="*/ 1431925 h 6858000"/>
              <a:gd name="connsiteX113" fmla="*/ 0 w 5676316"/>
              <a:gd name="connsiteY113" fmla="*/ 1363662 h 6858000"/>
              <a:gd name="connsiteX114" fmla="*/ 1588 w 5676316"/>
              <a:gd name="connsiteY114" fmla="*/ 1295400 h 6858000"/>
              <a:gd name="connsiteX115" fmla="*/ 11113 w 5676316"/>
              <a:gd name="connsiteY115" fmla="*/ 1235075 h 6858000"/>
              <a:gd name="connsiteX116" fmla="*/ 20638 w 5676316"/>
              <a:gd name="connsiteY116" fmla="*/ 1182687 h 6858000"/>
              <a:gd name="connsiteX117" fmla="*/ 34925 w 5676316"/>
              <a:gd name="connsiteY117" fmla="*/ 1136650 h 6858000"/>
              <a:gd name="connsiteX118" fmla="*/ 52388 w 5676316"/>
              <a:gd name="connsiteY118" fmla="*/ 1095375 h 6858000"/>
              <a:gd name="connsiteX119" fmla="*/ 69850 w 5676316"/>
              <a:gd name="connsiteY119" fmla="*/ 1055687 h 6858000"/>
              <a:gd name="connsiteX120" fmla="*/ 88900 w 5676316"/>
              <a:gd name="connsiteY120" fmla="*/ 1017587 h 6858000"/>
              <a:gd name="connsiteX121" fmla="*/ 107950 w 5676316"/>
              <a:gd name="connsiteY121" fmla="*/ 981075 h 6858000"/>
              <a:gd name="connsiteX122" fmla="*/ 127000 w 5676316"/>
              <a:gd name="connsiteY122" fmla="*/ 942975 h 6858000"/>
              <a:gd name="connsiteX123" fmla="*/ 142875 w 5676316"/>
              <a:gd name="connsiteY123" fmla="*/ 901700 h 6858000"/>
              <a:gd name="connsiteX124" fmla="*/ 157163 w 5676316"/>
              <a:gd name="connsiteY124" fmla="*/ 854075 h 6858000"/>
              <a:gd name="connsiteX125" fmla="*/ 168275 w 5676316"/>
              <a:gd name="connsiteY125" fmla="*/ 801687 h 6858000"/>
              <a:gd name="connsiteX126" fmla="*/ 176213 w 5676316"/>
              <a:gd name="connsiteY126" fmla="*/ 744537 h 6858000"/>
              <a:gd name="connsiteX127" fmla="*/ 179388 w 5676316"/>
              <a:gd name="connsiteY127" fmla="*/ 673100 h 6858000"/>
              <a:gd name="connsiteX128" fmla="*/ 176213 w 5676316"/>
              <a:gd name="connsiteY128" fmla="*/ 606425 h 6858000"/>
              <a:gd name="connsiteX129" fmla="*/ 168275 w 5676316"/>
              <a:gd name="connsiteY129" fmla="*/ 546100 h 6858000"/>
              <a:gd name="connsiteX130" fmla="*/ 157163 w 5676316"/>
              <a:gd name="connsiteY130" fmla="*/ 496887 h 6858000"/>
              <a:gd name="connsiteX131" fmla="*/ 142875 w 5676316"/>
              <a:gd name="connsiteY131" fmla="*/ 450850 h 6858000"/>
              <a:gd name="connsiteX132" fmla="*/ 127000 w 5676316"/>
              <a:gd name="connsiteY132" fmla="*/ 409575 h 6858000"/>
              <a:gd name="connsiteX133" fmla="*/ 109538 w 5676316"/>
              <a:gd name="connsiteY133" fmla="*/ 369887 h 6858000"/>
              <a:gd name="connsiteX134" fmla="*/ 92075 w 5676316"/>
              <a:gd name="connsiteY134" fmla="*/ 334962 h 6858000"/>
              <a:gd name="connsiteX135" fmla="*/ 73025 w 5676316"/>
              <a:gd name="connsiteY135" fmla="*/ 296862 h 6858000"/>
              <a:gd name="connsiteX136" fmla="*/ 53975 w 5676316"/>
              <a:gd name="connsiteY136" fmla="*/ 260350 h 6858000"/>
              <a:gd name="connsiteX137" fmla="*/ 38100 w 5676316"/>
              <a:gd name="connsiteY137" fmla="*/ 217487 h 6858000"/>
              <a:gd name="connsiteX138" fmla="*/ 22225 w 5676316"/>
              <a:gd name="connsiteY138" fmla="*/ 174625 h 6858000"/>
              <a:gd name="connsiteX139" fmla="*/ 12700 w 5676316"/>
              <a:gd name="connsiteY139" fmla="*/ 122237 h 6858000"/>
              <a:gd name="connsiteX140" fmla="*/ 4763 w 5676316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676316" h="6858000">
                <a:moveTo>
                  <a:pt x="0" y="0"/>
                </a:moveTo>
                <a:lnTo>
                  <a:pt x="5676316" y="0"/>
                </a:lnTo>
                <a:lnTo>
                  <a:pt x="5676316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Obrázek 8" descr="Obsah obrázku interiér, zeď, nábytek, podlaha&#10;&#10;Popis byl vytvořen automaticky">
            <a:extLst>
              <a:ext uri="{FF2B5EF4-FFF2-40B4-BE49-F238E27FC236}">
                <a16:creationId xmlns:a16="http://schemas.microsoft.com/office/drawing/2014/main" id="{5C11E2EE-F4D0-4849-8263-787A995857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50" b="31915"/>
          <a:stretch/>
        </p:blipFill>
        <p:spPr bwMode="auto">
          <a:xfrm>
            <a:off x="20" y="10"/>
            <a:ext cx="6577170" cy="3383270"/>
          </a:xfrm>
          <a:custGeom>
            <a:avLst/>
            <a:gdLst/>
            <a:ahLst/>
            <a:cxnLst/>
            <a:rect l="l" t="t" r="r" b="b"/>
            <a:pathLst>
              <a:path w="6577190" h="3383280">
                <a:moveTo>
                  <a:pt x="0" y="0"/>
                </a:moveTo>
                <a:lnTo>
                  <a:pt x="6397802" y="0"/>
                </a:lnTo>
                <a:lnTo>
                  <a:pt x="6402565" y="66675"/>
                </a:lnTo>
                <a:lnTo>
                  <a:pt x="6410502" y="122237"/>
                </a:lnTo>
                <a:lnTo>
                  <a:pt x="6420027" y="174625"/>
                </a:lnTo>
                <a:lnTo>
                  <a:pt x="6435902" y="217487"/>
                </a:lnTo>
                <a:lnTo>
                  <a:pt x="6451777" y="260350"/>
                </a:lnTo>
                <a:lnTo>
                  <a:pt x="6470827" y="296862"/>
                </a:lnTo>
                <a:lnTo>
                  <a:pt x="6489877" y="334962"/>
                </a:lnTo>
                <a:lnTo>
                  <a:pt x="6507340" y="369887"/>
                </a:lnTo>
                <a:lnTo>
                  <a:pt x="6524802" y="409575"/>
                </a:lnTo>
                <a:lnTo>
                  <a:pt x="6540677" y="450850"/>
                </a:lnTo>
                <a:lnTo>
                  <a:pt x="6554965" y="496887"/>
                </a:lnTo>
                <a:lnTo>
                  <a:pt x="6566077" y="546100"/>
                </a:lnTo>
                <a:lnTo>
                  <a:pt x="6574015" y="606425"/>
                </a:lnTo>
                <a:lnTo>
                  <a:pt x="6577190" y="673100"/>
                </a:lnTo>
                <a:lnTo>
                  <a:pt x="6574015" y="744537"/>
                </a:lnTo>
                <a:lnTo>
                  <a:pt x="6566077" y="801687"/>
                </a:lnTo>
                <a:lnTo>
                  <a:pt x="6554965" y="854075"/>
                </a:lnTo>
                <a:lnTo>
                  <a:pt x="6540677" y="901700"/>
                </a:lnTo>
                <a:lnTo>
                  <a:pt x="6524802" y="942975"/>
                </a:lnTo>
                <a:lnTo>
                  <a:pt x="6505752" y="981075"/>
                </a:lnTo>
                <a:lnTo>
                  <a:pt x="6486702" y="1017587"/>
                </a:lnTo>
                <a:lnTo>
                  <a:pt x="6467652" y="1055687"/>
                </a:lnTo>
                <a:lnTo>
                  <a:pt x="6450190" y="1095375"/>
                </a:lnTo>
                <a:lnTo>
                  <a:pt x="6432727" y="1136650"/>
                </a:lnTo>
                <a:lnTo>
                  <a:pt x="6418440" y="1182687"/>
                </a:lnTo>
                <a:lnTo>
                  <a:pt x="6408915" y="1235075"/>
                </a:lnTo>
                <a:lnTo>
                  <a:pt x="6399390" y="1295400"/>
                </a:lnTo>
                <a:lnTo>
                  <a:pt x="6397802" y="1363662"/>
                </a:lnTo>
                <a:lnTo>
                  <a:pt x="6399390" y="1431925"/>
                </a:lnTo>
                <a:lnTo>
                  <a:pt x="6408915" y="1492250"/>
                </a:lnTo>
                <a:lnTo>
                  <a:pt x="6418440" y="1544637"/>
                </a:lnTo>
                <a:lnTo>
                  <a:pt x="6432727" y="1589087"/>
                </a:lnTo>
                <a:lnTo>
                  <a:pt x="6450190" y="1631950"/>
                </a:lnTo>
                <a:lnTo>
                  <a:pt x="6467652" y="1671637"/>
                </a:lnTo>
                <a:lnTo>
                  <a:pt x="6486702" y="1708150"/>
                </a:lnTo>
                <a:lnTo>
                  <a:pt x="6505752" y="1743075"/>
                </a:lnTo>
                <a:lnTo>
                  <a:pt x="6524802" y="1782762"/>
                </a:lnTo>
                <a:lnTo>
                  <a:pt x="6540677" y="1824037"/>
                </a:lnTo>
                <a:lnTo>
                  <a:pt x="6554965" y="1870075"/>
                </a:lnTo>
                <a:lnTo>
                  <a:pt x="6566077" y="1922462"/>
                </a:lnTo>
                <a:lnTo>
                  <a:pt x="6574015" y="1982787"/>
                </a:lnTo>
                <a:lnTo>
                  <a:pt x="6577190" y="2051050"/>
                </a:lnTo>
                <a:lnTo>
                  <a:pt x="6574015" y="2119312"/>
                </a:lnTo>
                <a:lnTo>
                  <a:pt x="6566077" y="2179637"/>
                </a:lnTo>
                <a:lnTo>
                  <a:pt x="6554965" y="2232025"/>
                </a:lnTo>
                <a:lnTo>
                  <a:pt x="6540677" y="2278062"/>
                </a:lnTo>
                <a:lnTo>
                  <a:pt x="6524802" y="2319337"/>
                </a:lnTo>
                <a:lnTo>
                  <a:pt x="6505752" y="2359025"/>
                </a:lnTo>
                <a:lnTo>
                  <a:pt x="6486702" y="2395537"/>
                </a:lnTo>
                <a:lnTo>
                  <a:pt x="6467652" y="2433637"/>
                </a:lnTo>
                <a:lnTo>
                  <a:pt x="6450190" y="2471737"/>
                </a:lnTo>
                <a:lnTo>
                  <a:pt x="6432727" y="2513012"/>
                </a:lnTo>
                <a:lnTo>
                  <a:pt x="6418440" y="2560637"/>
                </a:lnTo>
                <a:lnTo>
                  <a:pt x="6408915" y="2613025"/>
                </a:lnTo>
                <a:lnTo>
                  <a:pt x="6399390" y="2671762"/>
                </a:lnTo>
                <a:lnTo>
                  <a:pt x="6397802" y="2741612"/>
                </a:lnTo>
                <a:lnTo>
                  <a:pt x="6399390" y="2809875"/>
                </a:lnTo>
                <a:lnTo>
                  <a:pt x="6408915" y="2868612"/>
                </a:lnTo>
                <a:lnTo>
                  <a:pt x="6418440" y="2922587"/>
                </a:lnTo>
                <a:lnTo>
                  <a:pt x="6432727" y="2967037"/>
                </a:lnTo>
                <a:lnTo>
                  <a:pt x="6450190" y="3009900"/>
                </a:lnTo>
                <a:lnTo>
                  <a:pt x="6467652" y="3046412"/>
                </a:lnTo>
                <a:lnTo>
                  <a:pt x="6486702" y="3084512"/>
                </a:lnTo>
                <a:lnTo>
                  <a:pt x="6505752" y="3121025"/>
                </a:lnTo>
                <a:lnTo>
                  <a:pt x="6524802" y="3160712"/>
                </a:lnTo>
                <a:lnTo>
                  <a:pt x="6540677" y="3201987"/>
                </a:lnTo>
                <a:lnTo>
                  <a:pt x="6554965" y="3248025"/>
                </a:lnTo>
                <a:lnTo>
                  <a:pt x="6566077" y="3300412"/>
                </a:lnTo>
                <a:lnTo>
                  <a:pt x="6574015" y="3360737"/>
                </a:lnTo>
                <a:lnTo>
                  <a:pt x="6575089" y="3383280"/>
                </a:lnTo>
                <a:lnTo>
                  <a:pt x="0" y="3383280"/>
                </a:ln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Zástupný obsah 5" descr="Obsah obrázku text, rukopis, papír, křížovky&#10;&#10;Popis se vygeneroval automaticky.">
            <a:extLst>
              <a:ext uri="{FF2B5EF4-FFF2-40B4-BE49-F238E27FC236}">
                <a16:creationId xmlns:a16="http://schemas.microsoft.com/office/drawing/2014/main" id="{FB767F51-D63E-566F-ABB0-183FFFFBB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22" b="16992"/>
          <a:stretch/>
        </p:blipFill>
        <p:spPr>
          <a:xfrm>
            <a:off x="20" y="3474720"/>
            <a:ext cx="6577170" cy="3383280"/>
          </a:xfrm>
          <a:custGeom>
            <a:avLst/>
            <a:gdLst/>
            <a:ahLst/>
            <a:cxnLst/>
            <a:rect l="l" t="t" r="r" b="b"/>
            <a:pathLst>
              <a:path w="6577190" h="3383280">
                <a:moveTo>
                  <a:pt x="0" y="0"/>
                </a:moveTo>
                <a:lnTo>
                  <a:pt x="6575040" y="0"/>
                </a:lnTo>
                <a:lnTo>
                  <a:pt x="6574015" y="22542"/>
                </a:lnTo>
                <a:lnTo>
                  <a:pt x="6566077" y="82867"/>
                </a:lnTo>
                <a:lnTo>
                  <a:pt x="6554965" y="135255"/>
                </a:lnTo>
                <a:lnTo>
                  <a:pt x="6540677" y="181292"/>
                </a:lnTo>
                <a:lnTo>
                  <a:pt x="6524802" y="222567"/>
                </a:lnTo>
                <a:lnTo>
                  <a:pt x="6505752" y="262255"/>
                </a:lnTo>
                <a:lnTo>
                  <a:pt x="6467652" y="336867"/>
                </a:lnTo>
                <a:lnTo>
                  <a:pt x="6450190" y="373380"/>
                </a:lnTo>
                <a:lnTo>
                  <a:pt x="6432727" y="416242"/>
                </a:lnTo>
                <a:lnTo>
                  <a:pt x="6418440" y="460692"/>
                </a:lnTo>
                <a:lnTo>
                  <a:pt x="6408915" y="513080"/>
                </a:lnTo>
                <a:lnTo>
                  <a:pt x="6399390" y="573405"/>
                </a:lnTo>
                <a:lnTo>
                  <a:pt x="6397802" y="641667"/>
                </a:lnTo>
                <a:lnTo>
                  <a:pt x="6399390" y="711517"/>
                </a:lnTo>
                <a:lnTo>
                  <a:pt x="6408915" y="770255"/>
                </a:lnTo>
                <a:lnTo>
                  <a:pt x="6418440" y="822642"/>
                </a:lnTo>
                <a:lnTo>
                  <a:pt x="6432727" y="868680"/>
                </a:lnTo>
                <a:lnTo>
                  <a:pt x="6450190" y="911542"/>
                </a:lnTo>
                <a:lnTo>
                  <a:pt x="6467652" y="949642"/>
                </a:lnTo>
                <a:lnTo>
                  <a:pt x="6505752" y="1024255"/>
                </a:lnTo>
                <a:lnTo>
                  <a:pt x="6524802" y="1062355"/>
                </a:lnTo>
                <a:lnTo>
                  <a:pt x="6540677" y="1105217"/>
                </a:lnTo>
                <a:lnTo>
                  <a:pt x="6554965" y="1151255"/>
                </a:lnTo>
                <a:lnTo>
                  <a:pt x="6566077" y="1203642"/>
                </a:lnTo>
                <a:lnTo>
                  <a:pt x="6574015" y="1263967"/>
                </a:lnTo>
                <a:lnTo>
                  <a:pt x="6577190" y="1332230"/>
                </a:lnTo>
                <a:lnTo>
                  <a:pt x="6574015" y="1400492"/>
                </a:lnTo>
                <a:lnTo>
                  <a:pt x="6566077" y="1460817"/>
                </a:lnTo>
                <a:lnTo>
                  <a:pt x="6554965" y="1513205"/>
                </a:lnTo>
                <a:lnTo>
                  <a:pt x="6540677" y="1559242"/>
                </a:lnTo>
                <a:lnTo>
                  <a:pt x="6524802" y="1600517"/>
                </a:lnTo>
                <a:lnTo>
                  <a:pt x="6505752" y="1640205"/>
                </a:lnTo>
                <a:lnTo>
                  <a:pt x="6486702" y="1675130"/>
                </a:lnTo>
                <a:lnTo>
                  <a:pt x="6467652" y="1711642"/>
                </a:lnTo>
                <a:lnTo>
                  <a:pt x="6450190" y="1751330"/>
                </a:lnTo>
                <a:lnTo>
                  <a:pt x="6432727" y="1794192"/>
                </a:lnTo>
                <a:lnTo>
                  <a:pt x="6418440" y="1838642"/>
                </a:lnTo>
                <a:lnTo>
                  <a:pt x="6408915" y="1891030"/>
                </a:lnTo>
                <a:lnTo>
                  <a:pt x="6399390" y="1951355"/>
                </a:lnTo>
                <a:lnTo>
                  <a:pt x="6397802" y="2019617"/>
                </a:lnTo>
                <a:lnTo>
                  <a:pt x="6399390" y="2087880"/>
                </a:lnTo>
                <a:lnTo>
                  <a:pt x="6408915" y="2148205"/>
                </a:lnTo>
                <a:lnTo>
                  <a:pt x="6418440" y="2200592"/>
                </a:lnTo>
                <a:lnTo>
                  <a:pt x="6432727" y="2246630"/>
                </a:lnTo>
                <a:lnTo>
                  <a:pt x="6450190" y="2287905"/>
                </a:lnTo>
                <a:lnTo>
                  <a:pt x="6467652" y="2327592"/>
                </a:lnTo>
                <a:lnTo>
                  <a:pt x="6486702" y="2365692"/>
                </a:lnTo>
                <a:lnTo>
                  <a:pt x="6505752" y="2402205"/>
                </a:lnTo>
                <a:lnTo>
                  <a:pt x="6524802" y="2440305"/>
                </a:lnTo>
                <a:lnTo>
                  <a:pt x="6540677" y="2481580"/>
                </a:lnTo>
                <a:lnTo>
                  <a:pt x="6554965" y="2529205"/>
                </a:lnTo>
                <a:lnTo>
                  <a:pt x="6566077" y="2581592"/>
                </a:lnTo>
                <a:lnTo>
                  <a:pt x="6574015" y="2638742"/>
                </a:lnTo>
                <a:lnTo>
                  <a:pt x="6577190" y="2708592"/>
                </a:lnTo>
                <a:lnTo>
                  <a:pt x="6574015" y="2776855"/>
                </a:lnTo>
                <a:lnTo>
                  <a:pt x="6566077" y="2837180"/>
                </a:lnTo>
                <a:lnTo>
                  <a:pt x="6554965" y="2886392"/>
                </a:lnTo>
                <a:lnTo>
                  <a:pt x="6540677" y="2932430"/>
                </a:lnTo>
                <a:lnTo>
                  <a:pt x="6524802" y="2973705"/>
                </a:lnTo>
                <a:lnTo>
                  <a:pt x="6507340" y="3013392"/>
                </a:lnTo>
                <a:lnTo>
                  <a:pt x="6489877" y="3048317"/>
                </a:lnTo>
                <a:lnTo>
                  <a:pt x="6470827" y="3086417"/>
                </a:lnTo>
                <a:lnTo>
                  <a:pt x="6451777" y="3122930"/>
                </a:lnTo>
                <a:lnTo>
                  <a:pt x="6435902" y="3165792"/>
                </a:lnTo>
                <a:lnTo>
                  <a:pt x="6420027" y="3208655"/>
                </a:lnTo>
                <a:lnTo>
                  <a:pt x="6410502" y="3261042"/>
                </a:lnTo>
                <a:lnTo>
                  <a:pt x="6402565" y="3316605"/>
                </a:lnTo>
                <a:lnTo>
                  <a:pt x="6397802" y="3383280"/>
                </a:lnTo>
                <a:lnTo>
                  <a:pt x="0" y="3383280"/>
                </a:lnTo>
                <a:close/>
              </a:path>
            </a:pathLst>
          </a:cu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2693C61-78F5-9790-AD94-91E2D0D53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6326" y="5489070"/>
            <a:ext cx="4604657" cy="96882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Ve škole jsme si postavili stan a pečlivě jsme připravovali itinerář cesty.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40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BA33BB-436A-1A88-859C-D699D8BEB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793869"/>
            <a:ext cx="10178322" cy="1492132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latin typeface="Impact" panose="020B0806030902050204" pitchFamily="34" charset="0"/>
              </a:rPr>
              <a:t>PRŮBĚH CESTY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EFFC75-87D8-D74F-EC79-9C5FF95E1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732734"/>
            <a:ext cx="10178322" cy="3593591"/>
          </a:xfrm>
        </p:spPr>
        <p:txBody>
          <a:bodyPr>
            <a:noAutofit/>
          </a:bodyPr>
          <a:lstStyle/>
          <a:p>
            <a:r>
              <a:rPr lang="cs-CZ" sz="2800" dirty="0"/>
              <a:t>Setkání proběhlo na nádraží v Mostě, odkud jsme dojely do </a:t>
            </a:r>
            <a:r>
              <a:rPr lang="cs-CZ" sz="2800" dirty="0" err="1"/>
              <a:t>Jimlína</a:t>
            </a:r>
            <a:r>
              <a:rPr lang="cs-CZ" sz="2800" dirty="0"/>
              <a:t>. Tam také započala naše expedice jako taková.</a:t>
            </a:r>
          </a:p>
          <a:p>
            <a:r>
              <a:rPr lang="cs-CZ" sz="2800" dirty="0"/>
              <a:t> Na zámku Nový Hrad jsme poobědvaly, protáhly jsme se, a pěšky jsme vyrazily směr </a:t>
            </a:r>
            <a:r>
              <a:rPr lang="cs-CZ" sz="2800" dirty="0" err="1"/>
              <a:t>Pnětluky</a:t>
            </a:r>
            <a:r>
              <a:rPr lang="cs-CZ" sz="2800" dirty="0"/>
              <a:t>. Cestu nám zpříjemňovalo malé rádio, které avšak fungovalo jen, když se mu zachtělo. Celou dobu to vypadalo, že bude pršet, my ale zachovaly klid a doufaly, že se to přežene. Tak se i stalo. Téměř v každé vesnici, kterou jsme prošli jsme se setkaly s našimi hodnotiteli. S každým uplynutým kilometrem naše nohy slábly, záda bolely víc a víc, ale naše dobrá nálada přetrvávala.</a:t>
            </a:r>
          </a:p>
        </p:txBody>
      </p:sp>
    </p:spTree>
    <p:extLst>
      <p:ext uri="{BB962C8B-B14F-4D97-AF65-F5344CB8AC3E}">
        <p14:creationId xmlns:p14="http://schemas.microsoft.com/office/powerpoint/2010/main" val="2659015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13B5CCFB-FDBA-46B6-5FE6-4FC5BC678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71" y="2288515"/>
            <a:ext cx="2358932" cy="3601425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95B639AF-B020-9ADE-A9FF-9CCBF9650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82" y="239635"/>
            <a:ext cx="3673371" cy="2755028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5FF5D472-AC8A-5DA0-D879-DB0C1492C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351" y="3727000"/>
            <a:ext cx="3855153" cy="2891365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1BDAA0ED-F2FC-5BF5-9972-80FE914974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8" y="617454"/>
            <a:ext cx="3512583" cy="2637963"/>
          </a:xfrm>
        </p:spPr>
      </p:pic>
      <p:pic>
        <p:nvPicPr>
          <p:cNvPr id="9" name="Obrázek 9">
            <a:extLst>
              <a:ext uri="{FF2B5EF4-FFF2-40B4-BE49-F238E27FC236}">
                <a16:creationId xmlns:a16="http://schemas.microsoft.com/office/drawing/2014/main" id="{6626D434-91FD-6B7A-B213-1F5AEF1661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8" y="3602584"/>
            <a:ext cx="3058536" cy="29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26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4300EE-733F-EE1F-A4FF-C59CFDC27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DORAZILY JSME NA MÍSTO!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851135-6B0F-87E1-5E38-C51EF8F13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187550"/>
            <a:ext cx="10178322" cy="3593591"/>
          </a:xfrm>
        </p:spPr>
        <p:txBody>
          <a:bodyPr>
            <a:noAutofit/>
          </a:bodyPr>
          <a:lstStyle/>
          <a:p>
            <a:r>
              <a:rPr lang="cs-CZ" sz="2800" dirty="0"/>
              <a:t>Schylovalo se k večeru, nám zbývalo pár set metrů chůze ve strmém lese a my se nemohly dočkat, až dorazíme. </a:t>
            </a:r>
          </a:p>
          <a:p>
            <a:r>
              <a:rPr lang="cs-CZ" sz="2800" dirty="0"/>
              <a:t>Vyšly jsme až na vrchol “Pravdivého kopce”, vítězně jsme se vyfotily a neváhaly jsme se stavbou stanu. Daly jsme si malou svačinku a potom jsme se rozdělily a šly hledat dříví pro rozdělaní ohně.</a:t>
            </a:r>
          </a:p>
          <a:p>
            <a:r>
              <a:rPr lang="cs-CZ" sz="2800" dirty="0"/>
              <a:t>Díky tomu, že zřícenina je přizpůsobena k táboření, bylo tam malinké ohniště ohraničené kameny, což jsme velice uvítaly. </a:t>
            </a:r>
          </a:p>
          <a:p>
            <a:r>
              <a:rPr lang="cs-CZ" sz="2800" dirty="0"/>
              <a:t>Opekly jsme si buřty, snědly, co jsme si přinesly, povídaly jsme si a pomalu se chystaly ke spánku.</a:t>
            </a:r>
          </a:p>
        </p:txBody>
      </p:sp>
    </p:spTree>
    <p:extLst>
      <p:ext uri="{BB962C8B-B14F-4D97-AF65-F5344CB8AC3E}">
        <p14:creationId xmlns:p14="http://schemas.microsoft.com/office/powerpoint/2010/main" val="1216022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D73435C2-60CA-2602-5470-AEB7319F2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876" y="919688"/>
            <a:ext cx="3971375" cy="5130486"/>
          </a:xfr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BBFB8460-88A4-5E40-6D9E-E7342E852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66" y="3682974"/>
            <a:ext cx="4435972" cy="2913457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8E6326BA-92B1-9D3D-E6F0-F6F23EC1A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812" y="261569"/>
            <a:ext cx="4404026" cy="32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0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AE8DA2-F308-1120-3402-D2999FDAD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Pravda?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433B43-0A67-F1FD-3751-94AFAA050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658" y="1389893"/>
            <a:ext cx="10178322" cy="3593591"/>
          </a:xfrm>
        </p:spPr>
        <p:txBody>
          <a:bodyPr>
            <a:normAutofit fontScale="25000" lnSpcReduction="20000"/>
          </a:bodyPr>
          <a:lstStyle/>
          <a:p>
            <a:r>
              <a:rPr lang="cs-CZ" sz="10800" dirty="0"/>
              <a:t>Pravda je jedním z ústředních témat filozofie. Je také jedním z největších. Hraje primární úlohu ve filosofii, vědě, právu a náboženství již po tisíce let. Kromě toho se obrovské množství otázek ve filozofii týká pravdy, a to buď tím, že se opírají o tvrzení o pravdě, nebo tvrzení o pravdě implikují.</a:t>
            </a:r>
          </a:p>
          <a:p>
            <a:r>
              <a:rPr lang="cs-CZ" sz="10800" dirty="0"/>
              <a:t>Pravda může být:</a:t>
            </a:r>
          </a:p>
          <a:p>
            <a:r>
              <a:rPr lang="cs-CZ" sz="10800" dirty="0"/>
              <a:t>absolutní - neměnná, založená na faktech či důkazech.</a:t>
            </a:r>
          </a:p>
          <a:p>
            <a:r>
              <a:rPr lang="cs-CZ" sz="10800" dirty="0"/>
              <a:t>relativní - závislá na konkrétním pohledu, viz relativismus a kulturní relativismus</a:t>
            </a:r>
          </a:p>
          <a:p>
            <a:r>
              <a:rPr lang="cs-CZ" sz="10800" dirty="0"/>
              <a:t>nebo také</a:t>
            </a:r>
          </a:p>
          <a:p>
            <a:r>
              <a:rPr lang="cs-CZ" sz="10800" dirty="0"/>
              <a:t>objektivní - nezávislá na subjektu</a:t>
            </a:r>
          </a:p>
          <a:p>
            <a:r>
              <a:rPr lang="cs-CZ" sz="10800" dirty="0"/>
              <a:t>subjektivní - závislá na osobě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8161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C0CCE4-8F1B-1C54-7334-88D29BDFA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ZŘÍCENINA HRADU PRAVDA?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E73913-91ED-11A3-D8B6-51CA80EC4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839" y="1497289"/>
            <a:ext cx="10178322" cy="3593591"/>
          </a:xfrm>
        </p:spPr>
        <p:txBody>
          <a:bodyPr>
            <a:noAutofit/>
          </a:bodyPr>
          <a:lstStyle/>
          <a:p>
            <a:r>
              <a:rPr lang="cs-CZ" sz="2400" dirty="0"/>
              <a:t>Zřícenina hradu Pravda stojí na zalesněném opukovém ostrohu v oblasti přírodního parku Džbán, mezi vesnicemi </a:t>
            </a:r>
            <a:r>
              <a:rPr lang="cs-CZ" sz="2400" dirty="0" err="1"/>
              <a:t>Pnětluky</a:t>
            </a:r>
            <a:r>
              <a:rPr lang="cs-CZ" sz="2400" dirty="0"/>
              <a:t> a </a:t>
            </a:r>
            <a:r>
              <a:rPr lang="cs-CZ" sz="2400" dirty="0" err="1"/>
              <a:t>Domoušice</a:t>
            </a:r>
            <a:r>
              <a:rPr lang="cs-CZ" sz="2400" dirty="0"/>
              <a:t> v okrese Louny.</a:t>
            </a:r>
          </a:p>
          <a:p>
            <a:r>
              <a:rPr lang="cs-CZ" sz="2400" dirty="0"/>
              <a:t>Zřícenina je volně přístupná a z okolních vesnic k ní vedou turistické značené cesty. </a:t>
            </a:r>
          </a:p>
          <a:p>
            <a:r>
              <a:rPr lang="cs-CZ" sz="2400" dirty="0"/>
              <a:t>Rozprostírá se na ploše 0,37 ha a obepínají jej hradby v délce přesahující 240 metrů. Vlastní hrad je obehnán hloubeným příkopem, který dnes překonává z předhradí moderní dřevěná lávka.</a:t>
            </a:r>
          </a:p>
          <a:p>
            <a:r>
              <a:rPr lang="cs-CZ" sz="2400" dirty="0"/>
              <a:t> V terénu se dochovaly spodní části hradeb, spodní zdi budov a část věže. Od rozlehlého plochého temene na severovýchodě je oddělen valem a druhým příkopem. Rozloha hradu i s předhradím je zhruba 1,5 ha.</a:t>
            </a:r>
          </a:p>
        </p:txBody>
      </p:sp>
    </p:spTree>
    <p:extLst>
      <p:ext uri="{BB962C8B-B14F-4D97-AF65-F5344CB8AC3E}">
        <p14:creationId xmlns:p14="http://schemas.microsoft.com/office/powerpoint/2010/main" val="503313486"/>
      </p:ext>
    </p:extLst>
  </p:cSld>
  <p:clrMapOvr>
    <a:masterClrMapping/>
  </p:clrMapOvr>
</p:sld>
</file>

<file path=ppt/theme/theme1.xml><?xml version="1.0" encoding="utf-8"?>
<a:theme xmlns:a="http://schemas.openxmlformats.org/drawingml/2006/main" name="Odznáček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12</Words>
  <Application>Microsoft Office PowerPoint</Application>
  <PresentationFormat>Širokoúhlá obrazovka</PresentationFormat>
  <Paragraphs>4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Odznáček</vt:lpstr>
      <vt:lpstr>Expedice DofE  -PRAVDIVÁ-</vt:lpstr>
      <vt:lpstr>PŘÍPRAVY A PLÁNOVÁNÍ</vt:lpstr>
      <vt:lpstr>Prezentace aplikace PowerPoint</vt:lpstr>
      <vt:lpstr>PRŮBĚH CESTY</vt:lpstr>
      <vt:lpstr>Prezentace aplikace PowerPoint</vt:lpstr>
      <vt:lpstr>DORAZILY JSME NA MÍSTO!</vt:lpstr>
      <vt:lpstr>Prezentace aplikace PowerPoint</vt:lpstr>
      <vt:lpstr>Pravda?</vt:lpstr>
      <vt:lpstr>ZŘÍCENINA HRADU PRAVDA?</vt:lpstr>
      <vt:lpstr>Prezentace aplikace PowerPoint</vt:lpstr>
      <vt:lpstr>Prezentace aplikace PowerPoint</vt:lpstr>
      <vt:lpstr>CESTA DOMů</vt:lpstr>
      <vt:lpstr>Prezentace aplikace PowerPoint</vt:lpstr>
      <vt:lpstr>ZÁVĚR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Expedice DofE  PRAVDIVÁ</dc:title>
  <dc:creator>Vávrová Tereza</dc:creator>
  <cp:lastModifiedBy>Hrabáková Hana Zoe</cp:lastModifiedBy>
  <cp:revision>120</cp:revision>
  <dcterms:created xsi:type="dcterms:W3CDTF">2023-06-29T14:21:02Z</dcterms:created>
  <dcterms:modified xsi:type="dcterms:W3CDTF">2023-09-13T21:43:58Z</dcterms:modified>
</cp:coreProperties>
</file>