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7" r:id="rId10"/>
    <p:sldId id="268" r:id="rId11"/>
    <p:sldId id="27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73E33-38C6-4038-BCBF-9B24013A99C8}" v="22" dt="2026-06-10T22:22:24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41231-4081-434C-ABF7-90A02AD37343}" type="doc">
      <dgm:prSet loTypeId="urn:microsoft.com/office/officeart/2018/2/layout/IconLabelList" loCatId="icon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8EDAC4-9C18-474E-B1BA-454F8F2B32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Za počáteční kapitál 42 000 Kč pořídíme již opotřebený prodejní automat vybavený chladící jednotkou za 30 000 Kč</a:t>
          </a:r>
          <a:endParaRPr lang="en-US" sz="1600" dirty="0"/>
        </a:p>
      </dgm:t>
    </dgm:pt>
    <dgm:pt modelId="{426793F5-E324-4C88-B2E4-97B6F21396BF}" type="parTrans" cxnId="{C6CEABEC-A049-4DB3-949C-21B3EEE65C2A}">
      <dgm:prSet/>
      <dgm:spPr/>
      <dgm:t>
        <a:bodyPr/>
        <a:lstStyle/>
        <a:p>
          <a:endParaRPr lang="en-US"/>
        </a:p>
      </dgm:t>
    </dgm:pt>
    <dgm:pt modelId="{9B3A7F37-771F-46B2-A698-257B054CB3A4}" type="sibTrans" cxnId="{C6CEABEC-A049-4DB3-949C-21B3EEE65C2A}">
      <dgm:prSet/>
      <dgm:spPr/>
      <dgm:t>
        <a:bodyPr/>
        <a:lstStyle/>
        <a:p>
          <a:endParaRPr lang="en-US"/>
        </a:p>
      </dgm:t>
    </dgm:pt>
    <dgm:pt modelId="{AA360EF9-C759-4057-A4C2-8D547F6604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V tomto automatu budeme prodávat předem namixované smoothie (domácí výroba)</a:t>
          </a:r>
          <a:endParaRPr lang="en-US" sz="1600" dirty="0"/>
        </a:p>
      </dgm:t>
    </dgm:pt>
    <dgm:pt modelId="{B82CF1D5-FAEE-423C-BACE-4065A1AABFC4}" type="parTrans" cxnId="{123B56B7-53D5-42E6-AEE3-FA589DED4C91}">
      <dgm:prSet/>
      <dgm:spPr/>
      <dgm:t>
        <a:bodyPr/>
        <a:lstStyle/>
        <a:p>
          <a:endParaRPr lang="en-US"/>
        </a:p>
      </dgm:t>
    </dgm:pt>
    <dgm:pt modelId="{7C27D8B7-FE9B-409B-BAB2-30CD7B2158BD}" type="sibTrans" cxnId="{123B56B7-53D5-42E6-AEE3-FA589DED4C91}">
      <dgm:prSet/>
      <dgm:spPr/>
      <dgm:t>
        <a:bodyPr/>
        <a:lstStyle/>
        <a:p>
          <a:endParaRPr lang="en-US"/>
        </a:p>
      </dgm:t>
    </dgm:pt>
    <dgm:pt modelId="{58E37B0C-9F68-4627-AF6B-C34BBFC49E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Ten bude tvořit náš profit v celé první fázi</a:t>
          </a:r>
          <a:endParaRPr lang="en-US" sz="1600" dirty="0"/>
        </a:p>
      </dgm:t>
    </dgm:pt>
    <dgm:pt modelId="{349ACB9F-02FB-41FA-A50D-836F9A05EE7D}" type="parTrans" cxnId="{060B5D3E-F529-4833-8BA2-E77F6243A529}">
      <dgm:prSet/>
      <dgm:spPr/>
      <dgm:t>
        <a:bodyPr/>
        <a:lstStyle/>
        <a:p>
          <a:endParaRPr lang="en-US"/>
        </a:p>
      </dgm:t>
    </dgm:pt>
    <dgm:pt modelId="{BD1B35BB-AA9A-4DDA-B5A1-3540B083725C}" type="sibTrans" cxnId="{060B5D3E-F529-4833-8BA2-E77F6243A529}">
      <dgm:prSet/>
      <dgm:spPr/>
      <dgm:t>
        <a:bodyPr/>
        <a:lstStyle/>
        <a:p>
          <a:endParaRPr lang="en-US"/>
        </a:p>
      </dgm:t>
    </dgm:pt>
    <dgm:pt modelId="{EDBE4CF5-0682-46B6-B04F-90CC230965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Umístění: Prior, Most</a:t>
          </a:r>
          <a:endParaRPr lang="en-US" sz="1600" dirty="0"/>
        </a:p>
      </dgm:t>
    </dgm:pt>
    <dgm:pt modelId="{EC7436FA-AF42-4905-BE7B-2C9042630991}" type="parTrans" cxnId="{146FFC04-2E66-450C-92AE-416C12C18ED9}">
      <dgm:prSet/>
      <dgm:spPr/>
      <dgm:t>
        <a:bodyPr/>
        <a:lstStyle/>
        <a:p>
          <a:endParaRPr lang="en-US"/>
        </a:p>
      </dgm:t>
    </dgm:pt>
    <dgm:pt modelId="{657ACFA7-41A2-4CDE-98EC-E8247DFFBD68}" type="sibTrans" cxnId="{146FFC04-2E66-450C-92AE-416C12C18ED9}">
      <dgm:prSet/>
      <dgm:spPr/>
      <dgm:t>
        <a:bodyPr/>
        <a:lstStyle/>
        <a:p>
          <a:endParaRPr lang="en-US"/>
        </a:p>
      </dgm:t>
    </dgm:pt>
    <dgm:pt modelId="{BF329E69-726E-4B0A-8FE1-88DAD31C97B0}" type="pres">
      <dgm:prSet presAssocID="{9B341231-4081-434C-ABF7-90A02AD37343}" presName="root" presStyleCnt="0">
        <dgm:presLayoutVars>
          <dgm:dir/>
          <dgm:resizeHandles val="exact"/>
        </dgm:presLayoutVars>
      </dgm:prSet>
      <dgm:spPr/>
    </dgm:pt>
    <dgm:pt modelId="{F36798FC-9503-43E2-8744-CA3E64B34CA6}" type="pres">
      <dgm:prSet presAssocID="{FC8EDAC4-9C18-474E-B1BA-454F8F2B329A}" presName="compNode" presStyleCnt="0"/>
      <dgm:spPr/>
    </dgm:pt>
    <dgm:pt modelId="{980CD230-86F9-49BB-B33F-2B8762459CEC}" type="pres">
      <dgm:prSet presAssocID="{FC8EDAC4-9C18-474E-B1BA-454F8F2B329A}" presName="iconRect" presStyleLbl="node1" presStyleIdx="0" presStyleCnt="4" custScaleX="146840" custScaleY="15761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F10FA65-2568-4522-B4FA-CE939158342E}" type="pres">
      <dgm:prSet presAssocID="{FC8EDAC4-9C18-474E-B1BA-454F8F2B329A}" presName="spaceRect" presStyleCnt="0"/>
      <dgm:spPr/>
    </dgm:pt>
    <dgm:pt modelId="{6D9664E6-0C91-4AAF-9D08-70712354D6A6}" type="pres">
      <dgm:prSet presAssocID="{FC8EDAC4-9C18-474E-B1BA-454F8F2B329A}" presName="textRect" presStyleLbl="revTx" presStyleIdx="0" presStyleCnt="4" custScaleX="124375">
        <dgm:presLayoutVars>
          <dgm:chMax val="1"/>
          <dgm:chPref val="1"/>
        </dgm:presLayoutVars>
      </dgm:prSet>
      <dgm:spPr/>
    </dgm:pt>
    <dgm:pt modelId="{86D70207-D377-4F33-9339-D977DA1624C8}" type="pres">
      <dgm:prSet presAssocID="{9B3A7F37-771F-46B2-A698-257B054CB3A4}" presName="sibTrans" presStyleCnt="0"/>
      <dgm:spPr/>
    </dgm:pt>
    <dgm:pt modelId="{030B8435-AF42-4162-B62A-FE2BB947F2AC}" type="pres">
      <dgm:prSet presAssocID="{AA360EF9-C759-4057-A4C2-8D547F66049D}" presName="compNode" presStyleCnt="0"/>
      <dgm:spPr/>
    </dgm:pt>
    <dgm:pt modelId="{3A2AA929-EC36-4313-A712-865307B4F188}" type="pres">
      <dgm:prSet presAssocID="{AA360EF9-C759-4057-A4C2-8D547F66049D}" presName="iconRect" presStyleLbl="node1" presStyleIdx="1" presStyleCnt="4" custScaleX="151067" custScaleY="142567" custLinFactNeighborX="3527" custLinFactNeighborY="1611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várna"/>
        </a:ext>
      </dgm:extLst>
    </dgm:pt>
    <dgm:pt modelId="{81015E1D-D0F9-4002-B013-44EF612DC2ED}" type="pres">
      <dgm:prSet presAssocID="{AA360EF9-C759-4057-A4C2-8D547F66049D}" presName="spaceRect" presStyleCnt="0"/>
      <dgm:spPr/>
    </dgm:pt>
    <dgm:pt modelId="{C44BD88A-C2A4-4065-899E-A9E1F750FB67}" type="pres">
      <dgm:prSet presAssocID="{AA360EF9-C759-4057-A4C2-8D547F66049D}" presName="textRect" presStyleLbl="revTx" presStyleIdx="1" presStyleCnt="4">
        <dgm:presLayoutVars>
          <dgm:chMax val="1"/>
          <dgm:chPref val="1"/>
        </dgm:presLayoutVars>
      </dgm:prSet>
      <dgm:spPr/>
    </dgm:pt>
    <dgm:pt modelId="{F2115982-4AB2-4835-973F-A83FCE6DD615}" type="pres">
      <dgm:prSet presAssocID="{7C27D8B7-FE9B-409B-BAB2-30CD7B2158BD}" presName="sibTrans" presStyleCnt="0"/>
      <dgm:spPr/>
    </dgm:pt>
    <dgm:pt modelId="{F8279D8C-876C-43D1-A3A3-8FD0818BAE6D}" type="pres">
      <dgm:prSet presAssocID="{58E37B0C-9F68-4627-AF6B-C34BBFC49EE0}" presName="compNode" presStyleCnt="0"/>
      <dgm:spPr/>
    </dgm:pt>
    <dgm:pt modelId="{AF21D607-9F20-4775-8115-F55A325202E9}" type="pres">
      <dgm:prSet presAssocID="{58E37B0C-9F68-4627-AF6B-C34BBFC49EE0}" presName="iconRect" presStyleLbl="node1" presStyleIdx="2" presStyleCnt="4" custScaleX="179768" custScaleY="150755" custLinFactNeighborX="21090" custLinFactNeighborY="-124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BFF6A8B-9B9E-4CFD-9BCD-013C74D9EDE1}" type="pres">
      <dgm:prSet presAssocID="{58E37B0C-9F68-4627-AF6B-C34BBFC49EE0}" presName="spaceRect" presStyleCnt="0"/>
      <dgm:spPr/>
    </dgm:pt>
    <dgm:pt modelId="{DCE1AA56-7FB1-4AF1-A2E5-B582319E5E55}" type="pres">
      <dgm:prSet presAssocID="{58E37B0C-9F68-4627-AF6B-C34BBFC49EE0}" presName="textRect" presStyleLbl="revTx" presStyleIdx="2" presStyleCnt="4" custScaleX="140181" custScaleY="116366" custLinFactNeighborX="13956">
        <dgm:presLayoutVars>
          <dgm:chMax val="1"/>
          <dgm:chPref val="1"/>
        </dgm:presLayoutVars>
      </dgm:prSet>
      <dgm:spPr/>
    </dgm:pt>
    <dgm:pt modelId="{6EE884D0-FD44-477E-BD1A-80AD81E68C45}" type="pres">
      <dgm:prSet presAssocID="{BD1B35BB-AA9A-4DDA-B5A1-3540B083725C}" presName="sibTrans" presStyleCnt="0"/>
      <dgm:spPr/>
    </dgm:pt>
    <dgm:pt modelId="{F6EDBC95-3B2D-4DC7-BF32-197792817113}" type="pres">
      <dgm:prSet presAssocID="{EDBE4CF5-0682-46B6-B04F-90CC230965D9}" presName="compNode" presStyleCnt="0"/>
      <dgm:spPr/>
    </dgm:pt>
    <dgm:pt modelId="{6BF4C77C-ACA6-417E-B2C8-6A049812472C}" type="pres">
      <dgm:prSet presAssocID="{EDBE4CF5-0682-46B6-B04F-90CC230965D9}" presName="iconRect" presStyleLbl="node1" presStyleIdx="3" presStyleCnt="4" custScaleX="189806" custScaleY="14326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1F500F3C-3BF8-4E4A-9AEE-B6752DD503F9}" type="pres">
      <dgm:prSet presAssocID="{EDBE4CF5-0682-46B6-B04F-90CC230965D9}" presName="spaceRect" presStyleCnt="0"/>
      <dgm:spPr/>
    </dgm:pt>
    <dgm:pt modelId="{BA61804E-F8D2-4DFB-BFC6-398DBBA1F498}" type="pres">
      <dgm:prSet presAssocID="{EDBE4CF5-0682-46B6-B04F-90CC230965D9}" presName="textRect" presStyleLbl="revTx" presStyleIdx="3" presStyleCnt="4" custScaleX="135215" custScaleY="126285" custLinFactNeighborX="1190" custLinFactNeighborY="9761">
        <dgm:presLayoutVars>
          <dgm:chMax val="1"/>
          <dgm:chPref val="1"/>
        </dgm:presLayoutVars>
      </dgm:prSet>
      <dgm:spPr/>
    </dgm:pt>
  </dgm:ptLst>
  <dgm:cxnLst>
    <dgm:cxn modelId="{146FFC04-2E66-450C-92AE-416C12C18ED9}" srcId="{9B341231-4081-434C-ABF7-90A02AD37343}" destId="{EDBE4CF5-0682-46B6-B04F-90CC230965D9}" srcOrd="3" destOrd="0" parTransId="{EC7436FA-AF42-4905-BE7B-2C9042630991}" sibTransId="{657ACFA7-41A2-4CDE-98EC-E8247DFFBD68}"/>
    <dgm:cxn modelId="{75EFAA0F-1DE3-430D-9E47-4D6D36B7D341}" type="presOf" srcId="{58E37B0C-9F68-4627-AF6B-C34BBFC49EE0}" destId="{DCE1AA56-7FB1-4AF1-A2E5-B582319E5E55}" srcOrd="0" destOrd="0" presId="urn:microsoft.com/office/officeart/2018/2/layout/IconLabelList"/>
    <dgm:cxn modelId="{060B5D3E-F529-4833-8BA2-E77F6243A529}" srcId="{9B341231-4081-434C-ABF7-90A02AD37343}" destId="{58E37B0C-9F68-4627-AF6B-C34BBFC49EE0}" srcOrd="2" destOrd="0" parTransId="{349ACB9F-02FB-41FA-A50D-836F9A05EE7D}" sibTransId="{BD1B35BB-AA9A-4DDA-B5A1-3540B083725C}"/>
    <dgm:cxn modelId="{BD19CC5D-9A50-4595-8406-F8457D52D478}" type="presOf" srcId="{AA360EF9-C759-4057-A4C2-8D547F66049D}" destId="{C44BD88A-C2A4-4065-899E-A9E1F750FB67}" srcOrd="0" destOrd="0" presId="urn:microsoft.com/office/officeart/2018/2/layout/IconLabelList"/>
    <dgm:cxn modelId="{DBDA6549-CEB4-498D-A4A9-8BA496383651}" type="presOf" srcId="{9B341231-4081-434C-ABF7-90A02AD37343}" destId="{BF329E69-726E-4B0A-8FE1-88DAD31C97B0}" srcOrd="0" destOrd="0" presId="urn:microsoft.com/office/officeart/2018/2/layout/IconLabelList"/>
    <dgm:cxn modelId="{C38E8D83-9CD4-4B8D-ABAB-C8B10D92FDDE}" type="presOf" srcId="{FC8EDAC4-9C18-474E-B1BA-454F8F2B329A}" destId="{6D9664E6-0C91-4AAF-9D08-70712354D6A6}" srcOrd="0" destOrd="0" presId="urn:microsoft.com/office/officeart/2018/2/layout/IconLabelList"/>
    <dgm:cxn modelId="{B2A9D5A7-444E-4DB2-8854-61894AEEAE58}" type="presOf" srcId="{EDBE4CF5-0682-46B6-B04F-90CC230965D9}" destId="{BA61804E-F8D2-4DFB-BFC6-398DBBA1F498}" srcOrd="0" destOrd="0" presId="urn:microsoft.com/office/officeart/2018/2/layout/IconLabelList"/>
    <dgm:cxn modelId="{123B56B7-53D5-42E6-AEE3-FA589DED4C91}" srcId="{9B341231-4081-434C-ABF7-90A02AD37343}" destId="{AA360EF9-C759-4057-A4C2-8D547F66049D}" srcOrd="1" destOrd="0" parTransId="{B82CF1D5-FAEE-423C-BACE-4065A1AABFC4}" sibTransId="{7C27D8B7-FE9B-409B-BAB2-30CD7B2158BD}"/>
    <dgm:cxn modelId="{C6CEABEC-A049-4DB3-949C-21B3EEE65C2A}" srcId="{9B341231-4081-434C-ABF7-90A02AD37343}" destId="{FC8EDAC4-9C18-474E-B1BA-454F8F2B329A}" srcOrd="0" destOrd="0" parTransId="{426793F5-E324-4C88-B2E4-97B6F21396BF}" sibTransId="{9B3A7F37-771F-46B2-A698-257B054CB3A4}"/>
    <dgm:cxn modelId="{A93B24AE-3B02-43FC-B474-62DEE2C81875}" type="presParOf" srcId="{BF329E69-726E-4B0A-8FE1-88DAD31C97B0}" destId="{F36798FC-9503-43E2-8744-CA3E64B34CA6}" srcOrd="0" destOrd="0" presId="urn:microsoft.com/office/officeart/2018/2/layout/IconLabelList"/>
    <dgm:cxn modelId="{38B2F529-A1D4-44E7-86F6-2DDA9702D75F}" type="presParOf" srcId="{F36798FC-9503-43E2-8744-CA3E64B34CA6}" destId="{980CD230-86F9-49BB-B33F-2B8762459CEC}" srcOrd="0" destOrd="0" presId="urn:microsoft.com/office/officeart/2018/2/layout/IconLabelList"/>
    <dgm:cxn modelId="{9DCB1191-A958-4D52-92E1-0C094976CD43}" type="presParOf" srcId="{F36798FC-9503-43E2-8744-CA3E64B34CA6}" destId="{2F10FA65-2568-4522-B4FA-CE939158342E}" srcOrd="1" destOrd="0" presId="urn:microsoft.com/office/officeart/2018/2/layout/IconLabelList"/>
    <dgm:cxn modelId="{2AAE882C-BA24-42E8-9538-D4DB4B6E8C15}" type="presParOf" srcId="{F36798FC-9503-43E2-8744-CA3E64B34CA6}" destId="{6D9664E6-0C91-4AAF-9D08-70712354D6A6}" srcOrd="2" destOrd="0" presId="urn:microsoft.com/office/officeart/2018/2/layout/IconLabelList"/>
    <dgm:cxn modelId="{51CF0877-E734-4E54-8EFC-BF1414BC60B7}" type="presParOf" srcId="{BF329E69-726E-4B0A-8FE1-88DAD31C97B0}" destId="{86D70207-D377-4F33-9339-D977DA1624C8}" srcOrd="1" destOrd="0" presId="urn:microsoft.com/office/officeart/2018/2/layout/IconLabelList"/>
    <dgm:cxn modelId="{6F85DDD8-BD1F-43E0-BFD9-332AA245E9A5}" type="presParOf" srcId="{BF329E69-726E-4B0A-8FE1-88DAD31C97B0}" destId="{030B8435-AF42-4162-B62A-FE2BB947F2AC}" srcOrd="2" destOrd="0" presId="urn:microsoft.com/office/officeart/2018/2/layout/IconLabelList"/>
    <dgm:cxn modelId="{69A8F76F-EE3B-4579-9790-6FC1B2DECF2C}" type="presParOf" srcId="{030B8435-AF42-4162-B62A-FE2BB947F2AC}" destId="{3A2AA929-EC36-4313-A712-865307B4F188}" srcOrd="0" destOrd="0" presId="urn:microsoft.com/office/officeart/2018/2/layout/IconLabelList"/>
    <dgm:cxn modelId="{9EB902C1-79CE-454A-9F09-45D2500BC50A}" type="presParOf" srcId="{030B8435-AF42-4162-B62A-FE2BB947F2AC}" destId="{81015E1D-D0F9-4002-B013-44EF612DC2ED}" srcOrd="1" destOrd="0" presId="urn:microsoft.com/office/officeart/2018/2/layout/IconLabelList"/>
    <dgm:cxn modelId="{C837076C-9088-4868-90F7-E6C8B03EF967}" type="presParOf" srcId="{030B8435-AF42-4162-B62A-FE2BB947F2AC}" destId="{C44BD88A-C2A4-4065-899E-A9E1F750FB67}" srcOrd="2" destOrd="0" presId="urn:microsoft.com/office/officeart/2018/2/layout/IconLabelList"/>
    <dgm:cxn modelId="{CC05A5C5-1100-4BBE-8751-AA8C480CAFF5}" type="presParOf" srcId="{BF329E69-726E-4B0A-8FE1-88DAD31C97B0}" destId="{F2115982-4AB2-4835-973F-A83FCE6DD615}" srcOrd="3" destOrd="0" presId="urn:microsoft.com/office/officeart/2018/2/layout/IconLabelList"/>
    <dgm:cxn modelId="{BA47861E-5F03-4DF2-A024-EAD1D600B742}" type="presParOf" srcId="{BF329E69-726E-4B0A-8FE1-88DAD31C97B0}" destId="{F8279D8C-876C-43D1-A3A3-8FD0818BAE6D}" srcOrd="4" destOrd="0" presId="urn:microsoft.com/office/officeart/2018/2/layout/IconLabelList"/>
    <dgm:cxn modelId="{F368F551-B61A-42D3-A217-0BBFB8A49479}" type="presParOf" srcId="{F8279D8C-876C-43D1-A3A3-8FD0818BAE6D}" destId="{AF21D607-9F20-4775-8115-F55A325202E9}" srcOrd="0" destOrd="0" presId="urn:microsoft.com/office/officeart/2018/2/layout/IconLabelList"/>
    <dgm:cxn modelId="{B48132AB-1911-45EC-B2DD-DBC139EFD651}" type="presParOf" srcId="{F8279D8C-876C-43D1-A3A3-8FD0818BAE6D}" destId="{6BFF6A8B-9B9E-4CFD-9BCD-013C74D9EDE1}" srcOrd="1" destOrd="0" presId="urn:microsoft.com/office/officeart/2018/2/layout/IconLabelList"/>
    <dgm:cxn modelId="{38AEFF24-EB1D-4C4A-9F7F-10F837F57595}" type="presParOf" srcId="{F8279D8C-876C-43D1-A3A3-8FD0818BAE6D}" destId="{DCE1AA56-7FB1-4AF1-A2E5-B582319E5E55}" srcOrd="2" destOrd="0" presId="urn:microsoft.com/office/officeart/2018/2/layout/IconLabelList"/>
    <dgm:cxn modelId="{E429DF16-4F19-4E05-9898-F12A57237C8E}" type="presParOf" srcId="{BF329E69-726E-4B0A-8FE1-88DAD31C97B0}" destId="{6EE884D0-FD44-477E-BD1A-80AD81E68C45}" srcOrd="5" destOrd="0" presId="urn:microsoft.com/office/officeart/2018/2/layout/IconLabelList"/>
    <dgm:cxn modelId="{726A55B7-85F7-4E40-AACC-32429AB8BDF3}" type="presParOf" srcId="{BF329E69-726E-4B0A-8FE1-88DAD31C97B0}" destId="{F6EDBC95-3B2D-4DC7-BF32-197792817113}" srcOrd="6" destOrd="0" presId="urn:microsoft.com/office/officeart/2018/2/layout/IconLabelList"/>
    <dgm:cxn modelId="{86DE9FE3-72B3-409F-9C1B-BDD22A8D3DDE}" type="presParOf" srcId="{F6EDBC95-3B2D-4DC7-BF32-197792817113}" destId="{6BF4C77C-ACA6-417E-B2C8-6A049812472C}" srcOrd="0" destOrd="0" presId="urn:microsoft.com/office/officeart/2018/2/layout/IconLabelList"/>
    <dgm:cxn modelId="{EC423078-0DD2-4206-AC1B-B9623D5E58EC}" type="presParOf" srcId="{F6EDBC95-3B2D-4DC7-BF32-197792817113}" destId="{1F500F3C-3BF8-4E4A-9AEE-B6752DD503F9}" srcOrd="1" destOrd="0" presId="urn:microsoft.com/office/officeart/2018/2/layout/IconLabelList"/>
    <dgm:cxn modelId="{3EAA28FF-23E9-4484-98A6-EFC736E09660}" type="presParOf" srcId="{F6EDBC95-3B2D-4DC7-BF32-197792817113}" destId="{BA61804E-F8D2-4DFB-BFC6-398DBBA1F4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CD230-86F9-49BB-B33F-2B8762459CEC}">
      <dsp:nvSpPr>
        <dsp:cNvPr id="0" name=""/>
        <dsp:cNvSpPr/>
      </dsp:nvSpPr>
      <dsp:spPr>
        <a:xfrm>
          <a:off x="1121864" y="286739"/>
          <a:ext cx="1189404" cy="12766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664E6-0C91-4AAF-9D08-70712354D6A6}">
      <dsp:nvSpPr>
        <dsp:cNvPr id="0" name=""/>
        <dsp:cNvSpPr/>
      </dsp:nvSpPr>
      <dsp:spPr>
        <a:xfrm>
          <a:off x="597191" y="1721270"/>
          <a:ext cx="2238749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Za počáteční kapitál 42 000 Kč pořídíme již opotřebený prodejní automat vybavený chladící jednotkou za 30 000 Kč</a:t>
          </a:r>
          <a:endParaRPr lang="en-US" sz="1600" kern="1200" dirty="0"/>
        </a:p>
      </dsp:txBody>
      <dsp:txXfrm>
        <a:off x="597191" y="1721270"/>
        <a:ext cx="2238749" cy="1260000"/>
      </dsp:txXfrm>
    </dsp:sp>
    <dsp:sp modelId="{3A2AA929-EC36-4313-A712-865307B4F188}">
      <dsp:nvSpPr>
        <dsp:cNvPr id="0" name=""/>
        <dsp:cNvSpPr/>
      </dsp:nvSpPr>
      <dsp:spPr>
        <a:xfrm>
          <a:off x="3467688" y="447745"/>
          <a:ext cx="1223642" cy="115479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4BD88A-C2A4-4065-899E-A9E1F750FB67}">
      <dsp:nvSpPr>
        <dsp:cNvPr id="0" name=""/>
        <dsp:cNvSpPr/>
      </dsp:nvSpPr>
      <dsp:spPr>
        <a:xfrm>
          <a:off x="3150941" y="1690804"/>
          <a:ext cx="180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 tomto automatu budeme prodávat předem namixované smoothie (domácí výroba)</a:t>
          </a:r>
          <a:endParaRPr lang="en-US" sz="1600" kern="1200" dirty="0"/>
        </a:p>
      </dsp:txBody>
      <dsp:txXfrm>
        <a:off x="3150941" y="1690804"/>
        <a:ext cx="1800000" cy="1260000"/>
      </dsp:txXfrm>
    </dsp:sp>
    <dsp:sp modelId="{AF21D607-9F20-4775-8115-F55A325202E9}">
      <dsp:nvSpPr>
        <dsp:cNvPr id="0" name=""/>
        <dsp:cNvSpPr/>
      </dsp:nvSpPr>
      <dsp:spPr>
        <a:xfrm>
          <a:off x="842399" y="3437295"/>
          <a:ext cx="1456120" cy="12211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1AA56-7FB1-4AF1-A2E5-B582319E5E55}">
      <dsp:nvSpPr>
        <dsp:cNvPr id="0" name=""/>
        <dsp:cNvSpPr/>
      </dsp:nvSpPr>
      <dsp:spPr>
        <a:xfrm>
          <a:off x="389210" y="4751001"/>
          <a:ext cx="2523258" cy="1466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Ten bude tvořit náš profit v celé první fázi</a:t>
          </a:r>
          <a:endParaRPr lang="en-US" sz="1600" kern="1200" dirty="0"/>
        </a:p>
      </dsp:txBody>
      <dsp:txXfrm>
        <a:off x="389210" y="4751001"/>
        <a:ext cx="2523258" cy="1466211"/>
      </dsp:txXfrm>
    </dsp:sp>
    <dsp:sp modelId="{6BF4C77C-ACA6-417E-B2C8-6A049812472C}">
      <dsp:nvSpPr>
        <dsp:cNvPr id="0" name=""/>
        <dsp:cNvSpPr/>
      </dsp:nvSpPr>
      <dsp:spPr>
        <a:xfrm>
          <a:off x="3424480" y="3431270"/>
          <a:ext cx="1537428" cy="116044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1804E-F8D2-4DFB-BFC6-398DBBA1F498}">
      <dsp:nvSpPr>
        <dsp:cNvPr id="0" name=""/>
        <dsp:cNvSpPr/>
      </dsp:nvSpPr>
      <dsp:spPr>
        <a:xfrm>
          <a:off x="2997680" y="4765088"/>
          <a:ext cx="2433870" cy="1591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Umístění: Prior, Most</a:t>
          </a:r>
          <a:endParaRPr lang="en-US" sz="1600" kern="1200" dirty="0"/>
        </a:p>
      </dsp:txBody>
      <dsp:txXfrm>
        <a:off x="2997680" y="4765088"/>
        <a:ext cx="2433870" cy="1591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8C232-7A39-48D9-8A92-8E0FD73C385B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39DE8-FC74-46FE-BA98-5286E76F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03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39DE8-FC74-46FE-BA98-5286E76F325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83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39DE8-FC74-46FE-BA98-5286E76F325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50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39DE8-FC74-46FE-BA98-5286E76F325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58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39DE8-FC74-46FE-BA98-5286E76F325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856CF-333B-3E18-6DE7-4ECA117C8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3309F2-B4F0-EA35-0821-A6E8D06B0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8A624-F99B-3540-84A8-07B0B779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916B4-AAB2-AB64-243F-324A6EAE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672423-F038-2317-2841-C59D7E89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29802-0DEA-B3F5-D5FF-BA501271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AB945E-8FDB-6F30-56C9-2AD94F2F6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A7C634-A215-4752-5B72-C106C952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1A5EE1-9281-DF4E-05CE-4E354553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C8B00-950E-3897-F282-6C304CD0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8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984DFA-B208-81B6-8945-FC98F36A4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00B8DF-F442-825B-F4AD-02DD71CE6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3B36A8-A75A-0211-2CB9-66BAEC68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EBF671-8767-9A2A-255C-3E07C176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B56CF0-7783-1BED-1995-42262476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06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40E75-50E6-9CBA-804A-503CDB4A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B66939-A165-E1A6-50D8-F9BE1E8C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7DF6EE-C564-8249-09BE-0652A15D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1B14EC-A211-1C36-4BF9-63588529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1B569A-58B5-2D82-105F-F8E1F679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2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D5179-2063-353F-CCE8-B0AD9168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A25EE2-5E4E-5794-D27D-364D2ABB3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760359-6E0D-595B-94F9-2CCA1DE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8DDC2-21D3-A6EE-1631-F788BCB4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3AFE3F-C5F8-A992-4A05-1183E84B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0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5C040-DAB5-CB1B-0DCD-BE09D458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9EB58C-50AC-4C9F-5A1C-D29AC2E89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FE42B9-06D3-0D26-178B-B4E962C46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06238F-9F64-7E05-8527-C69464BD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30544F-BDBC-085D-85D1-AC6F940E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54156E-BB6E-6D7E-7D5B-518FE251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10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09D10-7538-0721-69BF-FB1D82A5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C724AD-CBFD-96CB-01F2-BA7DC968D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7E01DD-C0B1-2D45-8DA4-1CF6255D2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A20D7B-D619-DB7D-918E-7E0A62DCA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7A6608-08BA-5411-4AE1-29C0F272B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794CA3-B7C1-89EC-23C7-541CE2BB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49B45A-BE9B-BE02-C224-6A9F281E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6063374-56AD-F9C7-0590-EDF0B8E0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29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E0926-048F-7940-9FD8-FB466151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50B093-12F7-C429-5AED-96184EAE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1A5C33-CC6E-0411-A3E1-C7332808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C9E2F3-607C-8072-098D-D5363045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1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BD7596-B586-B37E-E4A5-890B958E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007B0C-FCBD-BD68-DC63-56E0ED37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87431E-0951-4CBC-39A1-EA23E8C1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1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B9A19-E49E-944C-148D-B95DF3B6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D4BBF-3E2B-A763-5781-F4FFCB2E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54EEB1-B8E2-E0DC-D0A8-8D3E971DC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915021-1AEF-0223-4D73-FE1A9FFA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32D1FE-E1A5-14A3-7A4B-F78FF7BF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D005FE-F5E1-35A6-4179-E0165B2D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5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CA87F-353F-D81E-01D6-B10B44CE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C50FF2-544F-116D-14A1-334DF0C85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5F2829-86CC-AF01-64F8-8AC20CE97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3F4B24-4CBF-9C41-279B-ADC9D44C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A88F59-CFFC-3DC1-AB99-B48A7ADE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4AD798-09DB-1A65-CA8D-020511DC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71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0C9C8A4-0E14-9AEC-65E9-B37ACD96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96E5D6-3A25-1854-696C-F5F9C9AFB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D19EB8-E995-0C5A-9178-C19E27F31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6E87B-0D2B-4367-BEAA-BB85F29D1433}" type="datetimeFigureOut">
              <a:rPr lang="cs-CZ" smtClean="0"/>
              <a:t>11.06.2026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D1B357-B60C-0321-9254-408C5724C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93681B-E1A7-E17C-7689-4624EAD20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FFC2-EB91-4F65-A19A-1EEF556F82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10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Makes A Fruit A Fruit? | NinoSalvaggio.com">
            <a:extLst>
              <a:ext uri="{FF2B5EF4-FFF2-40B4-BE49-F238E27FC236}">
                <a16:creationId xmlns:a16="http://schemas.microsoft.com/office/drawing/2014/main" id="{DAFD045F-EAE1-14C8-99E1-5F46C194D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1563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46C5BCF-226B-0ED5-46A8-1605E4FC4C64}"/>
              </a:ext>
            </a:extLst>
          </p:cNvPr>
          <p:cNvSpPr txBox="1"/>
          <p:nvPr/>
        </p:nvSpPr>
        <p:spPr>
          <a:xfrm>
            <a:off x="2426825" y="1420792"/>
            <a:ext cx="7338349" cy="4016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9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Smix</a:t>
            </a:r>
            <a:endParaRPr lang="en-US" sz="19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B334A9-4398-A4AE-2B81-1C49F593373B}"/>
              </a:ext>
            </a:extLst>
          </p:cNvPr>
          <p:cNvSpPr txBox="1"/>
          <p:nvPr/>
        </p:nvSpPr>
        <p:spPr>
          <a:xfrm>
            <a:off x="838200" y="48813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Soukup, Jonáš Bartoš, Patrik Kotner, Vít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Smetánka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René Nezbeda, Matěj Karásek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52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B074-08DC-6EA8-0CF4-F6D849086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60A2798-E48B-FFB3-9C5D-81F05BAFCB27}"/>
              </a:ext>
            </a:extLst>
          </p:cNvPr>
          <p:cNvSpPr txBox="1"/>
          <p:nvPr/>
        </p:nvSpPr>
        <p:spPr>
          <a:xfrm>
            <a:off x="3364215" y="-1494424"/>
            <a:ext cx="43850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/>
              <a:t>Rozdělení rolí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FCBEA20-8542-A036-82C6-28AF45CA7648}"/>
              </a:ext>
            </a:extLst>
          </p:cNvPr>
          <p:cNvSpPr txBox="1"/>
          <p:nvPr/>
        </p:nvSpPr>
        <p:spPr>
          <a:xfrm>
            <a:off x="-4248811" y="8785530"/>
            <a:ext cx="98055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/>
              <a:t>Jonáš Bartoš</a:t>
            </a:r>
            <a:r>
              <a:rPr lang="cs-CZ" sz="2800" dirty="0"/>
              <a:t>: Právní jednání za firmu před úřady a při právních problémech (např. vandalismus automatu či krádež)</a:t>
            </a:r>
          </a:p>
          <a:p>
            <a:pPr marL="457200" indent="-457200">
              <a:buFontTx/>
              <a:buChar char="-"/>
            </a:pPr>
            <a:r>
              <a:rPr lang="cs-CZ" sz="2800" b="1" dirty="0"/>
              <a:t>Patrik Kotner</a:t>
            </a:r>
            <a:r>
              <a:rPr lang="cs-CZ" sz="2800" dirty="0"/>
              <a:t>: Personální zastupování firmy při náboru zaměstnanců (např. při expanzi noví doplňovači nebo instalatéři)</a:t>
            </a:r>
          </a:p>
          <a:p>
            <a:pPr marL="457200" indent="-457200">
              <a:buFontTx/>
              <a:buChar char="-"/>
            </a:pPr>
            <a:r>
              <a:rPr lang="cs-CZ" sz="2800" b="1" dirty="0"/>
              <a:t>Marek Soukup</a:t>
            </a:r>
            <a:r>
              <a:rPr lang="cs-CZ" sz="2800" dirty="0"/>
              <a:t>: Správa úkonů všech členů firmy (také řešení případných konfliktů či neshod mezi členy firmy)</a:t>
            </a:r>
          </a:p>
          <a:p>
            <a:pPr marL="457200" indent="-457200">
              <a:buFontTx/>
              <a:buChar char="-"/>
            </a:pPr>
            <a:r>
              <a:rPr lang="cs-CZ" sz="2800" b="1" dirty="0"/>
              <a:t>Vít Smetánka</a:t>
            </a:r>
            <a:r>
              <a:rPr lang="cs-CZ" sz="2800" dirty="0"/>
              <a:t>: Velitel marketingové kampaně (propagace naší firmy a správa jejích profilů na sociálních sítích)</a:t>
            </a:r>
          </a:p>
          <a:p>
            <a:pPr marL="457200" indent="-457200">
              <a:buFontTx/>
              <a:buChar char="-"/>
            </a:pPr>
            <a:r>
              <a:rPr lang="cs-CZ" sz="2800" b="1" dirty="0"/>
              <a:t>René Nezbeda</a:t>
            </a:r>
            <a:r>
              <a:rPr lang="cs-CZ" sz="2800" dirty="0"/>
              <a:t>: Účetní (správa financí a vedení účetnictví naší firmy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038430-5634-32F4-BBCB-3830AEFBE9A6}"/>
              </a:ext>
            </a:extLst>
          </p:cNvPr>
          <p:cNvSpPr txBox="1"/>
          <p:nvPr/>
        </p:nvSpPr>
        <p:spPr>
          <a:xfrm>
            <a:off x="6348850" y="9444207"/>
            <a:ext cx="8380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Všechny tyto pozice jsou si rovny a mají právo na rovný podíl ze zisku firmy, pokud se podílely na původním financování </a:t>
            </a: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BEB5B2CE-D174-265F-620E-4F6EEAC3FC15}"/>
              </a:ext>
            </a:extLst>
          </p:cNvPr>
          <p:cNvSpPr/>
          <p:nvPr/>
        </p:nvSpPr>
        <p:spPr>
          <a:xfrm>
            <a:off x="1758830" y="1536688"/>
            <a:ext cx="4023360" cy="1407868"/>
          </a:xfrm>
          <a:prstGeom prst="roundRect">
            <a:avLst>
              <a:gd name="adj" fmla="val 8197"/>
            </a:avLst>
          </a:prstGeom>
          <a:solidFill>
            <a:srgbClr val="EDF5E1"/>
          </a:solidFill>
          <a:ln w="12700">
            <a:solidFill>
              <a:srgbClr val="C8E0A8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17D7034F-D310-014D-3A91-C99FBDB9C3F1}"/>
              </a:ext>
            </a:extLst>
          </p:cNvPr>
          <p:cNvSpPr/>
          <p:nvPr/>
        </p:nvSpPr>
        <p:spPr>
          <a:xfrm>
            <a:off x="1923422" y="1646416"/>
            <a:ext cx="201168" cy="201168"/>
          </a:xfrm>
          <a:prstGeom prst="ellipse">
            <a:avLst/>
          </a:prstGeom>
          <a:solidFill>
            <a:srgbClr val="7CB518"/>
          </a:solidFill>
          <a:ln w="12700">
            <a:solidFill>
              <a:srgbClr val="7CB518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70F1F231-A9B0-7279-1570-A0F7CBE29F93}"/>
              </a:ext>
            </a:extLst>
          </p:cNvPr>
          <p:cNvSpPr/>
          <p:nvPr/>
        </p:nvSpPr>
        <p:spPr>
          <a:xfrm>
            <a:off x="2234318" y="1609840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50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Marek Soukup</a:t>
            </a:r>
            <a:endParaRPr lang="en-US" sz="16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0E909C98-F272-5E85-A8C7-F7CA1608DFB8}"/>
              </a:ext>
            </a:extLst>
          </p:cNvPr>
          <p:cNvSpPr/>
          <p:nvPr/>
        </p:nvSpPr>
        <p:spPr>
          <a:xfrm>
            <a:off x="2234318" y="1939024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C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Jednatel / koordinátor</a:t>
            </a:r>
            <a:endParaRPr lang="en-US" sz="1400" dirty="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BBAE0328-D27A-043B-AF03-A538283ACB6C}"/>
              </a:ext>
            </a:extLst>
          </p:cNvPr>
          <p:cNvSpPr/>
          <p:nvPr/>
        </p:nvSpPr>
        <p:spPr>
          <a:xfrm>
            <a:off x="2234318" y="2195056"/>
            <a:ext cx="33832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Dohled nad chodem firmy, řešení sporů a organizace členů</a:t>
            </a:r>
            <a:endParaRPr lang="en-US" sz="1200" dirty="0"/>
          </a:p>
        </p:txBody>
      </p:sp>
      <p:sp>
        <p:nvSpPr>
          <p:cNvPr id="16" name="Shape 6">
            <a:extLst>
              <a:ext uri="{FF2B5EF4-FFF2-40B4-BE49-F238E27FC236}">
                <a16:creationId xmlns:a16="http://schemas.microsoft.com/office/drawing/2014/main" id="{10AA705A-2183-5A49-9ABD-6E4FD5703B7C}"/>
              </a:ext>
            </a:extLst>
          </p:cNvPr>
          <p:cNvSpPr/>
          <p:nvPr/>
        </p:nvSpPr>
        <p:spPr>
          <a:xfrm>
            <a:off x="6147950" y="1536688"/>
            <a:ext cx="4023360" cy="1407868"/>
          </a:xfrm>
          <a:prstGeom prst="roundRect">
            <a:avLst>
              <a:gd name="adj" fmla="val 8197"/>
            </a:avLst>
          </a:prstGeom>
          <a:solidFill>
            <a:srgbClr val="FFFFFF"/>
          </a:solidFill>
          <a:ln w="12700">
            <a:solidFill>
              <a:srgbClr val="C8E0A8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FE092A1E-F2B1-CC82-3956-12843D47E880}"/>
              </a:ext>
            </a:extLst>
          </p:cNvPr>
          <p:cNvSpPr/>
          <p:nvPr/>
        </p:nvSpPr>
        <p:spPr>
          <a:xfrm>
            <a:off x="6312542" y="1646416"/>
            <a:ext cx="201168" cy="201168"/>
          </a:xfrm>
          <a:prstGeom prst="ellipse">
            <a:avLst/>
          </a:prstGeom>
          <a:solidFill>
            <a:srgbClr val="7CB518"/>
          </a:solidFill>
          <a:ln w="12700">
            <a:solidFill>
              <a:srgbClr val="7CB518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6DCBA503-85F2-9128-9917-BBA6498CB183}"/>
              </a:ext>
            </a:extLst>
          </p:cNvPr>
          <p:cNvSpPr/>
          <p:nvPr/>
        </p:nvSpPr>
        <p:spPr>
          <a:xfrm>
            <a:off x="6623438" y="1609840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50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Jonáš Bartoš</a:t>
            </a:r>
            <a:endParaRPr lang="en-US" sz="1600" dirty="0"/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A6A45551-422B-76B9-E6B1-2DEA431934E2}"/>
              </a:ext>
            </a:extLst>
          </p:cNvPr>
          <p:cNvSpPr/>
          <p:nvPr/>
        </p:nvSpPr>
        <p:spPr>
          <a:xfrm>
            <a:off x="6623438" y="1939024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C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Právní zástupce</a:t>
            </a:r>
            <a:endParaRPr lang="en-US" sz="1400" dirty="0"/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B025460C-4C55-CDE4-40F0-92ECD6B67D9A}"/>
              </a:ext>
            </a:extLst>
          </p:cNvPr>
          <p:cNvSpPr/>
          <p:nvPr/>
        </p:nvSpPr>
        <p:spPr>
          <a:xfrm>
            <a:off x="6623438" y="2195055"/>
            <a:ext cx="3383280" cy="5295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Jednání s úřady, řešení právních záležitostí</a:t>
            </a:r>
            <a:endParaRPr lang="en-US" sz="1200" dirty="0"/>
          </a:p>
        </p:txBody>
      </p:sp>
      <p:sp>
        <p:nvSpPr>
          <p:cNvPr id="26" name="Shape 11">
            <a:extLst>
              <a:ext uri="{FF2B5EF4-FFF2-40B4-BE49-F238E27FC236}">
                <a16:creationId xmlns:a16="http://schemas.microsoft.com/office/drawing/2014/main" id="{0A0D3D75-3380-F36E-7A33-DA975A3B9EC2}"/>
              </a:ext>
            </a:extLst>
          </p:cNvPr>
          <p:cNvSpPr/>
          <p:nvPr/>
        </p:nvSpPr>
        <p:spPr>
          <a:xfrm>
            <a:off x="1758830" y="3236878"/>
            <a:ext cx="4023360" cy="1494765"/>
          </a:xfrm>
          <a:prstGeom prst="roundRect">
            <a:avLst>
              <a:gd name="adj" fmla="val 8197"/>
            </a:avLst>
          </a:prstGeom>
          <a:solidFill>
            <a:srgbClr val="EDF5E1"/>
          </a:solidFill>
          <a:ln w="12700">
            <a:solidFill>
              <a:srgbClr val="C8E0A8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28" name="Shape 12">
            <a:extLst>
              <a:ext uri="{FF2B5EF4-FFF2-40B4-BE49-F238E27FC236}">
                <a16:creationId xmlns:a16="http://schemas.microsoft.com/office/drawing/2014/main" id="{458735CA-7849-B02B-ADDF-21EC49382811}"/>
              </a:ext>
            </a:extLst>
          </p:cNvPr>
          <p:cNvSpPr/>
          <p:nvPr/>
        </p:nvSpPr>
        <p:spPr>
          <a:xfrm>
            <a:off x="1923422" y="3343952"/>
            <a:ext cx="201168" cy="201168"/>
          </a:xfrm>
          <a:prstGeom prst="ellipse">
            <a:avLst/>
          </a:prstGeom>
          <a:solidFill>
            <a:srgbClr val="7CB518"/>
          </a:solidFill>
          <a:ln w="12700">
            <a:solidFill>
              <a:srgbClr val="7CB518"/>
            </a:solidFill>
            <a:prstDash val="solid"/>
          </a:ln>
        </p:spPr>
        <p:txBody>
          <a:bodyPr/>
          <a:lstStyle/>
          <a:p>
            <a:endParaRPr lang="cs-CZ" dirty="0"/>
          </a:p>
        </p:txBody>
      </p:sp>
      <p:sp>
        <p:nvSpPr>
          <p:cNvPr id="30" name="Text 13">
            <a:extLst>
              <a:ext uri="{FF2B5EF4-FFF2-40B4-BE49-F238E27FC236}">
                <a16:creationId xmlns:a16="http://schemas.microsoft.com/office/drawing/2014/main" id="{CE5CE01F-1B98-296D-C458-036DF041C684}"/>
              </a:ext>
            </a:extLst>
          </p:cNvPr>
          <p:cNvSpPr/>
          <p:nvPr/>
        </p:nvSpPr>
        <p:spPr>
          <a:xfrm>
            <a:off x="2234318" y="3268580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50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Patrik Kotner</a:t>
            </a:r>
            <a:endParaRPr lang="en-US" sz="1600" dirty="0"/>
          </a:p>
        </p:txBody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23241415-3FC7-3BBC-0516-5C79589D2481}"/>
              </a:ext>
            </a:extLst>
          </p:cNvPr>
          <p:cNvSpPr/>
          <p:nvPr/>
        </p:nvSpPr>
        <p:spPr>
          <a:xfrm>
            <a:off x="2234318" y="3597764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400" b="1" dirty="0">
                <a:solidFill>
                  <a:srgbClr val="1C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Účetní</a:t>
            </a:r>
            <a:endParaRPr lang="en-US" sz="1400" dirty="0"/>
          </a:p>
        </p:txBody>
      </p:sp>
      <p:sp>
        <p:nvSpPr>
          <p:cNvPr id="34" name="Text 15">
            <a:extLst>
              <a:ext uri="{FF2B5EF4-FFF2-40B4-BE49-F238E27FC236}">
                <a16:creationId xmlns:a16="http://schemas.microsoft.com/office/drawing/2014/main" id="{236152F6-5B91-A11E-A33B-FBDFC7836662}"/>
              </a:ext>
            </a:extLst>
          </p:cNvPr>
          <p:cNvSpPr/>
          <p:nvPr/>
        </p:nvSpPr>
        <p:spPr>
          <a:xfrm>
            <a:off x="2234318" y="3842674"/>
            <a:ext cx="3383280" cy="65015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Správa financí a obchodu</a:t>
            </a:r>
            <a:endParaRPr lang="en-US" sz="1200" dirty="0"/>
          </a:p>
        </p:txBody>
      </p:sp>
      <p:sp>
        <p:nvSpPr>
          <p:cNvPr id="36" name="Shape 16">
            <a:extLst>
              <a:ext uri="{FF2B5EF4-FFF2-40B4-BE49-F238E27FC236}">
                <a16:creationId xmlns:a16="http://schemas.microsoft.com/office/drawing/2014/main" id="{0E03C82F-D607-1D1F-476E-A517D5AF9351}"/>
              </a:ext>
            </a:extLst>
          </p:cNvPr>
          <p:cNvSpPr/>
          <p:nvPr/>
        </p:nvSpPr>
        <p:spPr>
          <a:xfrm>
            <a:off x="6147950" y="3195427"/>
            <a:ext cx="4023360" cy="1407867"/>
          </a:xfrm>
          <a:prstGeom prst="roundRect">
            <a:avLst>
              <a:gd name="adj" fmla="val 8197"/>
            </a:avLst>
          </a:prstGeom>
          <a:solidFill>
            <a:srgbClr val="FFFFFF"/>
          </a:solidFill>
          <a:ln w="12700">
            <a:solidFill>
              <a:srgbClr val="C8E0A8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38" name="Shape 17">
            <a:extLst>
              <a:ext uri="{FF2B5EF4-FFF2-40B4-BE49-F238E27FC236}">
                <a16:creationId xmlns:a16="http://schemas.microsoft.com/office/drawing/2014/main" id="{336F4225-1FC7-5396-2DD8-F3F5E0D6D703}"/>
              </a:ext>
            </a:extLst>
          </p:cNvPr>
          <p:cNvSpPr/>
          <p:nvPr/>
        </p:nvSpPr>
        <p:spPr>
          <a:xfrm>
            <a:off x="6331980" y="3310316"/>
            <a:ext cx="201168" cy="201168"/>
          </a:xfrm>
          <a:prstGeom prst="ellipse">
            <a:avLst/>
          </a:prstGeom>
          <a:solidFill>
            <a:srgbClr val="7CB518"/>
          </a:solidFill>
          <a:ln w="12700">
            <a:solidFill>
              <a:srgbClr val="7CB518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40" name="Text 18">
            <a:extLst>
              <a:ext uri="{FF2B5EF4-FFF2-40B4-BE49-F238E27FC236}">
                <a16:creationId xmlns:a16="http://schemas.microsoft.com/office/drawing/2014/main" id="{A1DEA48B-4C1A-9642-B0A8-4477D390DC13}"/>
              </a:ext>
            </a:extLst>
          </p:cNvPr>
          <p:cNvSpPr/>
          <p:nvPr/>
        </p:nvSpPr>
        <p:spPr>
          <a:xfrm>
            <a:off x="6623438" y="3268580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50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Vít Smetánka</a:t>
            </a:r>
            <a:endParaRPr lang="en-US" sz="1600" dirty="0"/>
          </a:p>
        </p:txBody>
      </p:sp>
      <p:sp>
        <p:nvSpPr>
          <p:cNvPr id="42" name="Text 19">
            <a:extLst>
              <a:ext uri="{FF2B5EF4-FFF2-40B4-BE49-F238E27FC236}">
                <a16:creationId xmlns:a16="http://schemas.microsoft.com/office/drawing/2014/main" id="{912C7F76-7702-547C-E8C1-BC59A824C95A}"/>
              </a:ext>
            </a:extLst>
          </p:cNvPr>
          <p:cNvSpPr/>
          <p:nvPr/>
        </p:nvSpPr>
        <p:spPr>
          <a:xfrm>
            <a:off x="6623438" y="3597764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400" b="1" dirty="0"/>
              <a:t>Technik</a:t>
            </a:r>
            <a:endParaRPr lang="en-US" sz="1400" b="1" dirty="0"/>
          </a:p>
        </p:txBody>
      </p:sp>
      <p:sp>
        <p:nvSpPr>
          <p:cNvPr id="44" name="Text 20">
            <a:extLst>
              <a:ext uri="{FF2B5EF4-FFF2-40B4-BE49-F238E27FC236}">
                <a16:creationId xmlns:a16="http://schemas.microsoft.com/office/drawing/2014/main" id="{E839FA92-C9A2-9998-5C93-610435EC2D57}"/>
              </a:ext>
            </a:extLst>
          </p:cNvPr>
          <p:cNvSpPr/>
          <p:nvPr/>
        </p:nvSpPr>
        <p:spPr>
          <a:xfrm>
            <a:off x="6623438" y="3831816"/>
            <a:ext cx="3383280" cy="530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cs-CZ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Koordinace doplňování, technický dohled</a:t>
            </a:r>
            <a:endParaRPr lang="en-US" sz="1200" dirty="0">
              <a:solidFill>
                <a:srgbClr val="6B7C6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46" name="Shape 21">
            <a:extLst>
              <a:ext uri="{FF2B5EF4-FFF2-40B4-BE49-F238E27FC236}">
                <a16:creationId xmlns:a16="http://schemas.microsoft.com/office/drawing/2014/main" id="{C1B19DC1-4BED-4379-6277-75C16F6B7E28}"/>
              </a:ext>
            </a:extLst>
          </p:cNvPr>
          <p:cNvSpPr/>
          <p:nvPr/>
        </p:nvSpPr>
        <p:spPr>
          <a:xfrm>
            <a:off x="1758830" y="4937081"/>
            <a:ext cx="4023360" cy="1444752"/>
          </a:xfrm>
          <a:prstGeom prst="roundRect">
            <a:avLst>
              <a:gd name="adj" fmla="val 8197"/>
            </a:avLst>
          </a:prstGeom>
          <a:solidFill>
            <a:srgbClr val="EDF5E1"/>
          </a:solidFill>
          <a:ln w="12700">
            <a:solidFill>
              <a:srgbClr val="C8E0A8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48" name="Shape 22">
            <a:extLst>
              <a:ext uri="{FF2B5EF4-FFF2-40B4-BE49-F238E27FC236}">
                <a16:creationId xmlns:a16="http://schemas.microsoft.com/office/drawing/2014/main" id="{693DC8CA-2FBC-FE04-F856-52FEB2B5D848}"/>
              </a:ext>
            </a:extLst>
          </p:cNvPr>
          <p:cNvSpPr/>
          <p:nvPr/>
        </p:nvSpPr>
        <p:spPr>
          <a:xfrm>
            <a:off x="1923422" y="5046809"/>
            <a:ext cx="201168" cy="201168"/>
          </a:xfrm>
          <a:prstGeom prst="ellipse">
            <a:avLst/>
          </a:prstGeom>
          <a:solidFill>
            <a:srgbClr val="7CB518"/>
          </a:solidFill>
          <a:ln w="12700">
            <a:solidFill>
              <a:srgbClr val="7CB518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0" name="Text 23">
            <a:extLst>
              <a:ext uri="{FF2B5EF4-FFF2-40B4-BE49-F238E27FC236}">
                <a16:creationId xmlns:a16="http://schemas.microsoft.com/office/drawing/2014/main" id="{D4346550-A2C3-BED0-A25D-BAA4154B2EBA}"/>
              </a:ext>
            </a:extLst>
          </p:cNvPr>
          <p:cNvSpPr/>
          <p:nvPr/>
        </p:nvSpPr>
        <p:spPr>
          <a:xfrm>
            <a:off x="2234318" y="5010233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50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René Nezbeda</a:t>
            </a:r>
            <a:endParaRPr lang="en-US" sz="1600" dirty="0"/>
          </a:p>
        </p:txBody>
      </p:sp>
      <p:sp>
        <p:nvSpPr>
          <p:cNvPr id="52" name="Text 24">
            <a:extLst>
              <a:ext uri="{FF2B5EF4-FFF2-40B4-BE49-F238E27FC236}">
                <a16:creationId xmlns:a16="http://schemas.microsoft.com/office/drawing/2014/main" id="{E0BA2BB4-D9F1-4C82-9613-362F56482875}"/>
              </a:ext>
            </a:extLst>
          </p:cNvPr>
          <p:cNvSpPr/>
          <p:nvPr/>
        </p:nvSpPr>
        <p:spPr>
          <a:xfrm>
            <a:off x="2234318" y="5339417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400" b="1" dirty="0">
                <a:solidFill>
                  <a:srgbClr val="1C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Personalista</a:t>
            </a:r>
            <a:endParaRPr lang="en-US" sz="1400" dirty="0"/>
          </a:p>
        </p:txBody>
      </p:sp>
      <p:sp>
        <p:nvSpPr>
          <p:cNvPr id="54" name="Text 25">
            <a:extLst>
              <a:ext uri="{FF2B5EF4-FFF2-40B4-BE49-F238E27FC236}">
                <a16:creationId xmlns:a16="http://schemas.microsoft.com/office/drawing/2014/main" id="{3452BC5C-0E8B-3C58-ABE2-F3F1875396B6}"/>
              </a:ext>
            </a:extLst>
          </p:cNvPr>
          <p:cNvSpPr/>
          <p:nvPr/>
        </p:nvSpPr>
        <p:spPr>
          <a:xfrm>
            <a:off x="2234318" y="5595449"/>
            <a:ext cx="3383280" cy="5809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Nábor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zaměstnanců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při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expanzi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doplňovači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technici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200" dirty="0"/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56" name="Shape 26">
            <a:extLst>
              <a:ext uri="{FF2B5EF4-FFF2-40B4-BE49-F238E27FC236}">
                <a16:creationId xmlns:a16="http://schemas.microsoft.com/office/drawing/2014/main" id="{A878F101-48E7-DE38-2454-E0915AF81988}"/>
              </a:ext>
            </a:extLst>
          </p:cNvPr>
          <p:cNvSpPr/>
          <p:nvPr/>
        </p:nvSpPr>
        <p:spPr>
          <a:xfrm>
            <a:off x="6147950" y="4937081"/>
            <a:ext cx="4023360" cy="1444752"/>
          </a:xfrm>
          <a:prstGeom prst="roundRect">
            <a:avLst>
              <a:gd name="adj" fmla="val 8197"/>
            </a:avLst>
          </a:prstGeom>
          <a:solidFill>
            <a:srgbClr val="FFFFFF"/>
          </a:solidFill>
          <a:ln w="12700">
            <a:solidFill>
              <a:srgbClr val="C8E0A8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cs-CZ"/>
          </a:p>
        </p:txBody>
      </p:sp>
      <p:sp>
        <p:nvSpPr>
          <p:cNvPr id="58" name="Shape 27">
            <a:extLst>
              <a:ext uri="{FF2B5EF4-FFF2-40B4-BE49-F238E27FC236}">
                <a16:creationId xmlns:a16="http://schemas.microsoft.com/office/drawing/2014/main" id="{9918E16E-56A6-CD2C-D8E2-3E853571E6F0}"/>
              </a:ext>
            </a:extLst>
          </p:cNvPr>
          <p:cNvSpPr/>
          <p:nvPr/>
        </p:nvSpPr>
        <p:spPr>
          <a:xfrm>
            <a:off x="6312542" y="5046809"/>
            <a:ext cx="201168" cy="201168"/>
          </a:xfrm>
          <a:prstGeom prst="ellipse">
            <a:avLst/>
          </a:prstGeom>
          <a:solidFill>
            <a:srgbClr val="7CB518"/>
          </a:solidFill>
          <a:ln w="12700">
            <a:solidFill>
              <a:srgbClr val="7CB518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60" name="Text 28">
            <a:extLst>
              <a:ext uri="{FF2B5EF4-FFF2-40B4-BE49-F238E27FC236}">
                <a16:creationId xmlns:a16="http://schemas.microsoft.com/office/drawing/2014/main" id="{0C77667D-7D2B-3772-F48F-E2C650F60A2F}"/>
              </a:ext>
            </a:extLst>
          </p:cNvPr>
          <p:cNvSpPr/>
          <p:nvPr/>
        </p:nvSpPr>
        <p:spPr>
          <a:xfrm>
            <a:off x="6623438" y="5010233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D50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Matěj Karásek</a:t>
            </a:r>
            <a:endParaRPr lang="en-US" sz="1600" dirty="0"/>
          </a:p>
        </p:txBody>
      </p:sp>
      <p:sp>
        <p:nvSpPr>
          <p:cNvPr id="62" name="Text 29">
            <a:extLst>
              <a:ext uri="{FF2B5EF4-FFF2-40B4-BE49-F238E27FC236}">
                <a16:creationId xmlns:a16="http://schemas.microsoft.com/office/drawing/2014/main" id="{91251139-CB33-E35B-D35C-57F5FB576EFC}"/>
              </a:ext>
            </a:extLst>
          </p:cNvPr>
          <p:cNvSpPr/>
          <p:nvPr/>
        </p:nvSpPr>
        <p:spPr>
          <a:xfrm>
            <a:off x="6623438" y="5339417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cs-CZ" sz="1400" b="1" dirty="0">
                <a:solidFill>
                  <a:srgbClr val="1C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Vedoucí marketingu</a:t>
            </a:r>
            <a:endParaRPr lang="en-US" sz="1400" dirty="0"/>
          </a:p>
        </p:txBody>
      </p:sp>
      <p:sp>
        <p:nvSpPr>
          <p:cNvPr id="11264" name="Text 30">
            <a:extLst>
              <a:ext uri="{FF2B5EF4-FFF2-40B4-BE49-F238E27FC236}">
                <a16:creationId xmlns:a16="http://schemas.microsoft.com/office/drawing/2014/main" id="{4F444F72-4A24-990D-E9E5-B7F31710131A}"/>
              </a:ext>
            </a:extLst>
          </p:cNvPr>
          <p:cNvSpPr/>
          <p:nvPr/>
        </p:nvSpPr>
        <p:spPr>
          <a:xfrm>
            <a:off x="6623438" y="5595449"/>
            <a:ext cx="3383280" cy="5663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cs-CZ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Správa 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soc. 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sítí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propagace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tvorba</a:t>
            </a:r>
            <a:r>
              <a:rPr lang="en-US" sz="1200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obsahu</a:t>
            </a:r>
            <a:endParaRPr lang="en-US" sz="1200" dirty="0"/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11267" name="Text 31">
            <a:extLst>
              <a:ext uri="{FF2B5EF4-FFF2-40B4-BE49-F238E27FC236}">
                <a16:creationId xmlns:a16="http://schemas.microsoft.com/office/drawing/2014/main" id="{603E2A89-E2DC-61C5-30D3-0D3D01019905}"/>
              </a:ext>
            </a:extLst>
          </p:cNvPr>
          <p:cNvSpPr/>
          <p:nvPr/>
        </p:nvSpPr>
        <p:spPr>
          <a:xfrm>
            <a:off x="1838960" y="6381833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Všechny pozice jsou rovnocenné — zisk se dělí </a:t>
            </a:r>
            <a:r>
              <a:rPr lang="en-US" sz="1100" i="1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rovným</a:t>
            </a:r>
            <a:r>
              <a:rPr lang="en-US" sz="1100" i="1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dílem</a:t>
            </a:r>
            <a:r>
              <a:rPr lang="cs-CZ" sz="1100" i="1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(podle podílu ve firmě)</a:t>
            </a:r>
            <a:r>
              <a:rPr lang="en-US" sz="1100" i="1" dirty="0">
                <a:solidFill>
                  <a:srgbClr val="6B7C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100" dirty="0"/>
          </a:p>
        </p:txBody>
      </p:sp>
      <p:sp>
        <p:nvSpPr>
          <p:cNvPr id="11268" name="TextovéPole 11267">
            <a:extLst>
              <a:ext uri="{FF2B5EF4-FFF2-40B4-BE49-F238E27FC236}">
                <a16:creationId xmlns:a16="http://schemas.microsoft.com/office/drawing/2014/main" id="{5E59B78F-DC25-B511-2A2E-662046680FAC}"/>
              </a:ext>
            </a:extLst>
          </p:cNvPr>
          <p:cNvSpPr txBox="1"/>
          <p:nvPr/>
        </p:nvSpPr>
        <p:spPr>
          <a:xfrm>
            <a:off x="2304255" y="289335"/>
            <a:ext cx="6955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 pozic v </a:t>
            </a:r>
            <a:r>
              <a:rPr lang="cs-CZ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Smix</a:t>
            </a: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s.r.o.</a:t>
            </a:r>
          </a:p>
        </p:txBody>
      </p:sp>
    </p:spTree>
    <p:extLst>
      <p:ext uri="{BB962C8B-B14F-4D97-AF65-F5344CB8AC3E}">
        <p14:creationId xmlns:p14="http://schemas.microsoft.com/office/powerpoint/2010/main" val="92826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 descr="Žlutý otazník">
            <a:extLst>
              <a:ext uri="{FF2B5EF4-FFF2-40B4-BE49-F238E27FC236}">
                <a16:creationId xmlns:a16="http://schemas.microsoft.com/office/drawing/2014/main" id="{D4644F2D-F979-E95B-4726-982A57C1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2C813A5-3F34-087C-1C70-1C374975765B}"/>
              </a:ext>
            </a:extLst>
          </p:cNvPr>
          <p:cNvSpPr txBox="1"/>
          <p:nvPr/>
        </p:nvSpPr>
        <p:spPr>
          <a:xfrm>
            <a:off x="689192" y="91672"/>
            <a:ext cx="10807520" cy="2024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Děkujeme</a:t>
            </a:r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za </a:t>
            </a:r>
            <a:r>
              <a:rPr lang="en-US" sz="6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pozornost</a:t>
            </a:r>
            <a:r>
              <a:rPr lang="cs-CZ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Team </a:t>
            </a:r>
            <a:r>
              <a:rPr lang="cs-CZ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Smix</a:t>
            </a:r>
            <a:endParaRPr lang="en-US" sz="36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4830289-3113-8121-9A08-C5E0B5362B2B}"/>
              </a:ext>
            </a:extLst>
          </p:cNvPr>
          <p:cNvSpPr txBox="1"/>
          <p:nvPr/>
        </p:nvSpPr>
        <p:spPr>
          <a:xfrm>
            <a:off x="2808977" y="5284891"/>
            <a:ext cx="656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Nějaké otázky</a:t>
            </a:r>
            <a:r>
              <a:rPr lang="cs-CZ" sz="5400" b="1" dirty="0">
                <a:solidFill>
                  <a:schemeClr val="accent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4242B-2202-0D6D-4435-368138C1D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Jedna barva smoothie na každý den v týdnu - kdo by odolal? - Toprecepty.cz">
            <a:extLst>
              <a:ext uri="{FF2B5EF4-FFF2-40B4-BE49-F238E27FC236}">
                <a16:creationId xmlns:a16="http://schemas.microsoft.com/office/drawing/2014/main" id="{7C560655-E5B7-8CFE-823D-7102107A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74660C46-5BE8-D256-6D60-C9C82D72E777}"/>
              </a:ext>
            </a:extLst>
          </p:cNvPr>
          <p:cNvSpPr/>
          <p:nvPr/>
        </p:nvSpPr>
        <p:spPr>
          <a:xfrm>
            <a:off x="293186" y="1731918"/>
            <a:ext cx="11602575" cy="4946464"/>
          </a:xfrm>
          <a:prstGeom prst="roundRect">
            <a:avLst/>
          </a:prstGeom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6E1575-6971-4373-21CC-E702C755A86F}"/>
              </a:ext>
            </a:extLst>
          </p:cNvPr>
          <p:cNvSpPr txBox="1"/>
          <p:nvPr/>
        </p:nvSpPr>
        <p:spPr>
          <a:xfrm>
            <a:off x="111810" y="1873607"/>
            <a:ext cx="11965325" cy="20572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Vytvořte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ovocné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smoothie v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našich</a:t>
            </a:r>
            <a:r>
              <a:rPr lang="cs-CZ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9127A7F-E530-837C-E0D5-A532C86FC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91" y="1902551"/>
            <a:ext cx="5136359" cy="513635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7CAA381-3837-BBDC-5925-AE287437A5FD}"/>
              </a:ext>
            </a:extLst>
          </p:cNvPr>
          <p:cNvSpPr txBox="1"/>
          <p:nvPr/>
        </p:nvSpPr>
        <p:spPr>
          <a:xfrm>
            <a:off x="785629" y="4546135"/>
            <a:ext cx="4155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latin typeface="Arial Black" panose="020B0A04020102020204" pitchFamily="34" charset="0"/>
              </a:rPr>
              <a:t>SMIX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817A44C-C4AA-BF06-F0F3-8E1041103A50}"/>
              </a:ext>
            </a:extLst>
          </p:cNvPr>
          <p:cNvSpPr txBox="1"/>
          <p:nvPr/>
        </p:nvSpPr>
        <p:spPr>
          <a:xfrm>
            <a:off x="6142495" y="4546134"/>
            <a:ext cx="6193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latin typeface="Arial Black" panose="020B0A04020102020204" pitchFamily="34" charset="0"/>
              </a:rPr>
              <a:t>MATECH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92EF86-B1D6-B3C3-186E-381AE9F3A53E}"/>
              </a:ext>
            </a:extLst>
          </p:cNvPr>
          <p:cNvSpPr txBox="1"/>
          <p:nvPr/>
        </p:nvSpPr>
        <p:spPr>
          <a:xfrm>
            <a:off x="2064775" y="1551008"/>
            <a:ext cx="7565766" cy="237988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Chce</a:t>
            </a:r>
            <a:r>
              <a:rPr lang="cs-CZ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te</a:t>
            </a: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žít</a:t>
            </a: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zdravě</a:t>
            </a: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a </a:t>
            </a:r>
            <a:r>
              <a:rPr lang="en-US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přitom</a:t>
            </a: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</a:t>
            </a: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neubírat</a:t>
            </a: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5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radosti</a:t>
            </a: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687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F1BEC-04EE-1992-3D42-15BBF6ED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167C5C3-414F-4499-CA44-B1C9D3179094}"/>
              </a:ext>
            </a:extLst>
          </p:cNvPr>
          <p:cNvSpPr txBox="1"/>
          <p:nvPr/>
        </p:nvSpPr>
        <p:spPr>
          <a:xfrm>
            <a:off x="676154" y="239847"/>
            <a:ext cx="61992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Jak to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celé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funguje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2BEAE9D-17BD-39ED-F950-8D91965E7971}"/>
              </a:ext>
            </a:extLst>
          </p:cNvPr>
          <p:cNvSpPr txBox="1"/>
          <p:nvPr/>
        </p:nvSpPr>
        <p:spPr>
          <a:xfrm>
            <a:off x="673106" y="2047151"/>
            <a:ext cx="5289680" cy="4042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Najděte vám nejbližší </a:t>
            </a:r>
            <a:r>
              <a:rPr lang="cs-CZ" sz="3200" dirty="0" err="1"/>
              <a:t>Smix</a:t>
            </a:r>
            <a:r>
              <a:rPr lang="cs-CZ" sz="3200" dirty="0"/>
              <a:t>-mat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cs-CZ" sz="3200" dirty="0"/>
              <a:t>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/>
              <a:t>Zvolte si velikost kelímku</a:t>
            </a: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Vyberete</a:t>
            </a:r>
            <a:r>
              <a:rPr lang="cs-CZ" sz="3200" dirty="0"/>
              <a:t> si, </a:t>
            </a:r>
            <a:r>
              <a:rPr lang="en-US" sz="3200" dirty="0"/>
              <a:t>co </a:t>
            </a:r>
            <a:r>
              <a:rPr lang="en-US" sz="3200" dirty="0" err="1"/>
              <a:t>chcete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svém</a:t>
            </a:r>
            <a:r>
              <a:rPr lang="en-US" sz="3200" dirty="0"/>
              <a:t> smoothie (</a:t>
            </a:r>
            <a:r>
              <a:rPr lang="en-US" sz="3200" dirty="0" err="1"/>
              <a:t>ovoce</a:t>
            </a:r>
            <a:r>
              <a:rPr lang="en-US" sz="3200" dirty="0"/>
              <a:t>, </a:t>
            </a:r>
            <a:r>
              <a:rPr lang="en-US" sz="3200" dirty="0" err="1"/>
              <a:t>typ</a:t>
            </a:r>
            <a:r>
              <a:rPr lang="en-US" sz="3200" dirty="0"/>
              <a:t> </a:t>
            </a:r>
            <a:r>
              <a:rPr lang="en-US" sz="3200" dirty="0" err="1"/>
              <a:t>mléka</a:t>
            </a:r>
            <a:r>
              <a:rPr lang="en-US" sz="3200" dirty="0"/>
              <a:t>, </a:t>
            </a:r>
            <a:r>
              <a:rPr lang="cs-CZ" sz="3200" dirty="0"/>
              <a:t>arašídové máslo, proteinový prášek</a:t>
            </a:r>
            <a:r>
              <a:rPr lang="en-US" sz="3200" dirty="0"/>
              <a:t> a </a:t>
            </a:r>
            <a:r>
              <a:rPr lang="en-US" sz="3200" dirty="0" err="1"/>
              <a:t>spoustu</a:t>
            </a:r>
            <a:r>
              <a:rPr lang="en-US" sz="3200" dirty="0"/>
              <a:t> </a:t>
            </a:r>
            <a:r>
              <a:rPr lang="en-US" sz="3200" dirty="0" err="1"/>
              <a:t>dalšího</a:t>
            </a:r>
            <a:r>
              <a:rPr lang="en-US" sz="32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Nechte</a:t>
            </a:r>
            <a:r>
              <a:rPr lang="en-US" sz="3200" dirty="0"/>
              <a:t> se </a:t>
            </a:r>
            <a:r>
              <a:rPr lang="en-US" sz="3200" dirty="0" err="1"/>
              <a:t>osvěžit</a:t>
            </a:r>
            <a:r>
              <a:rPr lang="cs-CZ" sz="3200" dirty="0"/>
              <a:t>!</a:t>
            </a:r>
            <a:endParaRPr lang="en-US" sz="3200" dirty="0"/>
          </a:p>
        </p:txBody>
      </p:sp>
      <p:pic>
        <p:nvPicPr>
          <p:cNvPr id="3074" name="Picture 2" descr="Realistický smoothie automat S-Mix s výběrem ovoce a gramáže">
            <a:extLst>
              <a:ext uri="{FF2B5EF4-FFF2-40B4-BE49-F238E27FC236}">
                <a16:creationId xmlns:a16="http://schemas.microsoft.com/office/drawing/2014/main" id="{7DB777C7-4174-4607-E3FD-B3320B73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r="2" b="3949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0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B1566E-4CB7-12B9-05D9-3052315E2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Is the Difference Between Criminal Law and Civil Law? | Britannica">
            <a:extLst>
              <a:ext uri="{FF2B5EF4-FFF2-40B4-BE49-F238E27FC236}">
                <a16:creationId xmlns:a16="http://schemas.microsoft.com/office/drawing/2014/main" id="{6F2D6FD0-72F4-85FA-1D7C-9991EAD8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" b="11589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98D1D99-046B-205B-A5F1-C4AC93D0F8E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ea typeface="+mj-ea"/>
                <a:cs typeface="+mj-cs"/>
              </a:rPr>
              <a:t>Právní</a:t>
            </a:r>
            <a:r>
              <a:rPr lang="en-US" sz="4400" b="1" dirty="0">
                <a:solidFill>
                  <a:srgbClr val="FFFFFF"/>
                </a:solidFill>
                <a:ea typeface="+mj-ea"/>
                <a:cs typeface="+mj-cs"/>
              </a:rPr>
              <a:t> forma a </a:t>
            </a:r>
            <a:r>
              <a:rPr lang="en-US" sz="4400" b="1" dirty="0" err="1">
                <a:solidFill>
                  <a:srgbClr val="FFFFFF"/>
                </a:solidFill>
                <a:ea typeface="+mj-ea"/>
                <a:cs typeface="+mj-cs"/>
              </a:rPr>
              <a:t>založení</a:t>
            </a:r>
            <a:endParaRPr lang="en-US" sz="4400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16B6C1-E85B-7163-CF62-5F2DC1A37907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Forma: </a:t>
            </a:r>
            <a:r>
              <a:rPr lang="en-US" sz="3200" dirty="0" err="1">
                <a:solidFill>
                  <a:srgbClr val="FFFFFF"/>
                </a:solidFill>
              </a:rPr>
              <a:t>s.r.o.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</a:rPr>
              <a:t>Společníci</a:t>
            </a:r>
            <a:r>
              <a:rPr lang="en-US" sz="3200" dirty="0">
                <a:solidFill>
                  <a:srgbClr val="FFFFFF"/>
                </a:solidFill>
              </a:rPr>
              <a:t>: 6 </a:t>
            </a:r>
            <a:r>
              <a:rPr lang="en-US" sz="3200" dirty="0" err="1">
                <a:solidFill>
                  <a:srgbClr val="FFFFFF"/>
                </a:solidFill>
              </a:rPr>
              <a:t>členů</a:t>
            </a:r>
            <a:endParaRPr lang="en-US" sz="32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</a:rPr>
              <a:t>Bankovní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účet</a:t>
            </a:r>
            <a:r>
              <a:rPr lang="en-US" sz="3200" dirty="0">
                <a:solidFill>
                  <a:srgbClr val="FFFFFF"/>
                </a:solidFill>
              </a:rPr>
              <a:t>: </a:t>
            </a:r>
            <a:r>
              <a:rPr lang="en-US" sz="3200" dirty="0" err="1">
                <a:solidFill>
                  <a:srgbClr val="FFFFFF"/>
                </a:solidFill>
              </a:rPr>
              <a:t>společný</a:t>
            </a:r>
            <a:endParaRPr lang="en-US" sz="32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</a:rPr>
              <a:t>Vložíme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základní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kapitál</a:t>
            </a:r>
            <a:r>
              <a:rPr lang="en-US" sz="3200" dirty="0">
                <a:solidFill>
                  <a:srgbClr val="FFFFFF"/>
                </a:solidFill>
              </a:rPr>
              <a:t> 42 000Kč</a:t>
            </a:r>
            <a:r>
              <a:rPr lang="cs-CZ" sz="3200" dirty="0">
                <a:solidFill>
                  <a:srgbClr val="FFFFFF"/>
                </a:solidFill>
              </a:rPr>
              <a:t> (každý 7 000kč)</a:t>
            </a:r>
            <a:endParaRPr lang="en-US" sz="32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</a:rPr>
              <a:t>Živnostenský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úřad</a:t>
            </a:r>
            <a:r>
              <a:rPr lang="en-US" sz="3200" dirty="0">
                <a:solidFill>
                  <a:srgbClr val="FFFFFF"/>
                </a:solidFill>
              </a:rPr>
              <a:t>: </a:t>
            </a:r>
            <a:r>
              <a:rPr lang="en-US" sz="3200" dirty="0" err="1">
                <a:solidFill>
                  <a:srgbClr val="FFFFFF"/>
                </a:solidFill>
              </a:rPr>
              <a:t>volná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živnost</a:t>
            </a:r>
            <a:r>
              <a:rPr lang="en-US" sz="3200" dirty="0">
                <a:solidFill>
                  <a:srgbClr val="FFFFFF"/>
                </a:solidFill>
              </a:rPr>
              <a:t> (</a:t>
            </a:r>
            <a:r>
              <a:rPr lang="en-US" sz="3200" dirty="0" err="1">
                <a:solidFill>
                  <a:srgbClr val="FFFFFF"/>
                </a:solidFill>
              </a:rPr>
              <a:t>výroba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obchod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či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služby</a:t>
            </a:r>
            <a:r>
              <a:rPr lang="en-US" sz="32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6" name="AutoShape 4" descr="Start icon Stock vektory | DepositPhotos">
            <a:extLst>
              <a:ext uri="{FF2B5EF4-FFF2-40B4-BE49-F238E27FC236}">
                <a16:creationId xmlns:a16="http://schemas.microsoft.com/office/drawing/2014/main" id="{AD0B9859-8AD2-F510-4A09-DF0D612627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Start icon Stock vektory | DepositPhotos">
            <a:extLst>
              <a:ext uri="{FF2B5EF4-FFF2-40B4-BE49-F238E27FC236}">
                <a16:creationId xmlns:a16="http://schemas.microsoft.com/office/drawing/2014/main" id="{725FE0DE-6F3F-B9D1-E7D8-AEE0E28A45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-722376"/>
            <a:ext cx="4456176" cy="44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09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A4165-7FD3-6454-D55D-F625BF32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roslav Haščák: Slovenský byznysmen s víziou - Tradeinfo.cz">
            <a:extLst>
              <a:ext uri="{FF2B5EF4-FFF2-40B4-BE49-F238E27FC236}">
                <a16:creationId xmlns:a16="http://schemas.microsoft.com/office/drawing/2014/main" id="{75E6FAE8-540E-CF5D-E79B-261F6F187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41D4035-AA46-C755-8E93-36E5875DD974}"/>
              </a:ext>
            </a:extLst>
          </p:cNvPr>
          <p:cNvSpPr txBox="1"/>
          <p:nvPr/>
        </p:nvSpPr>
        <p:spPr>
          <a:xfrm>
            <a:off x="0" y="1766212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 nyní náš </a:t>
            </a:r>
          </a:p>
          <a:p>
            <a:pPr algn="ctr"/>
            <a:r>
              <a:rPr lang="cs-CZ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byznys plán</a:t>
            </a:r>
          </a:p>
          <a:p>
            <a:pPr algn="ctr"/>
            <a:r>
              <a:rPr lang="cs-CZ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Black" panose="020B0A02040204020203" pitchFamily="34" charset="0"/>
              </a:rPr>
              <a:t>Fáze 1, Fáze 2, Fáze3</a:t>
            </a:r>
          </a:p>
        </p:txBody>
      </p:sp>
    </p:spTree>
    <p:extLst>
      <p:ext uri="{BB962C8B-B14F-4D97-AF65-F5344CB8AC3E}">
        <p14:creationId xmlns:p14="http://schemas.microsoft.com/office/powerpoint/2010/main" val="123040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5A54A-AA7D-0354-A179-3018E521A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1015702-57E9-8658-0E14-1F59513DD6F1}"/>
              </a:ext>
            </a:extLst>
          </p:cNvPr>
          <p:cNvSpPr txBox="1"/>
          <p:nvPr/>
        </p:nvSpPr>
        <p:spPr>
          <a:xfrm>
            <a:off x="325456" y="-106378"/>
            <a:ext cx="11207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1 – Start s prodejními automaty</a:t>
            </a:r>
          </a:p>
          <a:p>
            <a:r>
              <a:rPr lang="cs-CZ" i="1" dirty="0"/>
              <a:t>Cíl: Úspěšný provoz jednoho prodejního automatu</a:t>
            </a:r>
          </a:p>
        </p:txBody>
      </p:sp>
      <p:graphicFrame>
        <p:nvGraphicFramePr>
          <p:cNvPr id="7" name="Table 0">
            <a:extLst>
              <a:ext uri="{FF2B5EF4-FFF2-40B4-BE49-F238E27FC236}">
                <a16:creationId xmlns:a16="http://schemas.microsoft.com/office/drawing/2014/main" id="{3B7E0F27-3A4D-8491-9825-208D705F4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05152"/>
              </p:ext>
            </p:extLst>
          </p:nvPr>
        </p:nvGraphicFramePr>
        <p:xfrm>
          <a:off x="6096001" y="3623814"/>
          <a:ext cx="5548132" cy="3056775"/>
        </p:xfrm>
        <a:graphic>
          <a:graphicData uri="http://schemas.openxmlformats.org/drawingml/2006/table">
            <a:tbl>
              <a:tblPr/>
              <a:tblGrid>
                <a:gridCol w="3530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2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Položka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Kč / měsíc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Nájem místa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3 500 Kč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Elektřina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2 000 Kč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Branding (jednorázově)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2 000 Kč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20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Suroviny (1 várka 100 ks)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3 000 Kč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77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Celkem / várku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2400" b="1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8 500Kč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Shape 14">
            <a:extLst>
              <a:ext uri="{FF2B5EF4-FFF2-40B4-BE49-F238E27FC236}">
                <a16:creationId xmlns:a16="http://schemas.microsoft.com/office/drawing/2014/main" id="{1FA7ABEE-5CA9-5D39-4A58-7C62A74D0B93}"/>
              </a:ext>
            </a:extLst>
          </p:cNvPr>
          <p:cNvSpPr/>
          <p:nvPr/>
        </p:nvSpPr>
        <p:spPr>
          <a:xfrm>
            <a:off x="6096000" y="3623814"/>
            <a:ext cx="5548133" cy="479535"/>
          </a:xfrm>
          <a:prstGeom prst="rect">
            <a:avLst/>
          </a:prstGeom>
          <a:solidFill>
            <a:srgbClr val="1A2E1A"/>
          </a:solidFill>
          <a:ln w="12700">
            <a:solidFill>
              <a:srgbClr val="1A2E1A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15">
            <a:extLst>
              <a:ext uri="{FF2B5EF4-FFF2-40B4-BE49-F238E27FC236}">
                <a16:creationId xmlns:a16="http://schemas.microsoft.com/office/drawing/2014/main" id="{0DABEFAD-EA6B-546E-4690-B8654BACAD85}"/>
              </a:ext>
            </a:extLst>
          </p:cNvPr>
          <p:cNvSpPr/>
          <p:nvPr/>
        </p:nvSpPr>
        <p:spPr>
          <a:xfrm>
            <a:off x="6040397" y="3739941"/>
            <a:ext cx="3529177" cy="363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Položka</a:t>
            </a:r>
            <a:endParaRPr lang="en-US" sz="2800" dirty="0"/>
          </a:p>
        </p:txBody>
      </p:sp>
      <p:sp>
        <p:nvSpPr>
          <p:cNvPr id="13" name="Text 16">
            <a:extLst>
              <a:ext uri="{FF2B5EF4-FFF2-40B4-BE49-F238E27FC236}">
                <a16:creationId xmlns:a16="http://schemas.microsoft.com/office/drawing/2014/main" id="{7A2A2AFF-FB10-57F9-2CBD-36D342AE9532}"/>
              </a:ext>
            </a:extLst>
          </p:cNvPr>
          <p:cNvSpPr/>
          <p:nvPr/>
        </p:nvSpPr>
        <p:spPr>
          <a:xfrm>
            <a:off x="9625176" y="3739941"/>
            <a:ext cx="2000782" cy="363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Kč / měsíc</a:t>
            </a:r>
            <a:endParaRPr lang="en-US" sz="2400" dirty="0"/>
          </a:p>
        </p:txBody>
      </p:sp>
      <p:graphicFrame>
        <p:nvGraphicFramePr>
          <p:cNvPr id="22" name="Table 1">
            <a:extLst>
              <a:ext uri="{FF2B5EF4-FFF2-40B4-BE49-F238E27FC236}">
                <a16:creationId xmlns:a16="http://schemas.microsoft.com/office/drawing/2014/main" id="{49E09278-BF5C-B52B-F3CB-53D691AEC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96329"/>
              </p:ext>
            </p:extLst>
          </p:nvPr>
        </p:nvGraphicFramePr>
        <p:xfrm>
          <a:off x="6079209" y="621683"/>
          <a:ext cx="5564923" cy="2956560"/>
        </p:xfrm>
        <a:graphic>
          <a:graphicData uri="http://schemas.openxmlformats.org/drawingml/2006/table">
            <a:tbl>
              <a:tblPr/>
              <a:tblGrid>
                <a:gridCol w="349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25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4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Zisk</a:t>
                      </a:r>
                      <a:endParaRPr lang="en-US" sz="14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7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Prodané kusy / měsíc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400 ks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7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Prodejní cena / ks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69 Kč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7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Hrubý </a:t>
                      </a:r>
                      <a:r>
                        <a:rPr lang="en-US" sz="2400" dirty="0" err="1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obrat</a:t>
                      </a:r>
                      <a:r>
                        <a:rPr lang="cs-CZ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(4 várky)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27 600 Kč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7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Náklady (fixní + var.)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</a:t>
                      </a:r>
                      <a:r>
                        <a:rPr lang="en-US" sz="2400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500 Kč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8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Čistý zisk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</a:t>
                      </a:r>
                      <a:r>
                        <a:rPr lang="cs-CZ" sz="2400" b="1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r>
                        <a:rPr lang="en-US" sz="2400" b="1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100 </a:t>
                      </a:r>
                      <a:r>
                        <a:rPr lang="en-US" sz="2400" b="1" dirty="0" err="1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Kč</a:t>
                      </a:r>
                      <a:r>
                        <a:rPr lang="cs-CZ" sz="2400" b="1" dirty="0">
                          <a:solidFill>
                            <a:srgbClr val="1C2B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- daně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E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Shape 18">
            <a:extLst>
              <a:ext uri="{FF2B5EF4-FFF2-40B4-BE49-F238E27FC236}">
                <a16:creationId xmlns:a16="http://schemas.microsoft.com/office/drawing/2014/main" id="{AAB7CA30-C121-2AEB-5B09-FDB279195B2D}"/>
              </a:ext>
            </a:extLst>
          </p:cNvPr>
          <p:cNvSpPr/>
          <p:nvPr/>
        </p:nvSpPr>
        <p:spPr>
          <a:xfrm>
            <a:off x="6079210" y="957677"/>
            <a:ext cx="5548132" cy="443905"/>
          </a:xfrm>
          <a:prstGeom prst="rect">
            <a:avLst/>
          </a:prstGeom>
          <a:solidFill>
            <a:srgbClr val="1A2E1A"/>
          </a:solidFill>
          <a:ln w="12700">
            <a:solidFill>
              <a:srgbClr val="1A2E1A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26" name="Text 19">
            <a:extLst>
              <a:ext uri="{FF2B5EF4-FFF2-40B4-BE49-F238E27FC236}">
                <a16:creationId xmlns:a16="http://schemas.microsoft.com/office/drawing/2014/main" id="{AED3D21E-59FC-5FD0-4A5C-FED895F7BDF5}"/>
              </a:ext>
            </a:extLst>
          </p:cNvPr>
          <p:cNvSpPr/>
          <p:nvPr/>
        </p:nvSpPr>
        <p:spPr>
          <a:xfrm>
            <a:off x="6040397" y="981039"/>
            <a:ext cx="3328880" cy="3971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Položka</a:t>
            </a:r>
            <a:endParaRPr lang="en-US" sz="2000" dirty="0"/>
          </a:p>
        </p:txBody>
      </p:sp>
      <p:sp>
        <p:nvSpPr>
          <p:cNvPr id="28" name="Text 20">
            <a:extLst>
              <a:ext uri="{FF2B5EF4-FFF2-40B4-BE49-F238E27FC236}">
                <a16:creationId xmlns:a16="http://schemas.microsoft.com/office/drawing/2014/main" id="{73BF63EA-193D-B9D8-3B0D-EE4611C94A11}"/>
              </a:ext>
            </a:extLst>
          </p:cNvPr>
          <p:cNvSpPr/>
          <p:nvPr/>
        </p:nvSpPr>
        <p:spPr>
          <a:xfrm>
            <a:off x="9559493" y="957868"/>
            <a:ext cx="2123451" cy="443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Hodnota</a:t>
            </a:r>
            <a:endParaRPr lang="en-US" sz="24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18AF82C-8E92-C8C9-F608-2024C72E3CD3}"/>
              </a:ext>
            </a:extLst>
          </p:cNvPr>
          <p:cNvSpPr txBox="1"/>
          <p:nvPr/>
        </p:nvSpPr>
        <p:spPr>
          <a:xfrm>
            <a:off x="6040397" y="3370681"/>
            <a:ext cx="9942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cs-CZ" sz="1400" i="1" dirty="0">
                <a:solidFill>
                  <a:srgbClr val="1C2B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Náklady / měsíc</a:t>
            </a:r>
            <a:endParaRPr lang="en-US" sz="1150" i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5" name="TextovéPole 2">
            <a:extLst>
              <a:ext uri="{FF2B5EF4-FFF2-40B4-BE49-F238E27FC236}">
                <a16:creationId xmlns:a16="http://schemas.microsoft.com/office/drawing/2014/main" id="{B2EDDA8D-8268-81F4-ACF1-A3DBA0C2D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708876"/>
              </p:ext>
            </p:extLst>
          </p:nvPr>
        </p:nvGraphicFramePr>
        <p:xfrm>
          <a:off x="325456" y="891250"/>
          <a:ext cx="5548132" cy="652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92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DB30E5-99F1-CC65-38AC-41AB6B9ECE94}"/>
              </a:ext>
            </a:extLst>
          </p:cNvPr>
          <p:cNvSpPr txBox="1"/>
          <p:nvPr/>
        </p:nvSpPr>
        <p:spPr>
          <a:xfrm>
            <a:off x="5949387" y="-149491"/>
            <a:ext cx="6242593" cy="183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Fáze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2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Škálování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prodejních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automatů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i="1" dirty="0"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>
                <a:latin typeface="+mj-lt"/>
                <a:ea typeface="+mj-ea"/>
                <a:cs typeface="+mj-cs"/>
              </a:rPr>
              <a:t>Cíl</a:t>
            </a:r>
            <a:r>
              <a:rPr lang="en-US" sz="2100" i="1" dirty="0">
                <a:latin typeface="+mj-lt"/>
                <a:ea typeface="+mj-ea"/>
                <a:cs typeface="+mj-cs"/>
              </a:rPr>
              <a:t>: </a:t>
            </a:r>
            <a:r>
              <a:rPr lang="en-US" sz="2100" i="1" dirty="0" err="1">
                <a:latin typeface="+mj-lt"/>
                <a:ea typeface="+mj-ea"/>
                <a:cs typeface="+mj-cs"/>
              </a:rPr>
              <a:t>Získat</a:t>
            </a:r>
            <a:r>
              <a:rPr lang="en-US" sz="2100" i="1" dirty="0"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>
                <a:latin typeface="+mj-lt"/>
                <a:ea typeface="+mj-ea"/>
                <a:cs typeface="+mj-cs"/>
              </a:rPr>
              <a:t>kapitál</a:t>
            </a:r>
            <a:r>
              <a:rPr lang="en-US" sz="2100" i="1" dirty="0"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>
                <a:latin typeface="+mj-lt"/>
                <a:ea typeface="+mj-ea"/>
                <a:cs typeface="+mj-cs"/>
              </a:rPr>
              <a:t>na</a:t>
            </a:r>
            <a:r>
              <a:rPr lang="en-US" sz="2100" i="1" dirty="0"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>
                <a:latin typeface="+mj-lt"/>
                <a:ea typeface="+mj-ea"/>
                <a:cs typeface="+mj-cs"/>
              </a:rPr>
              <a:t>vývoj</a:t>
            </a:r>
            <a:r>
              <a:rPr lang="en-US" sz="2100" i="1" dirty="0"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>
                <a:latin typeface="+mj-lt"/>
                <a:ea typeface="+mj-ea"/>
                <a:cs typeface="+mj-cs"/>
              </a:rPr>
              <a:t>vlastního</a:t>
            </a:r>
            <a:r>
              <a:rPr lang="en-US" sz="2100" i="1" dirty="0">
                <a:latin typeface="+mj-lt"/>
                <a:ea typeface="+mj-ea"/>
                <a:cs typeface="+mj-cs"/>
              </a:rPr>
              <a:t> </a:t>
            </a:r>
            <a:r>
              <a:rPr lang="en-US" sz="2100" i="1" dirty="0" err="1">
                <a:latin typeface="+mj-lt"/>
                <a:ea typeface="+mj-ea"/>
                <a:cs typeface="+mj-cs"/>
              </a:rPr>
              <a:t>automatu</a:t>
            </a:r>
            <a:endParaRPr lang="en-US" sz="21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1E9374-2F87-0D76-4313-50A326E5E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2"/>
          <a:stretch>
            <a:fillRect/>
          </a:stretch>
        </p:blipFill>
        <p:spPr>
          <a:xfrm>
            <a:off x="20" y="10"/>
            <a:ext cx="5949367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DBA8E0E-BDDB-A9D1-E664-6168A7019400}"/>
              </a:ext>
            </a:extLst>
          </p:cNvPr>
          <p:cNvSpPr txBox="1"/>
          <p:nvPr/>
        </p:nvSpPr>
        <p:spPr>
          <a:xfrm>
            <a:off x="5845215" y="1493134"/>
            <a:ext cx="6137407" cy="511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400" dirty="0" err="1"/>
              <a:t>Jakmile</a:t>
            </a:r>
            <a:r>
              <a:rPr lang="en-US" sz="8400" dirty="0"/>
              <a:t> </a:t>
            </a:r>
            <a:r>
              <a:rPr lang="en-US" sz="8400" dirty="0" err="1"/>
              <a:t>budeme</a:t>
            </a:r>
            <a:r>
              <a:rPr lang="en-US" sz="8400" dirty="0"/>
              <a:t> </a:t>
            </a:r>
            <a:r>
              <a:rPr lang="en-US" sz="8400" dirty="0" err="1"/>
              <a:t>úspěšně</a:t>
            </a:r>
            <a:r>
              <a:rPr lang="en-US" sz="8400" dirty="0"/>
              <a:t> </a:t>
            </a:r>
            <a:r>
              <a:rPr lang="en-US" sz="8400" dirty="0" err="1"/>
              <a:t>provozovat</a:t>
            </a:r>
            <a:r>
              <a:rPr lang="en-US" sz="8400" dirty="0"/>
              <a:t> </a:t>
            </a:r>
            <a:r>
              <a:rPr lang="en-US" sz="8400" dirty="0" err="1"/>
              <a:t>jeden</a:t>
            </a:r>
            <a:r>
              <a:rPr lang="en-US" sz="8400" dirty="0"/>
              <a:t> automat, </a:t>
            </a:r>
            <a:r>
              <a:rPr lang="en-US" sz="8400" dirty="0" err="1"/>
              <a:t>všechny</a:t>
            </a:r>
            <a:r>
              <a:rPr lang="en-US" sz="8400" dirty="0"/>
              <a:t> </a:t>
            </a:r>
            <a:r>
              <a:rPr lang="en-US" sz="8400" dirty="0" err="1"/>
              <a:t>výdělky</a:t>
            </a:r>
            <a:r>
              <a:rPr lang="en-US" sz="8400" dirty="0"/>
              <a:t> </a:t>
            </a:r>
            <a:r>
              <a:rPr lang="en-US" sz="8400" dirty="0" err="1"/>
              <a:t>investujeme</a:t>
            </a:r>
            <a:r>
              <a:rPr lang="en-US" sz="8400" dirty="0"/>
              <a:t> do </a:t>
            </a:r>
            <a:r>
              <a:rPr lang="en-US" sz="8400" dirty="0" err="1"/>
              <a:t>nákupu</a:t>
            </a:r>
            <a:r>
              <a:rPr lang="en-US" sz="8400" dirty="0"/>
              <a:t> </a:t>
            </a:r>
            <a:r>
              <a:rPr lang="en-US" sz="8400" dirty="0" err="1"/>
              <a:t>dalšího</a:t>
            </a:r>
            <a:endParaRPr lang="en-US" sz="8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400" dirty="0" err="1"/>
              <a:t>Takto</a:t>
            </a:r>
            <a:r>
              <a:rPr lang="en-US" sz="8400" dirty="0"/>
              <a:t> se </a:t>
            </a:r>
            <a:r>
              <a:rPr lang="en-US" sz="8400" dirty="0" err="1"/>
              <a:t>naše</a:t>
            </a:r>
            <a:r>
              <a:rPr lang="en-US" sz="8400" dirty="0"/>
              <a:t> </a:t>
            </a:r>
            <a:r>
              <a:rPr lang="en-US" sz="8400" dirty="0" err="1"/>
              <a:t>společnost</a:t>
            </a:r>
            <a:r>
              <a:rPr lang="en-US" sz="8400" dirty="0"/>
              <a:t> </a:t>
            </a:r>
            <a:r>
              <a:rPr lang="en-US" sz="8400" dirty="0" err="1"/>
              <a:t>bude</a:t>
            </a:r>
            <a:r>
              <a:rPr lang="en-US" sz="8400" dirty="0"/>
              <a:t> </a:t>
            </a:r>
            <a:r>
              <a:rPr lang="en-US" sz="8400" dirty="0" err="1"/>
              <a:t>efektivně</a:t>
            </a:r>
            <a:r>
              <a:rPr lang="en-US" sz="8400" dirty="0"/>
              <a:t> </a:t>
            </a:r>
            <a:r>
              <a:rPr lang="en-US" sz="8400" dirty="0" err="1"/>
              <a:t>rozrůstat</a:t>
            </a:r>
            <a:r>
              <a:rPr lang="en-US" sz="8400" dirty="0"/>
              <a:t> </a:t>
            </a:r>
            <a:r>
              <a:rPr lang="en-US" sz="8400" dirty="0" err="1"/>
              <a:t>i</a:t>
            </a:r>
            <a:r>
              <a:rPr lang="en-US" sz="8400" dirty="0"/>
              <a:t> do </a:t>
            </a:r>
            <a:r>
              <a:rPr lang="en-US" sz="8400" dirty="0" err="1"/>
              <a:t>jiných</a:t>
            </a:r>
            <a:r>
              <a:rPr lang="en-US" sz="8400" dirty="0"/>
              <a:t> </a:t>
            </a:r>
            <a:r>
              <a:rPr lang="en-US" sz="8400" dirty="0" err="1"/>
              <a:t>měst</a:t>
            </a:r>
            <a:r>
              <a:rPr lang="cs-CZ" sz="8400" dirty="0"/>
              <a:t> v ČR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8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8800" dirty="0"/>
              <a:t>Přestože nás je zatím jen šest, brzy budeme potřebovat zaměstnance na doplňování surovin do automatů na smoothie. Pro začátek oslovíme úřad práce, který poskytuje finanční podporu na vytváření pracovních míst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400" dirty="0"/>
              <a:t>Tato </a:t>
            </a:r>
            <a:r>
              <a:rPr lang="cs-CZ" sz="8400" dirty="0"/>
              <a:t>fáze</a:t>
            </a:r>
            <a:r>
              <a:rPr lang="en-US" sz="8400" dirty="0"/>
              <a:t> je </a:t>
            </a:r>
            <a:r>
              <a:rPr lang="en-US" sz="8400" dirty="0" err="1"/>
              <a:t>extrémně</a:t>
            </a:r>
            <a:r>
              <a:rPr lang="en-US" sz="8400" dirty="0"/>
              <a:t> </a:t>
            </a:r>
            <a:r>
              <a:rPr lang="en-US" sz="8400" dirty="0" err="1"/>
              <a:t>důležitá</a:t>
            </a:r>
            <a:r>
              <a:rPr lang="cs-CZ" sz="8400" dirty="0"/>
              <a:t>,</a:t>
            </a:r>
            <a:r>
              <a:rPr lang="en-US" sz="8400" dirty="0"/>
              <a:t> </a:t>
            </a:r>
            <a:r>
              <a:rPr lang="en-US" sz="8400" dirty="0" err="1"/>
              <a:t>protože</a:t>
            </a:r>
            <a:r>
              <a:rPr lang="en-US" sz="8400" dirty="0"/>
              <a:t> </a:t>
            </a:r>
            <a:r>
              <a:rPr lang="en-US" sz="8400" dirty="0" err="1"/>
              <a:t>potřebujeme</a:t>
            </a:r>
            <a:r>
              <a:rPr lang="en-US" sz="8400" dirty="0"/>
              <a:t> </a:t>
            </a:r>
            <a:r>
              <a:rPr lang="en-US" sz="8400" dirty="0" err="1"/>
              <a:t>vybudovat</a:t>
            </a:r>
            <a:r>
              <a:rPr lang="en-US" sz="8400" dirty="0"/>
              <a:t> </a:t>
            </a:r>
            <a:r>
              <a:rPr lang="en-US" sz="8400" dirty="0" err="1"/>
              <a:t>solidní</a:t>
            </a:r>
            <a:r>
              <a:rPr lang="en-US" sz="8400" dirty="0"/>
              <a:t> </a:t>
            </a:r>
            <a:r>
              <a:rPr lang="en-US" sz="8400" dirty="0" err="1"/>
              <a:t>přijem</a:t>
            </a:r>
            <a:r>
              <a:rPr lang="en-US" sz="8400" dirty="0"/>
              <a:t> v </a:t>
            </a:r>
            <a:r>
              <a:rPr lang="en-US" sz="8400" dirty="0" err="1"/>
              <a:t>řádech</a:t>
            </a:r>
            <a:r>
              <a:rPr lang="en-US" sz="8400" dirty="0"/>
              <a:t> </a:t>
            </a:r>
            <a:r>
              <a:rPr lang="en-US" sz="8400" dirty="0" err="1"/>
              <a:t>statisíců</a:t>
            </a:r>
            <a:r>
              <a:rPr lang="en-US" sz="8400" dirty="0"/>
              <a:t> </a:t>
            </a:r>
            <a:r>
              <a:rPr lang="en-US" sz="8400" dirty="0" err="1"/>
              <a:t>na</a:t>
            </a:r>
            <a:r>
              <a:rPr lang="en-US" sz="8400" dirty="0"/>
              <a:t> </a:t>
            </a:r>
            <a:r>
              <a:rPr lang="en-US" sz="8400" dirty="0" err="1"/>
              <a:t>vývoj</a:t>
            </a:r>
            <a:r>
              <a:rPr lang="en-US" sz="8400" dirty="0"/>
              <a:t> </a:t>
            </a:r>
            <a:r>
              <a:rPr lang="en-US" sz="8400" dirty="0" err="1"/>
              <a:t>vlastního</a:t>
            </a:r>
            <a:r>
              <a:rPr lang="en-US" sz="8400" dirty="0"/>
              <a:t> </a:t>
            </a:r>
            <a:r>
              <a:rPr lang="en-US" sz="8400" dirty="0" err="1"/>
              <a:t>automatu</a:t>
            </a:r>
            <a:r>
              <a:rPr lang="en-US" sz="8400" dirty="0"/>
              <a:t>. </a:t>
            </a:r>
            <a:r>
              <a:rPr lang="en-US" sz="8400" dirty="0" err="1"/>
              <a:t>Také</a:t>
            </a:r>
            <a:r>
              <a:rPr lang="en-US" sz="8400" dirty="0"/>
              <a:t> </a:t>
            </a:r>
            <a:r>
              <a:rPr lang="en-US" sz="8400" dirty="0" err="1"/>
              <a:t>potřebujeme</a:t>
            </a:r>
            <a:r>
              <a:rPr lang="en-US" sz="8400" dirty="0"/>
              <a:t> </a:t>
            </a:r>
            <a:r>
              <a:rPr lang="en-US" sz="8400" dirty="0" err="1"/>
              <a:t>působit</a:t>
            </a:r>
            <a:r>
              <a:rPr lang="en-US" sz="8400" dirty="0"/>
              <a:t> </a:t>
            </a:r>
            <a:r>
              <a:rPr lang="en-US" sz="8400" dirty="0" err="1"/>
              <a:t>důvěryhodně</a:t>
            </a:r>
            <a:r>
              <a:rPr lang="en-US" sz="8400" dirty="0"/>
              <a:t> pro </a:t>
            </a:r>
            <a:r>
              <a:rPr lang="en-US" sz="8400" dirty="0" err="1"/>
              <a:t>banku</a:t>
            </a:r>
            <a:r>
              <a:rPr lang="en-US" sz="8400" dirty="0"/>
              <a:t> od </a:t>
            </a:r>
            <a:r>
              <a:rPr lang="en-US" sz="8400" dirty="0" err="1"/>
              <a:t>které</a:t>
            </a:r>
            <a:r>
              <a:rPr lang="en-US" sz="8400" dirty="0"/>
              <a:t> </a:t>
            </a:r>
            <a:r>
              <a:rPr lang="en-US" sz="8400" dirty="0" err="1"/>
              <a:t>si</a:t>
            </a:r>
            <a:r>
              <a:rPr lang="en-US" sz="8400" dirty="0"/>
              <a:t> </a:t>
            </a:r>
            <a:r>
              <a:rPr lang="en-US" sz="8400" dirty="0" err="1"/>
              <a:t>vezmeme</a:t>
            </a:r>
            <a:r>
              <a:rPr lang="en-US" sz="8400" dirty="0"/>
              <a:t> </a:t>
            </a:r>
            <a:r>
              <a:rPr lang="en-US" sz="8400" dirty="0" err="1"/>
              <a:t>investiční</a:t>
            </a:r>
            <a:r>
              <a:rPr lang="en-US" sz="8400" dirty="0"/>
              <a:t> </a:t>
            </a:r>
            <a:r>
              <a:rPr lang="en-US" sz="8400" dirty="0" err="1"/>
              <a:t>úvěr</a:t>
            </a:r>
            <a:r>
              <a:rPr lang="en-US" sz="8400" dirty="0"/>
              <a:t> 3 000 000kč, </a:t>
            </a:r>
            <a:r>
              <a:rPr lang="en-US" sz="8400" dirty="0" err="1"/>
              <a:t>který</a:t>
            </a:r>
            <a:r>
              <a:rPr lang="en-US" sz="8400" dirty="0"/>
              <a:t> </a:t>
            </a:r>
            <a:r>
              <a:rPr lang="en-US" sz="8400" dirty="0" err="1"/>
              <a:t>doplníme</a:t>
            </a:r>
            <a:r>
              <a:rPr lang="en-US" sz="8400" dirty="0"/>
              <a:t> o 2 000 000kč z </a:t>
            </a:r>
            <a:r>
              <a:rPr lang="en-US" sz="8400" dirty="0" err="1"/>
              <a:t>našetřených</a:t>
            </a:r>
            <a:r>
              <a:rPr lang="en-US" sz="8400" dirty="0"/>
              <a:t> </a:t>
            </a:r>
            <a:r>
              <a:rPr lang="en-US" sz="8400" dirty="0" err="1"/>
              <a:t>zisků</a:t>
            </a:r>
            <a:endParaRPr lang="en-US" sz="8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623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6F78B5-5DBE-2E7B-58F7-F7AF6E939D6E}"/>
              </a:ext>
            </a:extLst>
          </p:cNvPr>
          <p:cNvSpPr txBox="1"/>
          <p:nvPr/>
        </p:nvSpPr>
        <p:spPr>
          <a:xfrm>
            <a:off x="301452" y="350196"/>
            <a:ext cx="569741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Fáze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3 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Smix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-maty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ultra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i="1" dirty="0" err="1">
                <a:ea typeface="+mj-ea"/>
                <a:cs typeface="+mj-cs"/>
              </a:rPr>
              <a:t>Cíl</a:t>
            </a:r>
            <a:r>
              <a:rPr lang="en-US" sz="1600" i="1" dirty="0">
                <a:ea typeface="+mj-ea"/>
                <a:cs typeface="+mj-cs"/>
              </a:rPr>
              <a:t>: </a:t>
            </a:r>
            <a:r>
              <a:rPr lang="en-US" sz="1600" i="1" dirty="0" err="1">
                <a:ea typeface="+mj-ea"/>
                <a:cs typeface="+mj-cs"/>
              </a:rPr>
              <a:t>Úplné</a:t>
            </a:r>
            <a:r>
              <a:rPr lang="en-US" sz="1600" i="1" dirty="0">
                <a:ea typeface="+mj-ea"/>
                <a:cs typeface="+mj-cs"/>
              </a:rPr>
              <a:t> </a:t>
            </a:r>
            <a:r>
              <a:rPr lang="en-US" sz="1600" i="1" dirty="0" err="1">
                <a:ea typeface="+mj-ea"/>
                <a:cs typeface="+mj-cs"/>
              </a:rPr>
              <a:t>zaměření</a:t>
            </a:r>
            <a:r>
              <a:rPr lang="en-US" sz="1600" i="1" dirty="0">
                <a:ea typeface="+mj-ea"/>
                <a:cs typeface="+mj-cs"/>
              </a:rPr>
              <a:t> </a:t>
            </a:r>
            <a:r>
              <a:rPr lang="en-US" sz="1600" i="1" dirty="0" err="1">
                <a:ea typeface="+mj-ea"/>
                <a:cs typeface="+mj-cs"/>
              </a:rPr>
              <a:t>na</a:t>
            </a:r>
            <a:r>
              <a:rPr lang="en-US" sz="1600" i="1" dirty="0">
                <a:ea typeface="+mj-ea"/>
                <a:cs typeface="+mj-cs"/>
              </a:rPr>
              <a:t> </a:t>
            </a:r>
            <a:r>
              <a:rPr lang="en-US" sz="1600" i="1" dirty="0" err="1">
                <a:ea typeface="+mj-ea"/>
                <a:cs typeface="+mj-cs"/>
              </a:rPr>
              <a:t>Smix</a:t>
            </a:r>
            <a:r>
              <a:rPr lang="en-US" sz="1600" i="1" dirty="0">
                <a:ea typeface="+mj-ea"/>
                <a:cs typeface="+mj-cs"/>
              </a:rPr>
              <a:t>-maty, </a:t>
            </a:r>
            <a:r>
              <a:rPr lang="en-US" sz="1600" i="1" dirty="0" err="1">
                <a:ea typeface="+mj-ea"/>
                <a:cs typeface="+mj-cs"/>
              </a:rPr>
              <a:t>expanze</a:t>
            </a:r>
            <a:r>
              <a:rPr lang="en-US" sz="1600" i="1" dirty="0">
                <a:ea typeface="+mj-ea"/>
                <a:cs typeface="+mj-cs"/>
              </a:rPr>
              <a:t> po </a:t>
            </a:r>
            <a:r>
              <a:rPr lang="en-US" sz="1600" i="1" dirty="0" err="1">
                <a:ea typeface="+mj-ea"/>
                <a:cs typeface="+mj-cs"/>
              </a:rPr>
              <a:t>Evropě</a:t>
            </a:r>
            <a:endParaRPr lang="en-US" sz="1600" i="1" dirty="0">
              <a:ea typeface="+mj-ea"/>
              <a:cs typeface="+mj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BDA1397-EBC7-C753-DE82-3E0702065F32}"/>
              </a:ext>
            </a:extLst>
          </p:cNvPr>
          <p:cNvSpPr txBox="1"/>
          <p:nvPr/>
        </p:nvSpPr>
        <p:spPr>
          <a:xfrm>
            <a:off x="761802" y="2324912"/>
            <a:ext cx="4646905" cy="453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 </a:t>
            </a:r>
            <a:r>
              <a:rPr lang="en-US" sz="2200" dirty="0" err="1"/>
              <a:t>získání</a:t>
            </a:r>
            <a:r>
              <a:rPr lang="en-US" sz="2200" dirty="0"/>
              <a:t> </a:t>
            </a:r>
            <a:r>
              <a:rPr lang="en-US" sz="2200" dirty="0" err="1"/>
              <a:t>potřebných</a:t>
            </a:r>
            <a:r>
              <a:rPr lang="en-US" sz="2200" dirty="0"/>
              <a:t> </a:t>
            </a:r>
            <a:r>
              <a:rPr lang="en-US" sz="2200" dirty="0" err="1"/>
              <a:t>peněz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vývoj</a:t>
            </a:r>
            <a:r>
              <a:rPr lang="en-US" sz="2200" dirty="0"/>
              <a:t> </a:t>
            </a:r>
            <a:r>
              <a:rPr lang="en-US" sz="2200" dirty="0" err="1"/>
              <a:t>navážeme</a:t>
            </a:r>
            <a:r>
              <a:rPr lang="en-US" sz="2200" dirty="0"/>
              <a:t> </a:t>
            </a:r>
            <a:r>
              <a:rPr lang="en-US" sz="2200" dirty="0" err="1"/>
              <a:t>spolupráci</a:t>
            </a:r>
            <a:r>
              <a:rPr lang="en-US" sz="2200" dirty="0"/>
              <a:t> s </a:t>
            </a:r>
            <a:r>
              <a:rPr lang="en-US" sz="2200" dirty="0" err="1"/>
              <a:t>jinou</a:t>
            </a:r>
            <a:r>
              <a:rPr lang="en-US" sz="2200" dirty="0"/>
              <a:t> </a:t>
            </a:r>
            <a:r>
              <a:rPr lang="en-US" sz="2200" dirty="0" err="1"/>
              <a:t>firmou</a:t>
            </a:r>
            <a:r>
              <a:rPr lang="en-US" sz="2200" dirty="0"/>
              <a:t> </a:t>
            </a:r>
            <a:r>
              <a:rPr lang="en-US" sz="2200" dirty="0" err="1"/>
              <a:t>která</a:t>
            </a:r>
            <a:r>
              <a:rPr lang="en-US" sz="2200" dirty="0"/>
              <a:t> by </a:t>
            </a:r>
            <a:r>
              <a:rPr lang="en-US" sz="2200" dirty="0" err="1"/>
              <a:t>byla</a:t>
            </a:r>
            <a:r>
              <a:rPr lang="en-US" sz="2200" dirty="0"/>
              <a:t> </a:t>
            </a:r>
            <a:r>
              <a:rPr lang="en-US" sz="2200" dirty="0" err="1"/>
              <a:t>schopna</a:t>
            </a:r>
            <a:r>
              <a:rPr lang="en-US" sz="2200" dirty="0"/>
              <a:t> </a:t>
            </a:r>
            <a:r>
              <a:rPr lang="en-US" sz="2200" dirty="0" err="1"/>
              <a:t>náš</a:t>
            </a:r>
            <a:r>
              <a:rPr lang="en-US" sz="2200" dirty="0"/>
              <a:t> </a:t>
            </a:r>
            <a:r>
              <a:rPr lang="en-US" sz="2200" dirty="0" err="1"/>
              <a:t>nápad</a:t>
            </a:r>
            <a:r>
              <a:rPr lang="en-US" sz="2200" dirty="0"/>
              <a:t> </a:t>
            </a:r>
            <a:r>
              <a:rPr lang="en-US" sz="2200" dirty="0" err="1"/>
              <a:t>zrealizovat</a:t>
            </a:r>
            <a:r>
              <a:rPr lang="en-US" sz="2200" dirty="0"/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Jakmile</a:t>
            </a:r>
            <a:r>
              <a:rPr lang="en-US" sz="2200" dirty="0"/>
              <a:t>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err="1"/>
              <a:t>Smix</a:t>
            </a:r>
            <a:r>
              <a:rPr lang="en-US" sz="2200" dirty="0"/>
              <a:t>-mat</a:t>
            </a:r>
            <a:r>
              <a:rPr lang="cs-CZ" sz="2200" dirty="0"/>
              <a:t> ultra</a:t>
            </a:r>
            <a:r>
              <a:rPr lang="en-US" sz="2200" dirty="0"/>
              <a:t> </a:t>
            </a:r>
            <a:r>
              <a:rPr lang="en-US" sz="2200" dirty="0" err="1"/>
              <a:t>hotový</a:t>
            </a:r>
            <a:r>
              <a:rPr lang="en-US" sz="2200" dirty="0"/>
              <a:t> </a:t>
            </a:r>
            <a:r>
              <a:rPr lang="en-US" sz="2200" dirty="0" err="1"/>
              <a:t>vyrobíme</a:t>
            </a:r>
            <a:r>
              <a:rPr lang="en-US" sz="2200" dirty="0"/>
              <a:t> </a:t>
            </a:r>
            <a:r>
              <a:rPr lang="en-US" sz="2200" dirty="0" err="1"/>
              <a:t>alespoň</a:t>
            </a:r>
            <a:r>
              <a:rPr lang="en-US" sz="2200" dirty="0"/>
              <a:t> 3 </a:t>
            </a:r>
            <a:r>
              <a:rPr lang="en-US" sz="2200" dirty="0" err="1"/>
              <a:t>které</a:t>
            </a:r>
            <a:r>
              <a:rPr lang="en-US" sz="2200" dirty="0"/>
              <a:t> </a:t>
            </a:r>
            <a:r>
              <a:rPr lang="en-US" sz="2200" dirty="0" err="1"/>
              <a:t>rozmístíme</a:t>
            </a:r>
            <a:r>
              <a:rPr lang="en-US" sz="2200" dirty="0"/>
              <a:t> do </a:t>
            </a:r>
            <a:r>
              <a:rPr lang="en-US" sz="2200" dirty="0" err="1"/>
              <a:t>velmi</a:t>
            </a:r>
            <a:r>
              <a:rPr lang="en-US" sz="2200" dirty="0"/>
              <a:t> </a:t>
            </a:r>
            <a:r>
              <a:rPr lang="en-US" sz="2200" dirty="0" err="1"/>
              <a:t>frekventovaných</a:t>
            </a:r>
            <a:r>
              <a:rPr lang="en-US" sz="2200" dirty="0"/>
              <a:t> </a:t>
            </a:r>
            <a:r>
              <a:rPr lang="en-US" sz="2200" dirty="0" err="1"/>
              <a:t>lokací</a:t>
            </a:r>
            <a:r>
              <a:rPr lang="en-US" sz="2200" dirty="0"/>
              <a:t> v </a:t>
            </a:r>
            <a:r>
              <a:rPr lang="en-US" sz="2200" dirty="0" err="1"/>
              <a:t>centru</a:t>
            </a:r>
            <a:r>
              <a:rPr lang="en-US" sz="2200" dirty="0"/>
              <a:t> </a:t>
            </a:r>
            <a:r>
              <a:rPr lang="en-US" sz="2200" dirty="0" err="1"/>
              <a:t>Prahy</a:t>
            </a:r>
            <a:r>
              <a:rPr lang="en-US" sz="2200" dirty="0"/>
              <a:t>, </a:t>
            </a:r>
            <a:r>
              <a:rPr lang="en-US" sz="2200" dirty="0" err="1"/>
              <a:t>abychom</a:t>
            </a:r>
            <a:r>
              <a:rPr lang="en-US" sz="2200" dirty="0"/>
              <a:t> z </a:t>
            </a:r>
            <a:r>
              <a:rPr lang="en-US" sz="2200" dirty="0" err="1"/>
              <a:t>nich</a:t>
            </a:r>
            <a:r>
              <a:rPr lang="en-US" sz="2200" dirty="0"/>
              <a:t> </a:t>
            </a:r>
            <a:r>
              <a:rPr lang="en-US" sz="2200" dirty="0" err="1"/>
              <a:t>měli</a:t>
            </a:r>
            <a:r>
              <a:rPr lang="en-US" sz="2200" dirty="0"/>
              <a:t> co </a:t>
            </a:r>
            <a:r>
              <a:rPr lang="en-US" sz="2200" dirty="0" err="1"/>
              <a:t>největší</a:t>
            </a:r>
            <a:r>
              <a:rPr lang="en-US" sz="2200" dirty="0"/>
              <a:t> </a:t>
            </a:r>
            <a:r>
              <a:rPr lang="en-US" sz="2200" dirty="0" err="1"/>
              <a:t>návrat</a:t>
            </a:r>
            <a:r>
              <a:rPr lang="en-US" sz="2200" dirty="0"/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Společně</a:t>
            </a:r>
            <a:r>
              <a:rPr lang="en-US" sz="2200" dirty="0"/>
              <a:t> z </a:t>
            </a:r>
            <a:r>
              <a:rPr lang="en-US" sz="2200" dirty="0" err="1"/>
              <a:t>příjmem</a:t>
            </a:r>
            <a:r>
              <a:rPr lang="en-US" sz="2200" dirty="0"/>
              <a:t> </a:t>
            </a:r>
            <a:r>
              <a:rPr lang="en-US" sz="2200" dirty="0" err="1"/>
              <a:t>prodejních</a:t>
            </a:r>
            <a:r>
              <a:rPr lang="en-US" sz="2200" dirty="0"/>
              <a:t> </a:t>
            </a:r>
            <a:r>
              <a:rPr lang="en-US" sz="2200" dirty="0" err="1"/>
              <a:t>automatů</a:t>
            </a:r>
            <a:r>
              <a:rPr lang="en-US" sz="2200" dirty="0"/>
              <a:t> </a:t>
            </a:r>
            <a:r>
              <a:rPr lang="en-US" sz="2200" dirty="0" err="1"/>
              <a:t>budeme</a:t>
            </a:r>
            <a:r>
              <a:rPr lang="en-US" sz="2200" dirty="0"/>
              <a:t> </a:t>
            </a:r>
            <a:r>
              <a:rPr lang="en-US" sz="2200" dirty="0" err="1"/>
              <a:t>vyrábět</a:t>
            </a:r>
            <a:r>
              <a:rPr lang="en-US" sz="2200" dirty="0"/>
              <a:t> </a:t>
            </a:r>
            <a:r>
              <a:rPr lang="en-US" sz="2200" dirty="0" err="1"/>
              <a:t>více</a:t>
            </a:r>
            <a:r>
              <a:rPr lang="en-US" sz="2200" dirty="0"/>
              <a:t> a </a:t>
            </a:r>
            <a:r>
              <a:rPr lang="en-US" sz="2200" dirty="0" err="1"/>
              <a:t>více</a:t>
            </a:r>
            <a:r>
              <a:rPr lang="en-US" sz="2200" dirty="0"/>
              <a:t> </a:t>
            </a:r>
            <a:r>
              <a:rPr lang="en-US" sz="2200" dirty="0" err="1"/>
              <a:t>Smix-matů</a:t>
            </a:r>
            <a:r>
              <a:rPr lang="cs-CZ" sz="2200" dirty="0"/>
              <a:t> ultra, </a:t>
            </a:r>
            <a:r>
              <a:rPr lang="en-US" sz="2200" dirty="0" err="1"/>
              <a:t>které</a:t>
            </a:r>
            <a:r>
              <a:rPr lang="en-US" sz="2200" dirty="0"/>
              <a:t> </a:t>
            </a:r>
            <a:r>
              <a:rPr lang="en-US" sz="2200" dirty="0" err="1"/>
              <a:t>postupně</a:t>
            </a:r>
            <a:r>
              <a:rPr lang="en-US" sz="2200" dirty="0"/>
              <a:t> </a:t>
            </a:r>
            <a:r>
              <a:rPr lang="en-US" sz="2200" dirty="0" err="1"/>
              <a:t>začneme</a:t>
            </a:r>
            <a:r>
              <a:rPr lang="en-US" sz="2200" dirty="0"/>
              <a:t> </a:t>
            </a:r>
            <a:r>
              <a:rPr lang="en-US" sz="2200" dirty="0" err="1"/>
              <a:t>rozmisťovat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Západ</a:t>
            </a:r>
            <a:r>
              <a:rPr lang="en-US" sz="2200" dirty="0"/>
              <a:t>, </a:t>
            </a:r>
            <a:r>
              <a:rPr lang="en-US" sz="2200" dirty="0" err="1"/>
              <a:t>kde</a:t>
            </a:r>
            <a:r>
              <a:rPr lang="en-US" sz="2200" dirty="0"/>
              <a:t> </a:t>
            </a:r>
            <a:r>
              <a:rPr lang="en-US" sz="2200" dirty="0" err="1"/>
              <a:t>jsou</a:t>
            </a:r>
            <a:r>
              <a:rPr lang="en-US" sz="2200" dirty="0"/>
              <a:t> </a:t>
            </a:r>
            <a:r>
              <a:rPr lang="en-US" sz="2200" dirty="0" err="1"/>
              <a:t>potenciální</a:t>
            </a:r>
            <a:r>
              <a:rPr lang="en-US" sz="2200" dirty="0"/>
              <a:t> </a:t>
            </a:r>
            <a:r>
              <a:rPr lang="en-US" sz="2200" dirty="0" err="1"/>
              <a:t>výdělky</a:t>
            </a:r>
            <a:r>
              <a:rPr lang="en-US" sz="2200" dirty="0"/>
              <a:t> </a:t>
            </a:r>
            <a:r>
              <a:rPr lang="en-US" sz="2200" dirty="0" err="1"/>
              <a:t>násobně</a:t>
            </a:r>
            <a:r>
              <a:rPr lang="en-US" sz="2200" dirty="0"/>
              <a:t> </a:t>
            </a:r>
            <a:r>
              <a:rPr lang="en-US" sz="2200" dirty="0" err="1"/>
              <a:t>vyšší</a:t>
            </a:r>
            <a:r>
              <a:rPr lang="en-US" sz="2200" dirty="0"/>
              <a:t> </a:t>
            </a:r>
            <a:r>
              <a:rPr lang="en-US" sz="2200" dirty="0" err="1"/>
              <a:t>než</a:t>
            </a:r>
            <a:r>
              <a:rPr lang="en-US" sz="2200" dirty="0"/>
              <a:t> </a:t>
            </a:r>
            <a:r>
              <a:rPr lang="en-US" sz="2200" dirty="0" err="1"/>
              <a:t>pouze</a:t>
            </a:r>
            <a:r>
              <a:rPr lang="en-US" sz="2200" dirty="0"/>
              <a:t> u </a:t>
            </a:r>
            <a:r>
              <a:rPr lang="en-US" sz="2200" dirty="0" err="1"/>
              <a:t>nás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8BC5084-2D61-92C2-43C7-382BF6737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10144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9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59D950-F9F8-DCBA-A705-33A379C6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YouTube přidává tajemnou novou video tlačítko na obrazovce">
            <a:extLst>
              <a:ext uri="{FF2B5EF4-FFF2-40B4-BE49-F238E27FC236}">
                <a16:creationId xmlns:a16="http://schemas.microsoft.com/office/drawing/2014/main" id="{A4C3C004-CE0B-3B5E-D7ED-5FB993F0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15335"/>
          <a:stretch>
            <a:fillRect/>
          </a:stretch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D62-7A7E-5643-9ABD-783E16879AF4}"/>
              </a:ext>
            </a:extLst>
          </p:cNvPr>
          <p:cNvSpPr txBox="1"/>
          <p:nvPr/>
        </p:nvSpPr>
        <p:spPr>
          <a:xfrm>
            <a:off x="838032" y="183474"/>
            <a:ext cx="5251316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Marketing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3D0B91-8744-3A31-7FCF-4C6ACC63F6D0}"/>
              </a:ext>
            </a:extLst>
          </p:cNvPr>
          <p:cNvSpPr txBox="1"/>
          <p:nvPr/>
        </p:nvSpPr>
        <p:spPr>
          <a:xfrm>
            <a:off x="838032" y="1157468"/>
            <a:ext cx="5251316" cy="501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Obrovský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důraz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marketing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Propagace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skrze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sociální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sítě</a:t>
            </a:r>
            <a:r>
              <a:rPr lang="en-US" sz="2400" dirty="0">
                <a:solidFill>
                  <a:schemeClr val="bg1"/>
                </a:solidFill>
              </a:rPr>
              <a:t> – Instagram, YouTube, TikTok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Cíl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není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prodat</a:t>
            </a:r>
            <a:r>
              <a:rPr lang="en-US" sz="2400" dirty="0">
                <a:solidFill>
                  <a:schemeClr val="bg1"/>
                </a:solidFill>
              </a:rPr>
              <a:t> smoothie, </a:t>
            </a:r>
            <a:r>
              <a:rPr lang="en-US" sz="2400" dirty="0" err="1">
                <a:solidFill>
                  <a:schemeClr val="bg1"/>
                </a:solidFill>
              </a:rPr>
              <a:t>nýbrž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vyvolat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člověk</a:t>
            </a:r>
            <a:r>
              <a:rPr lang="cs-CZ" sz="2400" dirty="0">
                <a:solidFill>
                  <a:schemeClr val="bg1"/>
                </a:solidFill>
              </a:rPr>
              <a:t>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dobrý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vztah</a:t>
            </a:r>
            <a:r>
              <a:rPr lang="en-US" sz="2400" dirty="0">
                <a:solidFill>
                  <a:schemeClr val="bg1"/>
                </a:solidFill>
              </a:rPr>
              <a:t> k </a:t>
            </a:r>
            <a:r>
              <a:rPr lang="en-US" sz="2400" dirty="0" err="1">
                <a:solidFill>
                  <a:schemeClr val="bg1"/>
                </a:solidFill>
              </a:rPr>
              <a:t>naší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značce</a:t>
            </a:r>
            <a:r>
              <a:rPr lang="en-US" sz="2400" dirty="0">
                <a:solidFill>
                  <a:schemeClr val="bg1"/>
                </a:solidFill>
              </a:rPr>
              <a:t> a k </a:t>
            </a:r>
            <a:r>
              <a:rPr lang="en-US" sz="2400" dirty="0" err="1">
                <a:solidFill>
                  <a:schemeClr val="bg1"/>
                </a:solidFill>
              </a:rPr>
              <a:t>našemu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vedení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Spolupráce</a:t>
            </a:r>
            <a:r>
              <a:rPr lang="en-US" sz="2400" dirty="0">
                <a:solidFill>
                  <a:schemeClr val="bg1"/>
                </a:solidFill>
              </a:rPr>
              <a:t> s</a:t>
            </a:r>
            <a:r>
              <a:rPr lang="cs-CZ" sz="2400" dirty="0">
                <a:solidFill>
                  <a:schemeClr val="bg1"/>
                </a:solidFill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známými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infulencery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Cílová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skupina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mladí</a:t>
            </a:r>
            <a:r>
              <a:rPr lang="en-US" sz="2400" dirty="0">
                <a:solidFill>
                  <a:schemeClr val="bg1"/>
                </a:solidFill>
              </a:rPr>
              <a:t> l</a:t>
            </a:r>
            <a:r>
              <a:rPr lang="cs-CZ" sz="2400" dirty="0" err="1">
                <a:solidFill>
                  <a:schemeClr val="bg1"/>
                </a:solidFill>
              </a:rPr>
              <a:t>idé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3B711E-DA41-E2C5-394A-A5055B09F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r="7064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68573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748</Words>
  <Application>Microsoft Office PowerPoint</Application>
  <PresentationFormat>Širokoúhlá obrazovka</PresentationFormat>
  <Paragraphs>124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Segoe UI Black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Jonáš Bartoš</dc:creator>
  <cp:lastModifiedBy>Marek Soukup</cp:lastModifiedBy>
  <cp:revision>9</cp:revision>
  <dcterms:created xsi:type="dcterms:W3CDTF">2026-06-01T16:44:57Z</dcterms:created>
  <dcterms:modified xsi:type="dcterms:W3CDTF">2026-06-11T07:58:46Z</dcterms:modified>
</cp:coreProperties>
</file>