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30"/>
  </p:notesMasterIdLst>
  <p:sldIdLst>
    <p:sldId id="349" r:id="rId2"/>
    <p:sldId id="256" r:id="rId3"/>
    <p:sldId id="316" r:id="rId4"/>
    <p:sldId id="258" r:id="rId5"/>
    <p:sldId id="318" r:id="rId6"/>
    <p:sldId id="319" r:id="rId7"/>
    <p:sldId id="323" r:id="rId8"/>
    <p:sldId id="324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5" r:id="rId18"/>
    <p:sldId id="338" r:id="rId19"/>
    <p:sldId id="339" r:id="rId20"/>
    <p:sldId id="340" r:id="rId21"/>
    <p:sldId id="341" r:id="rId22"/>
    <p:sldId id="343" r:id="rId23"/>
    <p:sldId id="346" r:id="rId24"/>
    <p:sldId id="347" r:id="rId25"/>
    <p:sldId id="303" r:id="rId26"/>
    <p:sldId id="325" r:id="rId27"/>
    <p:sldId id="336" r:id="rId28"/>
    <p:sldId id="344" r:id="rId2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7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93606" autoAdjust="0"/>
  </p:normalViewPr>
  <p:slideViewPr>
    <p:cSldViewPr>
      <p:cViewPr varScale="1">
        <p:scale>
          <a:sx n="101" d="100"/>
          <a:sy n="101" d="100"/>
        </p:scale>
        <p:origin x="21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AC1F9-9FF6-45A6-8188-62DA65CCBA06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62553-ECB8-41E1-AECA-01C9913261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75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62553-ECB8-41E1-AECA-01C9913261C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55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57C-0002-44DB-A5F0-E1FE724ABEE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6FAD-69E1-4C84-9ECD-C8FA0D11C7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067E7-80BF-42F2-BCF8-AEB5ABA6171A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505A456-AE48-4105-92A9-754BFCF3D26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54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3F0A-B249-441C-848A-FEFD634C2CE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3092-C007-4E25-B37A-4734FA43981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8DA8-836E-4CA5-BE02-D54A1FCFE97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476A-4348-4AB7-BE16-F37C234C32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9232F-DE03-451D-B8BF-083EF3A151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3C7BD-9417-4732-84DC-191203DA121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01D4-56F1-42BB-9B4B-0325CCF414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2B60-1E61-49DD-914F-E4B6399807E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7289761-45CA-4FB1-9B8C-3084A17658F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Tiktaalik_BW.jpg" TargetMode="External"/><Relationship Id="rId13" Type="http://schemas.openxmlformats.org/officeDocument/2006/relationships/hyperlink" Target="http://en.wikipedia.org/wiki/File:Acanthostega_gunnari_-_head.JPG" TargetMode="External"/><Relationship Id="rId3" Type="http://schemas.openxmlformats.org/officeDocument/2006/relationships/hyperlink" Target="http://en.wikipedia.org/wiki/File:Eusthenopteron_foordi.jpg" TargetMode="External"/><Relationship Id="rId7" Type="http://schemas.openxmlformats.org/officeDocument/2006/relationships/hyperlink" Target="http://en.wikipedia.org/wiki/File:Tiktaalik_belgium_II.jpg" TargetMode="External"/><Relationship Id="rId12" Type="http://schemas.openxmlformats.org/officeDocument/2006/relationships/hyperlink" Target="http://en.wikipedia.org/wiki/File:Acanthostega_BW.jpg" TargetMode="External"/><Relationship Id="rId2" Type="http://schemas.openxmlformats.org/officeDocument/2006/relationships/hyperlink" Target="http://en.wikipedia.org/wiki/File:Eusthenopteron_model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Fishapods.jpg" TargetMode="External"/><Relationship Id="rId11" Type="http://schemas.openxmlformats.org/officeDocument/2006/relationships/hyperlink" Target="http://en.wikipedia.org/wiki/File:Osteolepis_BW.jpg" TargetMode="External"/><Relationship Id="rId5" Type="http://schemas.openxmlformats.org/officeDocument/2006/relationships/hyperlink" Target="http://en.wikipedia.org/wiki/File:Eusthenopteron_head.jpg" TargetMode="External"/><Relationship Id="rId15" Type="http://schemas.openxmlformats.org/officeDocument/2006/relationships/hyperlink" Target="http://en.wikipedia.org/wiki/File:Ichthyostega_skull.jpg" TargetMode="External"/><Relationship Id="rId10" Type="http://schemas.openxmlformats.org/officeDocument/2006/relationships/hyperlink" Target="http://en.wikipedia.org/wiki/File:Sauripteris_taylori.JPG" TargetMode="External"/><Relationship Id="rId4" Type="http://schemas.openxmlformats.org/officeDocument/2006/relationships/hyperlink" Target="http://en.wikipedia.org/wiki/File:Eusthenopteron_foordi_1.JPG" TargetMode="External"/><Relationship Id="rId9" Type="http://schemas.openxmlformats.org/officeDocument/2006/relationships/hyperlink" Target="http://en.wikipedia.org/wiki/File:Gooloogongia.jpg" TargetMode="External"/><Relationship Id="rId14" Type="http://schemas.openxmlformats.org/officeDocument/2006/relationships/hyperlink" Target="http://en.wikipedia.org/wiki/File:Ichthyostega_BW.jpg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Soubor:Cryptobranchus_japonicus.jpg" TargetMode="External"/><Relationship Id="rId13" Type="http://schemas.openxmlformats.org/officeDocument/2006/relationships/hyperlink" Target="http://en.wikipedia.org/wiki/File:SpottedSalamander.jpg" TargetMode="External"/><Relationship Id="rId3" Type="http://schemas.openxmlformats.org/officeDocument/2006/relationships/hyperlink" Target="http://en.wikipedia.org/wiki/File:Ichtyostega_SIZE.png" TargetMode="External"/><Relationship Id="rId7" Type="http://schemas.openxmlformats.org/officeDocument/2006/relationships/hyperlink" Target="http://en.wikipedia.org/wiki/File:Pederpes22small.jpg" TargetMode="External"/><Relationship Id="rId12" Type="http://schemas.openxmlformats.org/officeDocument/2006/relationships/hyperlink" Target="http://en.wikipedia.org/wiki/File:Ambystoma_mexicanum_at_Vancouver_Aquarium.jpg" TargetMode="External"/><Relationship Id="rId17" Type="http://schemas.openxmlformats.org/officeDocument/2006/relationships/hyperlink" Target="http://cs.wikipedia.org/wiki/Soubor:Salamander_Larven_HD.JPG" TargetMode="External"/><Relationship Id="rId2" Type="http://schemas.openxmlformats.org/officeDocument/2006/relationships/hyperlink" Target="http://en.wikipedia.org/wiki/File:Ichthyostega_model.jpg" TargetMode="External"/><Relationship Id="rId16" Type="http://schemas.openxmlformats.org/officeDocument/2006/relationships/hyperlink" Target="http://cs.wikipedia.org/wiki/Soubor:SalamandraSalamandraMap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Crassigyrinus_BW.jpg" TargetMode="External"/><Relationship Id="rId11" Type="http://schemas.openxmlformats.org/officeDocument/2006/relationships/hyperlink" Target="http://en.wikipedia.org/wiki/File:Axolotl_ganz.jpg" TargetMode="External"/><Relationship Id="rId5" Type="http://schemas.openxmlformats.org/officeDocument/2006/relationships/hyperlink" Target="http://en.wikipedia.org/wiki/File:MegalocephalusDB.jpg" TargetMode="External"/><Relationship Id="rId15" Type="http://schemas.openxmlformats.org/officeDocument/2006/relationships/hyperlink" Target="http://cs.wikipedia.org/wiki/Soubor:Mlok.JPG" TargetMode="External"/><Relationship Id="rId10" Type="http://schemas.openxmlformats.org/officeDocument/2006/relationships/hyperlink" Target="http://en.wikipedia.org/wiki/File:Andrias_davidianus_01.JPG" TargetMode="External"/><Relationship Id="rId4" Type="http://schemas.openxmlformats.org/officeDocument/2006/relationships/hyperlink" Target="http://en.wikipedia.org/wiki/File:LoxommaB2.jpg" TargetMode="External"/><Relationship Id="rId9" Type="http://schemas.openxmlformats.org/officeDocument/2006/relationships/hyperlink" Target="http://en.wikipedia.org/wiki/File:Andrias_japonicus_cropped.jpg" TargetMode="External"/><Relationship Id="rId14" Type="http://schemas.openxmlformats.org/officeDocument/2006/relationships/hyperlink" Target="http://en.wikipedia.org/wiki/File:Barred_Tiger_Salamander_Tennoji.jp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Euproctus_platycephalus01.jpg" TargetMode="External"/><Relationship Id="rId13" Type="http://schemas.openxmlformats.org/officeDocument/2006/relationships/hyperlink" Target="http://commons.wikimedia.org/wiki/File:TriturusVulgarisLarva.JPG" TargetMode="External"/><Relationship Id="rId3" Type="http://schemas.openxmlformats.org/officeDocument/2006/relationships/hyperlink" Target="http://en.wikipedia.org/wiki/File:Salamandra_atra.jpg" TargetMode="External"/><Relationship Id="rId7" Type="http://schemas.openxmlformats.org/officeDocument/2006/relationships/hyperlink" Target="http://en.wikipedia.org/wiki/File:Cynops_ensicauda_popei001.jpg" TargetMode="External"/><Relationship Id="rId12" Type="http://schemas.openxmlformats.org/officeDocument/2006/relationships/hyperlink" Target="http://en.wikipedia.org/wiki/File:Lissotriton_vulgaris_9630.JPG" TargetMode="External"/><Relationship Id="rId17" Type="http://schemas.openxmlformats.org/officeDocument/2006/relationships/hyperlink" Target="http://commons.wikimedia.org/wiki/File:Proteus_anguinus_distribution.png" TargetMode="External"/><Relationship Id="rId2" Type="http://schemas.openxmlformats.org/officeDocument/2006/relationships/hyperlink" Target="http://cs.wikipedia.org/wiki/Soubor:Salamandra_salamandra_gallaica1.jpg" TargetMode="External"/><Relationship Id="rId16" Type="http://schemas.openxmlformats.org/officeDocument/2006/relationships/hyperlink" Target="http://cs.wikipedia.org/wiki/Soubor:Proteus_anguinus_Postojnska_Jama_Slovenij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Salamander_Israel.jpg" TargetMode="External"/><Relationship Id="rId11" Type="http://schemas.openxmlformats.org/officeDocument/2006/relationships/hyperlink" Target="http://cs.wikipedia.org/wiki/Soubor:Triturus_vulgaris.jpg" TargetMode="External"/><Relationship Id="rId5" Type="http://schemas.openxmlformats.org/officeDocument/2006/relationships/hyperlink" Target="http://en.wikipedia.org/wiki/File:Salamandra_corsica.jpg" TargetMode="External"/><Relationship Id="rId15" Type="http://schemas.openxmlformats.org/officeDocument/2006/relationships/hyperlink" Target="http://commons.wikimedia.org/wiki/File:Triturus_alpestris.jpg" TargetMode="External"/><Relationship Id="rId10" Type="http://schemas.openxmlformats.org/officeDocument/2006/relationships/hyperlink" Target="http://cs.wikipedia.org/wiki/Soubor:Triturus_vulgaris_dis.png" TargetMode="External"/><Relationship Id="rId4" Type="http://schemas.openxmlformats.org/officeDocument/2006/relationships/hyperlink" Target="http://en.wikipedia.org/wiki/File:Notophthalmus_viridescensPCCA20040816-3983A.jpg" TargetMode="External"/><Relationship Id="rId9" Type="http://schemas.openxmlformats.org/officeDocument/2006/relationships/hyperlink" Target="http://en.wikipedia.org/wiki/File:Pleorodeles_waltl_crop.jpg" TargetMode="External"/><Relationship Id="rId14" Type="http://schemas.openxmlformats.org/officeDocument/2006/relationships/hyperlink" Target="http://commons.wikimedia.org/wiki/File:Kammmolchmaennchen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P_anguinus-head.jpg" TargetMode="External"/><Relationship Id="rId2" Type="http://schemas.openxmlformats.org/officeDocument/2006/relationships/hyperlink" Target="http://en.wikipedia.org/wiki/File:P_anguinus_parkelj-head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n.wikipedia.org/wiki/File:P_anguinus-head1.jpg" TargetMode="External"/><Relationship Id="rId4" Type="http://schemas.openxmlformats.org/officeDocument/2006/relationships/hyperlink" Target="http://en.wikipedia.org/wiki/File:P_anguinus1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7304599" cy="1143000"/>
          </a:xfrm>
          <a:effectLst/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cs-CZ" sz="6700" dirty="0" smtClean="0">
                <a:latin typeface="Arial" pitchFamily="34" charset="0"/>
                <a:cs typeface="Arial" pitchFamily="34" charset="0"/>
              </a:rPr>
              <a:t>Zoologie obratlovců</a:t>
            </a:r>
            <a:r>
              <a:rPr lang="cs-CZ" sz="6700" dirty="0">
                <a:latin typeface="Arial" pitchFamily="34" charset="0"/>
                <a:cs typeface="Arial" pitchFamily="34" charset="0"/>
              </a:rPr>
              <a:t/>
            </a:r>
            <a:br>
              <a:rPr lang="cs-CZ" sz="6700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755576" y="2132856"/>
            <a:ext cx="7245424" cy="4608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>
                <a:latin typeface="Arial" pitchFamily="34" charset="0"/>
                <a:cs typeface="Arial" pitchFamily="34" charset="0"/>
              </a:rPr>
            </a:br>
            <a:r>
              <a:rPr lang="cs-CZ" sz="3200" b="1" dirty="0">
                <a:latin typeface="Arial" pitchFamily="34" charset="0"/>
                <a:cs typeface="Arial" pitchFamily="34" charset="0"/>
              </a:rPr>
              <a:t>Autor: Mgr. Pavla Srpová</a:t>
            </a:r>
            <a:br>
              <a:rPr lang="cs-CZ" sz="3200" b="1" dirty="0">
                <a:latin typeface="Arial" pitchFamily="34" charset="0"/>
                <a:cs typeface="Arial" pitchFamily="34" charset="0"/>
              </a:rPr>
            </a:br>
            <a:r>
              <a:rPr lang="cs-CZ" sz="3200" b="1" dirty="0">
                <a:latin typeface="Arial" pitchFamily="34" charset="0"/>
                <a:cs typeface="Arial" pitchFamily="34" charset="0"/>
              </a:rPr>
              <a:t>Podkrušnohorské gymnázium Most,</a:t>
            </a:r>
            <a:br>
              <a:rPr lang="cs-CZ" sz="3200" b="1" dirty="0">
                <a:latin typeface="Arial" pitchFamily="34" charset="0"/>
                <a:cs typeface="Arial" pitchFamily="34" charset="0"/>
              </a:rPr>
            </a:br>
            <a:r>
              <a:rPr lang="cs-CZ" sz="3200" b="1" dirty="0">
                <a:latin typeface="Arial" pitchFamily="34" charset="0"/>
                <a:cs typeface="Arial" pitchFamily="34" charset="0"/>
              </a:rPr>
              <a:t>příspěvková organizace</a:t>
            </a:r>
            <a:br>
              <a:rPr lang="cs-CZ" sz="3200" b="1" dirty="0">
                <a:latin typeface="Arial" pitchFamily="34" charset="0"/>
                <a:cs typeface="Arial" pitchFamily="34" charset="0"/>
              </a:rPr>
            </a:b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4475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188640"/>
            <a:ext cx="849694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 smtClean="0">
                <a:latin typeface="Arial" pitchFamily="34" charset="0"/>
                <a:cs typeface="Arial" pitchFamily="34" charset="0"/>
              </a:rPr>
              <a:t>Systém</a:t>
            </a:r>
          </a:p>
          <a:p>
            <a:pPr>
              <a:lnSpc>
                <a:spcPct val="150000"/>
              </a:lnSpc>
            </a:pPr>
            <a:r>
              <a:rPr lang="cs-CZ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Třída: </a:t>
            </a:r>
            <a:r>
              <a:rPr lang="cs-CZ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Obojživelníci (</a:t>
            </a:r>
            <a:r>
              <a:rPr lang="cs-CZ" sz="4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Amphibia</a:t>
            </a:r>
            <a:r>
              <a:rPr lang="cs-CZ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cs-CZ" sz="40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Podtřída</a:t>
            </a:r>
            <a:r>
              <a:rPr lang="cs-CZ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Krytolebci 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Stegocephalia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) - vymřelí</a:t>
            </a:r>
            <a:endParaRPr lang="cs-CZ" sz="24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Ocasatí </a:t>
            </a:r>
            <a:r>
              <a:rPr lang="cs-CZ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Caudata</a:t>
            </a:r>
            <a:r>
              <a:rPr lang="cs-CZ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) 	</a:t>
            </a:r>
            <a:r>
              <a:rPr lang="cs-CZ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- 350 druhů</a:t>
            </a:r>
            <a:endParaRPr lang="cs-CZ" sz="32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Beznozí 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Apoda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	</a:t>
            </a: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- 160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druhů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Bezocasí 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Salientia</a:t>
            </a: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	- 2400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druhů</a:t>
            </a:r>
          </a:p>
        </p:txBody>
      </p:sp>
    </p:spTree>
    <p:extLst>
      <p:ext uri="{BB962C8B-B14F-4D97-AF65-F5344CB8AC3E}">
        <p14:creationId xmlns:p14="http://schemas.microsoft.com/office/powerpoint/2010/main" val="13877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85989"/>
            <a:ext cx="8033692" cy="446405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- převážnou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část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života jsou vázáni na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vodu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zachovalý ocas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- protáhlé tělo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- 4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stejné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končetiny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larvám rostou </a:t>
            </a:r>
            <a:r>
              <a:rPr lang="cs-CZ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nejdříve přední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nohy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sluch redukován (chybí bubínek a střední ucho)</a:t>
            </a:r>
          </a:p>
          <a:p>
            <a:pPr marL="109728" indent="0">
              <a:lnSpc>
                <a:spcPct val="80000"/>
              </a:lnSpc>
              <a:buNone/>
            </a:pPr>
            <a:endParaRPr lang="cs-CZ" sz="16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4400" dirty="0" smtClean="0">
                <a:latin typeface="Arial" pitchFamily="34" charset="0"/>
                <a:cs typeface="Arial" pitchFamily="34" charset="0"/>
              </a:rPr>
              <a:t>Podtřída: </a:t>
            </a:r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Ocasatí</a:t>
            </a:r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44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Caudata</a:t>
            </a:r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3672408" cy="204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10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512" y="1196752"/>
            <a:ext cx="8784976" cy="43204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Systém</a:t>
            </a:r>
          </a:p>
          <a:p>
            <a:pPr marL="109728" indent="0">
              <a:lnSpc>
                <a:spcPct val="80000"/>
              </a:lnSpc>
              <a:buNone/>
            </a:pPr>
            <a:endParaRPr lang="cs-CZ" sz="2000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3600" b="1" dirty="0" smtClean="0">
                <a:solidFill>
                  <a:srgbClr val="217134"/>
                </a:solidFill>
                <a:latin typeface="Arial" pitchFamily="34" charset="0"/>
                <a:cs typeface="Arial" pitchFamily="34" charset="0"/>
              </a:rPr>
              <a:t>řád</a:t>
            </a:r>
            <a:r>
              <a:rPr lang="cs-CZ" sz="3600" b="1" dirty="0">
                <a:solidFill>
                  <a:srgbClr val="217134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cs-CZ" sz="3600" b="1" u="sng" dirty="0" smtClean="0">
                <a:solidFill>
                  <a:srgbClr val="2171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Mloci </a:t>
            </a:r>
            <a:endParaRPr lang="cs-CZ" sz="3600" b="1" u="sng" dirty="0">
              <a:solidFill>
                <a:srgbClr val="2171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8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cs-CZ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čeleď:  </a:t>
            </a:r>
            <a:r>
              <a:rPr lang="cs-CZ" sz="2800" b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velemlokovití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	- velemlok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	    </a:t>
            </a:r>
            <a:r>
              <a:rPr lang="cs-CZ" sz="2800" b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axolotolovití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- axolotl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	    </a:t>
            </a:r>
            <a:r>
              <a:rPr lang="cs-CZ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mlokovití</a:t>
            </a:r>
            <a:r>
              <a:rPr lang="cs-CZ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- mlok,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čolek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velký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		    </a:t>
            </a:r>
            <a:r>
              <a:rPr lang="cs-CZ" sz="2800" b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macarátovití</a:t>
            </a:r>
            <a:r>
              <a:rPr lang="cs-CZ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- macarát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512" y="188640"/>
            <a:ext cx="8788602" cy="144016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4000" dirty="0" smtClean="0">
                <a:latin typeface="Arial" pitchFamily="34" charset="0"/>
                <a:cs typeface="Arial" pitchFamily="34" charset="0"/>
              </a:rPr>
              <a:t>Podtřída: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Ocasatí</a:t>
            </a:r>
            <a:r>
              <a:rPr lang="cs-CZ" sz="40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cs-CZ" sz="40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3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19" y="155434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latin typeface="Arial" pitchFamily="34" charset="0"/>
                <a:cs typeface="Arial" pitchFamily="34" charset="0"/>
              </a:rPr>
              <a:t>Čeleď: </a:t>
            </a:r>
            <a:r>
              <a:rPr lang="cs-CZ" sz="360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Velemlokovití</a:t>
            </a:r>
            <a:endParaRPr lang="cs-CZ" sz="36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24744"/>
            <a:ext cx="3603830" cy="237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0" y="3496779"/>
            <a:ext cx="6953975" cy="329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32008"/>
            <a:ext cx="3888431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27784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85803" y="2967335"/>
            <a:ext cx="2737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Velemlok japonský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3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93072" y="169050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 </a:t>
            </a:r>
            <a:r>
              <a:rPr lang="cs-CZ" sz="400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Axolotlovití</a:t>
            </a:r>
            <a:endParaRPr lang="cs-CZ" sz="40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11328" y="1196752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Axolotl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mexický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1" y="1712576"/>
            <a:ext cx="7783242" cy="434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8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51414"/>
            <a:ext cx="2018734" cy="301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02376" y="260648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latin typeface="Arial" pitchFamily="34" charset="0"/>
                <a:cs typeface="Arial" pitchFamily="34" charset="0"/>
              </a:rPr>
              <a:t>Čeleď: </a:t>
            </a:r>
            <a:r>
              <a:rPr lang="cs-CZ" sz="360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Axolotlovití</a:t>
            </a:r>
            <a:endParaRPr lang="cs-CZ" sz="36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99" y="1268760"/>
            <a:ext cx="6021695" cy="4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593691" y="5563665"/>
            <a:ext cx="1303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Calibri" pitchFamily="34" charset="0"/>
                <a:cs typeface="Calibri" pitchFamily="34" charset="0"/>
              </a:rPr>
              <a:t>Ambystoma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dirty="0" err="1" smtClean="0">
                <a:latin typeface="Calibri" pitchFamily="34" charset="0"/>
                <a:cs typeface="Calibri" pitchFamily="34" charset="0"/>
              </a:rPr>
              <a:t>tigrinum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4136" y="3785416"/>
            <a:ext cx="241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Calibri" pitchFamily="34" charset="0"/>
                <a:cs typeface="Calibri" pitchFamily="34" charset="0"/>
              </a:rPr>
              <a:t>Ambystoma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maculatum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8" y="4437112"/>
            <a:ext cx="3377022" cy="225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03847" y="1439750"/>
            <a:ext cx="292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Axolotl mexický</a:t>
            </a:r>
          </a:p>
        </p:txBody>
      </p:sp>
    </p:spTree>
    <p:extLst>
      <p:ext uri="{BB962C8B-B14F-4D97-AF65-F5344CB8AC3E}">
        <p14:creationId xmlns:p14="http://schemas.microsoft.com/office/powerpoint/2010/main" val="42415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20" y="260648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latin typeface="Arial" pitchFamily="34" charset="0"/>
                <a:cs typeface="Arial" pitchFamily="34" charset="0"/>
              </a:rPr>
              <a:t>Čeleď: </a:t>
            </a:r>
            <a:r>
              <a:rPr lang="cs-CZ" sz="36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Mlokovití</a:t>
            </a:r>
            <a:endParaRPr lang="cs-CZ" sz="36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44208" y="1700808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Mlok skvrnitý </a:t>
            </a:r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(Salamandra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salamandra)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5982313" cy="448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347" y="4072521"/>
            <a:ext cx="3747549" cy="281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08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022" y="241118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latin typeface="Arial" pitchFamily="34" charset="0"/>
                <a:cs typeface="Arial" pitchFamily="34" charset="0"/>
              </a:rPr>
              <a:t>Čeleď: </a:t>
            </a:r>
            <a:r>
              <a:rPr lang="cs-CZ" sz="36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Mlokovití</a:t>
            </a:r>
            <a:endParaRPr lang="cs-CZ" sz="36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1033206"/>
            <a:ext cx="4883064" cy="366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1056915"/>
            <a:ext cx="3642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Mlok </a:t>
            </a:r>
            <a:r>
              <a:rPr lang="cs-CZ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skvrnitý - larva</a:t>
            </a:r>
            <a:endParaRPr lang="cs-CZ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738" y="1033206"/>
            <a:ext cx="5307678" cy="366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3196"/>
            <a:ext cx="3819738" cy="286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022" y="4007973"/>
            <a:ext cx="35917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Salamandra </a:t>
            </a:r>
            <a:r>
              <a:rPr lang="cs-CZ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infraimmaculata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738" y="4500415"/>
            <a:ext cx="3143446" cy="235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963184" y="5043193"/>
            <a:ext cx="1638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Salamandra 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corsica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20" y="169050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čeleď: </a:t>
            </a:r>
            <a:r>
              <a:rPr lang="cs-CZ" sz="36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Mlokovití</a:t>
            </a:r>
            <a:endParaRPr lang="cs-CZ" sz="36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7544" y="5045807"/>
            <a:ext cx="3757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itchFamily="34" charset="0"/>
                <a:cs typeface="Arial" pitchFamily="34" charset="0"/>
              </a:rPr>
              <a:t>Mlok 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černý 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(Salamandra </a:t>
            </a:r>
            <a:r>
              <a:rPr lang="cs-CZ" sz="2000" b="1" dirty="0" err="1" smtClean="0">
                <a:latin typeface="Arial" pitchFamily="34" charset="0"/>
                <a:cs typeface="Arial" pitchFamily="34" charset="0"/>
              </a:rPr>
              <a:t>atra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" y="991909"/>
            <a:ext cx="5405197" cy="40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865817" y="3365741"/>
            <a:ext cx="3264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Notophthalmus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viridescens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3964628"/>
            <a:ext cx="4574501" cy="289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1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20" y="169050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latin typeface="Arial" pitchFamily="34" charset="0"/>
                <a:cs typeface="Arial" pitchFamily="34" charset="0"/>
              </a:rPr>
              <a:t>Čeleď: </a:t>
            </a:r>
            <a:r>
              <a:rPr lang="cs-CZ" sz="36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Mlokovití</a:t>
            </a:r>
            <a:endParaRPr lang="cs-CZ" sz="36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1520" y="3912484"/>
            <a:ext cx="227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latin typeface="Arial" pitchFamily="34" charset="0"/>
                <a:cs typeface="Arial" pitchFamily="34" charset="0"/>
              </a:rPr>
              <a:t>Pleurodeles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latin typeface="Arial" pitchFamily="34" charset="0"/>
                <a:cs typeface="Arial" pitchFamily="34" charset="0"/>
              </a:rPr>
              <a:t>waltl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70" y="3548829"/>
            <a:ext cx="3927854" cy="336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62" y="757981"/>
            <a:ext cx="5020493" cy="299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44" y="982951"/>
            <a:ext cx="3585701" cy="277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04048" y="1340768"/>
            <a:ext cx="32351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Euproctus</a:t>
            </a:r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platycephalus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724128" y="5661248"/>
            <a:ext cx="14398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Cynops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ensicauda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484784"/>
            <a:ext cx="8064896" cy="439248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Arial" pitchFamily="34" charset="0"/>
                <a:cs typeface="Arial" pitchFamily="34" charset="0"/>
              </a:rPr>
              <a:t>TŘÍDA:</a:t>
            </a:r>
            <a:br>
              <a:rPr lang="cs-CZ" b="1" dirty="0" smtClean="0">
                <a:latin typeface="Arial" pitchFamily="34" charset="0"/>
                <a:cs typeface="Arial" pitchFamily="34" charset="0"/>
              </a:rPr>
            </a:br>
            <a:r>
              <a:rPr lang="cs-CZ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cs-CZ" b="1" dirty="0" smtClean="0">
                <a:latin typeface="Calibri" pitchFamily="34" charset="0"/>
                <a:cs typeface="Calibri" pitchFamily="34" charset="0"/>
              </a:rPr>
            </a:br>
            <a:r>
              <a:rPr lang="cs-CZ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8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OBOJŽIVELNÍCI</a:t>
            </a:r>
            <a:r>
              <a:rPr lang="cs-CZ" sz="8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cs-CZ" sz="8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cs-CZ" sz="8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systém 1</a:t>
            </a:r>
            <a:r>
              <a:rPr lang="cs-CZ" sz="8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cs-CZ" sz="8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cs-CZ" dirty="0">
                <a:latin typeface="Calibri" pitchFamily="34" charset="0"/>
                <a:cs typeface="Calibri" pitchFamily="34" charset="0"/>
              </a:rPr>
              <a:t/>
            </a:r>
            <a:br>
              <a:rPr lang="cs-CZ" dirty="0">
                <a:latin typeface="Calibri" pitchFamily="34" charset="0"/>
                <a:cs typeface="Calibri" pitchFamily="34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b="1" dirty="0" smtClean="0">
                <a:solidFill>
                  <a:schemeClr val="tx1"/>
                </a:solidFill>
              </a:rPr>
              <a:t>krytolebci</a:t>
            </a:r>
            <a:r>
              <a:rPr lang="cs-CZ" b="1" dirty="0">
                <a:solidFill>
                  <a:schemeClr val="tx1"/>
                </a:solidFill>
              </a:rPr>
              <a:t>, </a:t>
            </a:r>
            <a:r>
              <a:rPr lang="cs-CZ" b="1" dirty="0" smtClean="0">
                <a:solidFill>
                  <a:schemeClr val="tx1"/>
                </a:solidFill>
              </a:rPr>
              <a:t>ocasatí)</a:t>
            </a: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endParaRPr lang="cs-CZ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20" y="169050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latin typeface="Arial" pitchFamily="34" charset="0"/>
                <a:cs typeface="Arial" pitchFamily="34" charset="0"/>
              </a:rPr>
              <a:t>Čeleď:  </a:t>
            </a:r>
            <a:r>
              <a:rPr lang="cs-CZ" sz="36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Mlokovití</a:t>
            </a:r>
            <a:endParaRPr lang="cs-CZ" sz="36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70" y="997084"/>
            <a:ext cx="4165868" cy="264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14" y="961138"/>
            <a:ext cx="4638756" cy="347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14" y="4440206"/>
            <a:ext cx="4160774" cy="234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11" y="4149080"/>
            <a:ext cx="4704184" cy="188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302" y="1340768"/>
            <a:ext cx="5090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Čolek obecný (</a:t>
            </a:r>
            <a:r>
              <a:rPr lang="cs-CZ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Triturus</a:t>
            </a:r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vulgaris</a:t>
            </a:r>
            <a:r>
              <a:rPr lang="cs-CZ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48064" y="4192519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larva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52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20" y="169050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4000" dirty="0" smtClean="0">
                <a:latin typeface="Arial" pitchFamily="34" charset="0"/>
                <a:cs typeface="Arial" pitchFamily="34" charset="0"/>
              </a:rPr>
              <a:t>čeleď: </a:t>
            </a:r>
            <a:r>
              <a:rPr lang="cs-CZ" sz="40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Mlokovití</a:t>
            </a:r>
            <a:endParaRPr lang="cs-CZ" sz="40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01394" y="3619243"/>
            <a:ext cx="3141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Čolek </a:t>
            </a:r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velký</a:t>
            </a:r>
          </a:p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(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Triturus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cristatus</a:t>
            </a:r>
            <a:endParaRPr lang="cs-CZ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211" y="3541658"/>
            <a:ext cx="4421789" cy="331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1138"/>
            <a:ext cx="5543722" cy="354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3898" y="3511909"/>
            <a:ext cx="272888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Čolek velký</a:t>
            </a:r>
          </a:p>
          <a:p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(</a:t>
            </a:r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Triturus</a:t>
            </a:r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cristatus</a:t>
            </a:r>
            <a:r>
              <a:rPr lang="cs-C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228184" y="2735129"/>
            <a:ext cx="28863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Čolek horský </a:t>
            </a:r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Triturus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alpestris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727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20" y="169050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latin typeface="Arial" pitchFamily="34" charset="0"/>
                <a:cs typeface="Arial" pitchFamily="34" charset="0"/>
              </a:rPr>
              <a:t>Čeleď: </a:t>
            </a:r>
            <a:r>
              <a:rPr lang="cs-CZ" sz="360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Macarátovití</a:t>
            </a:r>
            <a:endParaRPr lang="cs-CZ" sz="36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08" y="1556792"/>
            <a:ext cx="882260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10" y="4077073"/>
            <a:ext cx="2891898" cy="274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1518" y="1095127"/>
            <a:ext cx="5354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Macarát jeskynní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(Proteus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anguinus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74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20" y="169050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latin typeface="Arial" pitchFamily="34" charset="0"/>
                <a:cs typeface="Arial" pitchFamily="34" charset="0"/>
              </a:rPr>
              <a:t> čeleď: </a:t>
            </a:r>
            <a:r>
              <a:rPr lang="cs-CZ" sz="3600" dirty="0" err="1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Macarátovití</a:t>
            </a:r>
            <a:endParaRPr lang="cs-CZ" sz="36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4" y="3880750"/>
            <a:ext cx="4392720" cy="286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78277"/>
            <a:ext cx="4458574" cy="297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03" y="958159"/>
            <a:ext cx="4496294" cy="292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836712"/>
            <a:ext cx="4464497" cy="306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328749" y="836713"/>
            <a:ext cx="4657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Macarát jeskynní (Proteus </a:t>
            </a:r>
            <a:r>
              <a:rPr lang="cs-CZ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anguinus</a:t>
            </a:r>
            <a:r>
              <a:rPr lang="cs-C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6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32236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Ověření znalostí:</a:t>
            </a:r>
            <a:endParaRPr lang="cs-CZ" sz="2400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19939" y="1196752"/>
            <a:ext cx="7521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Krytolebci vznikli v období: ………………………………….……….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42346" y="987228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devon (prvohory)</a:t>
            </a:r>
            <a:endParaRPr lang="cs-CZ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7541" y="1772816"/>
            <a:ext cx="824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Ocasatí obojživelníci jsou převážnou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část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života 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………………………………….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156176" y="1608712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vázáni na vodu</a:t>
            </a:r>
            <a:endParaRPr lang="cs-CZ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19939" y="2400475"/>
            <a:ext cx="775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Larvám mloků a čolků rostou nejdříve  ………………………nohy.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415229" y="2172926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přední</a:t>
            </a:r>
            <a:endParaRPr lang="cs-CZ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19940" y="3068960"/>
            <a:ext cx="7993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Největším recentním obojživelníkem je  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……………….………………………………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370983" y="2838127"/>
            <a:ext cx="3263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velemlok japonský</a:t>
            </a:r>
            <a:endParaRPr lang="cs-CZ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67541" y="3789040"/>
            <a:ext cx="82189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 balkánských krasových jeskyních se endemicky vyskytuje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			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			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……………………..……………………………….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746571" y="4281292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acarát jeskynní</a:t>
            </a:r>
            <a:endParaRPr lang="cs-CZ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228184" y="616530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Konec ověřování</a:t>
            </a:r>
          </a:p>
        </p:txBody>
      </p:sp>
    </p:spTree>
    <p:extLst>
      <p:ext uri="{BB962C8B-B14F-4D97-AF65-F5344CB8AC3E}">
        <p14:creationId xmlns:p14="http://schemas.microsoft.com/office/powerpoint/2010/main" val="36552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2" grpId="0"/>
      <p:bldP spid="13" grpId="0"/>
      <p:bldP spid="14" grpId="0"/>
      <p:bldP spid="15" grpId="0"/>
      <p:bldP spid="16" grpId="0"/>
      <p:bldP spid="17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42478" y="1340768"/>
            <a:ext cx="84867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2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en.wikipedia.org/wiki/File:Eusthenopteron_model.jpg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en.wikipedia.org/wiki/File:Eusthenopteron_foordi.jpg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4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en.wikipedia.org/wiki/File:Eusthenopteron_foordi_1.JPG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5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en.wikipedia.org/wiki/File:Eusthenopteron_head.jpg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6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6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6"/>
              </a:rPr>
              <a:t>en.wikipedia.org/wiki/File:Fishapods.jpg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7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7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7"/>
              </a:rPr>
              <a:t>en.wikipedia.org/wiki/File:Tiktaalik_belgium_II.jpg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8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8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8"/>
              </a:rPr>
              <a:t>en.wikipedia.org/wiki/File:Tiktaalik_BW.jpg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9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9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9"/>
              </a:rPr>
              <a:t>en.wikipedia.org/wiki/File:Gooloogongia.jpg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0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0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0"/>
              </a:rPr>
              <a:t>en.wikipedia.org/wiki/File:Sauripteris_taylori.JPG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1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1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1"/>
              </a:rPr>
              <a:t>en.wikipedia.org/wiki/File:Osteolepis_BW.jpg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2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2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2"/>
              </a:rPr>
              <a:t>en.wikipedia.org/wiki/File:Acanthostega_BW.jpg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3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3"/>
              </a:rPr>
              <a:t>://en.wikipedia.org/wiki/File:Acanthostega_gunnari_-_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3"/>
              </a:rPr>
              <a:t>head.JPG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4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4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4"/>
              </a:rPr>
              <a:t>en.wikipedia.org/wiki/File:Ichthyostega_BW.jpg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5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5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5"/>
              </a:rPr>
              <a:t>en.wikipedia.org/wiki/File:Ichthyostega_skull.jpg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260648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Citace zdrojů:</a:t>
            </a:r>
            <a:endParaRPr lang="cs-CZ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0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91997" y="1340768"/>
            <a:ext cx="86444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2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en.wikipedia.org/wiki/File:Ichthyostega_model.jpg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en.wikipedia.org/wiki/File:Ichtyostega_SIZE.png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4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en.wikipedia.org/wiki/File:LoxommaB2.jpg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5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en.wikipedia.org/wiki/File:MegalocephalusDB.jpg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6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6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6"/>
              </a:rPr>
              <a:t>en.wikipedia.org/wiki/File:Crassigyrinus_BW.jpg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7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7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7"/>
              </a:rPr>
              <a:t>en.wikipedia.org/wiki/File:Pederpes22small.jpg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8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8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8"/>
              </a:rPr>
              <a:t>cs.wikipedia.org/wiki/Soubor:Cryptobranchus_japonicus.jpg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9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9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9"/>
              </a:rPr>
              <a:t>en.wikipedia.org/wiki/File:Andrias_japonicus_cropped.jpg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0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0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0"/>
              </a:rPr>
              <a:t>en.wikipedia.org/wiki/File:Andrias_davidianus_01.JPG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1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1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1"/>
              </a:rPr>
              <a:t>en.wikipedia.org/wiki/File:Axolotl_ganz.jpg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2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2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2"/>
              </a:rPr>
              <a:t>en.wikipedia.org/wiki/File:Ambystoma_mexicanum_at_Vancouver_Aquarium.jpg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3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3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3"/>
              </a:rPr>
              <a:t>en.wikipedia.org/wiki/File:SpottedSalamander.jpg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4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4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4"/>
              </a:rPr>
              <a:t>en.wikipedia.org/wiki/File:Barred_Tiger_Salamander_Tennoji.jpg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5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5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5"/>
              </a:rPr>
              <a:t>cs.wikipedia.org/wiki/Soubor:Mlok.JPG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6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6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6"/>
              </a:rPr>
              <a:t>cs.wikipedia.org/wiki/Soubor:SalamandraSalamandraMap.png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15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7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7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7"/>
              </a:rPr>
              <a:t>cs.wikipedia.org/wiki/Soubor:Salamander_Larven_HD.JPG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1997" y="260648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Citace zdrojů:</a:t>
            </a:r>
            <a:endParaRPr lang="cs-CZ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51521" y="1556792"/>
            <a:ext cx="86409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2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cs.wikipedia.org/wiki/Soubor:Salamandra_salamandra_gallaica1.jpg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en.wikipedia.org/wiki/File:Salamandra_atra.jpg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4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en.wikipedia.org/wiki/File:Notophthalmus_viridescensPCCA20040816-3983A.jpg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5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en.wikipedia.org/wiki/File:Salamandra_corsica.jpg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6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6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6"/>
              </a:rPr>
              <a:t>en.wikipedia.org/wiki/File:Salamander_Israel.jpg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7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7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7"/>
              </a:rPr>
              <a:t>en.wikipedia.org/wiki/File:Cynops_ensicauda_popei001.jpg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8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8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8"/>
              </a:rPr>
              <a:t>en.wikipedia.org/wiki/File:Euproctus_platycephalus01.jpg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9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9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9"/>
              </a:rPr>
              <a:t>en.wikipedia.org/wiki/File:Pleorodeles_waltl_crop.jpg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0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0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0"/>
              </a:rPr>
              <a:t>cs.wikipedia.org/wiki/Soubor:Triturus_vulgaris_dis.png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1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1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1"/>
              </a:rPr>
              <a:t>cs.wikipedia.org/wiki/Soubor:Triturus_vulgaris.jpg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2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2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2"/>
              </a:rPr>
              <a:t>en.wikipedia.org/wiki/File:Lissotriton_vulgaris_9630.JPG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3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3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3"/>
              </a:rPr>
              <a:t>commons.wikimedia.org/wiki/File:TriturusVulgarisLarva.JPG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4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4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4"/>
              </a:rPr>
              <a:t>commons.wikimedia.org/wiki/File:Kammmolchmaennchen.jpg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5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5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5"/>
              </a:rPr>
              <a:t>commons.wikimedia.org/wiki/File:Triturus_alpestris.jpg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6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6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6"/>
              </a:rPr>
              <a:t>cs.wikipedia.org/wiki/Soubor:Proteus_anguinus_Postojnska_Jama_Slovenija.jpg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31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17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17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17"/>
              </a:rPr>
              <a:t>commons.wikimedia.org/wiki/File:Proteus_anguinus_distribution.png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260648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Citace zdrojů:</a:t>
            </a:r>
            <a:endParaRPr lang="cs-CZ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85702" y="1554334"/>
            <a:ext cx="84867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47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2"/>
              </a:rPr>
              <a:t>http://en.wikipedia.org/wiki/File:P_anguinus_parkelj-head.jpg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47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en.wikipedia.org/wiki/File:P_anguinus-head.jpg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47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4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4"/>
              </a:rPr>
              <a:t>en.wikipedia.org/wiki/File:P_anguinus1.jpg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47"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http</a:t>
            </a:r>
            <a:r>
              <a:rPr lang="cs-CZ" dirty="0">
                <a:latin typeface="Arial" pitchFamily="34" charset="0"/>
                <a:cs typeface="Arial" pitchFamily="34" charset="0"/>
                <a:hlinkClick r:id="rId5"/>
              </a:rPr>
              <a:t>://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5"/>
              </a:rPr>
              <a:t>en.wikipedia.org/wiki/File:P_anguinus-head1.jpg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47"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arenR" startAt="47"/>
            </a:pP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260648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Citace zdrojů:</a:t>
            </a:r>
            <a:endParaRPr lang="cs-CZ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4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260648"/>
            <a:ext cx="871296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Systém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Třída: </a:t>
            </a:r>
            <a:r>
              <a:rPr lang="cs-CZ" sz="4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Obojživelníci (</a:t>
            </a:r>
            <a:r>
              <a:rPr lang="cs-CZ" sz="4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Amphibia</a:t>
            </a:r>
            <a:r>
              <a:rPr lang="cs-CZ" sz="4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Podtřída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Krytolebci (</a:t>
            </a:r>
            <a:r>
              <a:rPr lang="cs-CZ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Stegocephalia</a:t>
            </a:r>
            <a:r>
              <a:rPr lang="cs-CZ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- vymřelí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	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Ocasatí (</a:t>
            </a:r>
            <a:r>
              <a:rPr lang="cs-CZ" sz="24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Caudata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) 	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- 350 druhů</a:t>
            </a:r>
            <a:endParaRPr lang="cs-CZ" sz="24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Beznozí (</a:t>
            </a:r>
            <a:r>
              <a:rPr lang="cs-CZ" sz="24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Apoda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)	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- 160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druhů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Bezocasí (</a:t>
            </a:r>
            <a:r>
              <a:rPr lang="cs-CZ" sz="24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Salientia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)		- 1500 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druhů</a:t>
            </a:r>
          </a:p>
        </p:txBody>
      </p:sp>
    </p:spTree>
    <p:extLst>
      <p:ext uri="{BB962C8B-B14F-4D97-AF65-F5344CB8AC3E}">
        <p14:creationId xmlns:p14="http://schemas.microsoft.com/office/powerpoint/2010/main" val="10084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52" y="1124744"/>
            <a:ext cx="543011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980728"/>
            <a:ext cx="8033692" cy="496810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devon až trias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- vznik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z lalokoploutvých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ryb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- předci plazů a moderních obojživelníků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zbytky šupin, skřelí</a:t>
            </a:r>
          </a:p>
          <a:p>
            <a:pPr marL="109728" indent="0">
              <a:lnSpc>
                <a:spcPct val="80000"/>
              </a:lnSpc>
              <a:buNone/>
            </a:pPr>
            <a:endParaRPr lang="cs-CZ" sz="160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4000" dirty="0" smtClean="0">
                <a:latin typeface="Arial" pitchFamily="34" charset="0"/>
                <a:cs typeface="Arial" pitchFamily="34" charset="0"/>
              </a:rPr>
              <a:t>Podtřída: </a:t>
            </a:r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Krytolebci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810" y="3861048"/>
            <a:ext cx="5156042" cy="29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Podtřída: Krytolebci</a:t>
            </a:r>
            <a:endParaRPr lang="cs-CZ" sz="4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1" y="1340768"/>
            <a:ext cx="8934557" cy="456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1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Krytolebci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99991" y="980729"/>
            <a:ext cx="230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Eusthenopteron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foordi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3" y="1140994"/>
            <a:ext cx="4443377" cy="195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" y="3259379"/>
            <a:ext cx="4508106" cy="250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40" y="910139"/>
            <a:ext cx="4373040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741" y="3718450"/>
            <a:ext cx="4377739" cy="12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084168" y="4689098"/>
            <a:ext cx="2738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Gooloogongia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loomesi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89599" y="3338096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Eusthenopteron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foordi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427950" y="826841"/>
            <a:ext cx="27061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Eusthenopteron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foordi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47" y="5223752"/>
            <a:ext cx="4508592" cy="137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572000" y="5422824"/>
            <a:ext cx="19721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Tiktaalik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roseae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275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863" y="908720"/>
            <a:ext cx="5176633" cy="195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5" y="4411126"/>
            <a:ext cx="4116876" cy="147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Krytolebci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610" y="4063289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Sauripterus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taylori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99" y="908720"/>
            <a:ext cx="3753353" cy="317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55776" y="5540754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Osteolepis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995936" y="2681282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Acanthostega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357558" y="2751472"/>
            <a:ext cx="2678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Acanthostega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gunnari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76771"/>
            <a:ext cx="4680520" cy="285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8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Krytolebci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491880" y="2185377"/>
            <a:ext cx="137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Ichthyostega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9" y="4005064"/>
            <a:ext cx="547732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0" y="839154"/>
            <a:ext cx="499158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75" y="839154"/>
            <a:ext cx="3661905" cy="322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60" y="4077072"/>
            <a:ext cx="3311620" cy="268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86972" y="4942909"/>
            <a:ext cx="16369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Ichthyostega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52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99" y="1556792"/>
            <a:ext cx="4800085" cy="156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3" y="1015818"/>
            <a:ext cx="3657600" cy="206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8864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4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Krytolebci</a:t>
            </a:r>
            <a:endParaRPr lang="cs-CZ" sz="4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63530" y="3082362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Loxomma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3" y="3500359"/>
            <a:ext cx="4000328" cy="285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374377" y="2394998"/>
            <a:ext cx="1739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Crassigyrinus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085499" y="1189166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Pederpes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finneyi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6930"/>
            <a:ext cx="4085499" cy="291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lnění">
  <a:themeElements>
    <a:clrScheme name="Vlnění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lnění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lnění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1087</TotalTime>
  <Words>461</Words>
  <Application>Microsoft Office PowerPoint</Application>
  <PresentationFormat>Předvádění na obrazovce (4:3)</PresentationFormat>
  <Paragraphs>167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Candara</vt:lpstr>
      <vt:lpstr>Symbol</vt:lpstr>
      <vt:lpstr>Wingdings 3</vt:lpstr>
      <vt:lpstr>Vlnění</vt:lpstr>
      <vt:lpstr>Zoologie obratlovců  </vt:lpstr>
      <vt:lpstr>TŘÍDA:   OBOJŽIVELNÍCI systém 1  (krytolebci, ocasatí)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RYBY - taxonomie</dc:title>
  <dc:creator>holky</dc:creator>
  <cp:lastModifiedBy>Admin</cp:lastModifiedBy>
  <cp:revision>96</cp:revision>
  <dcterms:created xsi:type="dcterms:W3CDTF">2012-03-09T07:27:04Z</dcterms:created>
  <dcterms:modified xsi:type="dcterms:W3CDTF">2020-03-16T08:23:17Z</dcterms:modified>
</cp:coreProperties>
</file>