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5"/>
  </p:notesMasterIdLst>
  <p:sldIdLst>
    <p:sldId id="363" r:id="rId2"/>
    <p:sldId id="256" r:id="rId3"/>
    <p:sldId id="316" r:id="rId4"/>
    <p:sldId id="258" r:id="rId5"/>
    <p:sldId id="319" r:id="rId6"/>
    <p:sldId id="320" r:id="rId7"/>
    <p:sldId id="318" r:id="rId8"/>
    <p:sldId id="362" r:id="rId9"/>
    <p:sldId id="324" r:id="rId10"/>
    <p:sldId id="322" r:id="rId11"/>
    <p:sldId id="325" r:id="rId12"/>
    <p:sldId id="326" r:id="rId13"/>
    <p:sldId id="328" r:id="rId14"/>
    <p:sldId id="330" r:id="rId15"/>
    <p:sldId id="331" r:id="rId16"/>
    <p:sldId id="336" r:id="rId17"/>
    <p:sldId id="337" r:id="rId18"/>
    <p:sldId id="338" r:id="rId19"/>
    <p:sldId id="339" r:id="rId20"/>
    <p:sldId id="340" r:id="rId21"/>
    <p:sldId id="342" r:id="rId22"/>
    <p:sldId id="345" r:id="rId23"/>
    <p:sldId id="349" r:id="rId24"/>
    <p:sldId id="351" r:id="rId25"/>
    <p:sldId id="352" r:id="rId26"/>
    <p:sldId id="355" r:id="rId27"/>
    <p:sldId id="357" r:id="rId28"/>
    <p:sldId id="359" r:id="rId29"/>
    <p:sldId id="361" r:id="rId30"/>
    <p:sldId id="303" r:id="rId31"/>
    <p:sldId id="333" r:id="rId32"/>
    <p:sldId id="346" r:id="rId33"/>
    <p:sldId id="360" r:id="rId3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9933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703" autoAdjust="0"/>
  </p:normalViewPr>
  <p:slideViewPr>
    <p:cSldViewPr>
      <p:cViewPr varScale="1">
        <p:scale>
          <a:sx n="102" d="100"/>
          <a:sy n="102" d="100"/>
        </p:scale>
        <p:origin x="2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FDD29-E1AB-4591-850C-B42267007D1D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E2B61-0DA2-41F4-A37D-DA33BCECE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57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9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4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69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0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665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539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E2B61-0DA2-41F4-A37D-DA33BCECE06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5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rog_limbs.jpg" TargetMode="External"/><Relationship Id="rId13" Type="http://schemas.openxmlformats.org/officeDocument/2006/relationships/hyperlink" Target="http://cs.wikipedia.org/wiki/Soubor:Surinam_toad_(DFdB).jpg" TargetMode="External"/><Relationship Id="rId3" Type="http://schemas.openxmlformats.org/officeDocument/2006/relationships/hyperlink" Target="http://en.wikipedia.org/wiki/File:Dermophis_mexicanus.jpg" TargetMode="External"/><Relationship Id="rId7" Type="http://schemas.openxmlformats.org/officeDocument/2006/relationships/hyperlink" Target="http://commons.wikimedia.org/wiki/File:Caecilian.jpg" TargetMode="External"/><Relationship Id="rId12" Type="http://schemas.openxmlformats.org/officeDocument/2006/relationships/hyperlink" Target="http://cs.wikipedia.org/wiki/Soubor:Pipa_pipa_juillet_2007_-_3.jpg" TargetMode="External"/><Relationship Id="rId2" Type="http://schemas.openxmlformats.org/officeDocument/2006/relationships/hyperlink" Target="http://cs.wikipedia.org/wiki/Soubor:CaecilianNHM.png" TargetMode="External"/><Relationship Id="rId16" Type="http://schemas.openxmlformats.org/officeDocument/2006/relationships/hyperlink" Target="http://cs.wikipedia.org/wiki/Soubor:BombinaBombinaJuv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Beddome's_Caecilian.jpg" TargetMode="External"/><Relationship Id="rId11" Type="http://schemas.openxmlformats.org/officeDocument/2006/relationships/hyperlink" Target="http://cs.wikipedia.org/wiki/Soubor:Pipa_pipa_juillet_2007_-_1.jpg" TargetMode="External"/><Relationship Id="rId5" Type="http://schemas.openxmlformats.org/officeDocument/2006/relationships/hyperlink" Target="http://commons.wikimedia.org/wiki/File:Aquatic_Caecilian_(Typhlonectes_natans)_2.jpg" TargetMode="External"/><Relationship Id="rId15" Type="http://schemas.openxmlformats.org/officeDocument/2006/relationships/hyperlink" Target="http://cs.wikipedia.org/wiki/Soubor:Bombina_bombina_1_(Marek_Szczepanek).jpg" TargetMode="External"/><Relationship Id="rId10" Type="http://schemas.openxmlformats.org/officeDocument/2006/relationships/hyperlink" Target="http://cs.wikipedia.org/wiki/Soubor:Xenopus_laevis_pair.JPG" TargetMode="External"/><Relationship Id="rId4" Type="http://schemas.openxmlformats.org/officeDocument/2006/relationships/hyperlink" Target="http://en.wikipedia.org/wiki/File:Caecilian_wynaad1.jpg" TargetMode="External"/><Relationship Id="rId9" Type="http://schemas.openxmlformats.org/officeDocument/2006/relationships/hyperlink" Target="http://en.wikipedia.org/wiki/File:Frog_distribution.png" TargetMode="External"/><Relationship Id="rId14" Type="http://schemas.openxmlformats.org/officeDocument/2006/relationships/hyperlink" Target="http://en.wikipedia.org/wiki/File:Karlik-szponiasty02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Pelobates_cultripes01.jpg" TargetMode="External"/><Relationship Id="rId13" Type="http://schemas.openxmlformats.org/officeDocument/2006/relationships/hyperlink" Target="http://en.wikipedia.org/wiki/File:Bufo_alvarius1.jpg" TargetMode="External"/><Relationship Id="rId18" Type="http://schemas.openxmlformats.org/officeDocument/2006/relationships/hyperlink" Target="http://cs.wikipedia.org/wiki/Soubor:AlytesObstet.jpg" TargetMode="External"/><Relationship Id="rId3" Type="http://schemas.openxmlformats.org/officeDocument/2006/relationships/hyperlink" Target="http://cs.wikipedia.org/wiki/Soubor:BombinaVariegataJuv.jpg" TargetMode="External"/><Relationship Id="rId7" Type="http://schemas.openxmlformats.org/officeDocument/2006/relationships/hyperlink" Target="http://en.wikipedia.org/wiki/File:Pelobates_cultripes_JLH_ad.jpg" TargetMode="External"/><Relationship Id="rId12" Type="http://schemas.openxmlformats.org/officeDocument/2006/relationships/hyperlink" Target="http://en.wikipedia.org/wiki/File:BufoCalamita_Sand.jpg" TargetMode="External"/><Relationship Id="rId17" Type="http://schemas.openxmlformats.org/officeDocument/2006/relationships/hyperlink" Target="http://commons.wikimedia.org/wiki/File:Bufo_bufo-defensive_reaction1.JPG" TargetMode="External"/><Relationship Id="rId2" Type="http://schemas.openxmlformats.org/officeDocument/2006/relationships/hyperlink" Target="http://cs.wikipedia.org/wiki/Soubor:Bombina_variegata1.jpg" TargetMode="External"/><Relationship Id="rId16" Type="http://schemas.openxmlformats.org/officeDocument/2006/relationships/hyperlink" Target="http://en.wikipedia.org/wiki/Bufo_japonicu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elobates_fuscus_fuscus.jpg" TargetMode="External"/><Relationship Id="rId11" Type="http://schemas.openxmlformats.org/officeDocument/2006/relationships/hyperlink" Target="http://en.wikipedia.org/wiki/File:Bufo_viridis_female_quadrat.jpg" TargetMode="External"/><Relationship Id="rId5" Type="http://schemas.openxmlformats.org/officeDocument/2006/relationships/hyperlink" Target="http://cs.wikipedia.org/wiki/Soubor:Bombina_orientalis.jpg" TargetMode="External"/><Relationship Id="rId15" Type="http://schemas.openxmlformats.org/officeDocument/2006/relationships/hyperlink" Target="http://en.wikipedia.org/wiki/File:Bufo_periglenes2.jpg" TargetMode="External"/><Relationship Id="rId10" Type="http://schemas.openxmlformats.org/officeDocument/2006/relationships/hyperlink" Target="http://en.wikipedia.org/wiki/File:Amplexus_Bufo_bufo_2010-03-29.jpg" TargetMode="External"/><Relationship Id="rId4" Type="http://schemas.openxmlformats.org/officeDocument/2006/relationships/hyperlink" Target="http://cs.wikipedia.org/wiki/Soubor:Bombina_variegata_dis.png" TargetMode="External"/><Relationship Id="rId9" Type="http://schemas.openxmlformats.org/officeDocument/2006/relationships/hyperlink" Target="http://cs.wikipedia.org/wiki/Soubor:Pelobates_fuscus_czech_republic_na_plachte.jpg" TargetMode="External"/><Relationship Id="rId14" Type="http://schemas.openxmlformats.org/officeDocument/2006/relationships/hyperlink" Target="http://en.wikipedia.org/wiki/File:Bufo_boreas1.jp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Bufo_6759.jpg" TargetMode="External"/><Relationship Id="rId13" Type="http://schemas.openxmlformats.org/officeDocument/2006/relationships/hyperlink" Target="http://cs.wikipedia.org/wiki/Soubor:Teichfrosch.jpg" TargetMode="External"/><Relationship Id="rId3" Type="http://schemas.openxmlformats.org/officeDocument/2006/relationships/hyperlink" Target="http://cs.wikipedia.org/wiki/Soubor:HylaArborea-CallingMale.jpg" TargetMode="External"/><Relationship Id="rId7" Type="http://schemas.openxmlformats.org/officeDocument/2006/relationships/hyperlink" Target="http://en.wikipedia.org/wiki/File:L_wilcoxi.jpg" TargetMode="External"/><Relationship Id="rId12" Type="http://schemas.openxmlformats.org/officeDocument/2006/relationships/hyperlink" Target="http://cs.wikipedia.org/wiki/Soubor:RanaArvalisFemale.jpg" TargetMode="External"/><Relationship Id="rId2" Type="http://schemas.openxmlformats.org/officeDocument/2006/relationships/hyperlink" Target="http://cs.wikipedia.org/wiki/Soubor:Hyla_arborea_(Marek_Szczepanek).jpg" TargetMode="External"/><Relationship Id="rId16" Type="http://schemas.openxmlformats.org/officeDocument/2006/relationships/hyperlink" Target="http://en.wikipedia.org/wiki/File:Lithobates_sylvaticus_(Woodfrog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Waxy.tree.frog.arp.jpg" TargetMode="External"/><Relationship Id="rId11" Type="http://schemas.openxmlformats.org/officeDocument/2006/relationships/hyperlink" Target="http://cs.wikipedia.org/wiki/Soubor:Rana_dalmatina01.jpg" TargetMode="External"/><Relationship Id="rId5" Type="http://schemas.openxmlformats.org/officeDocument/2006/relationships/hyperlink" Target="http://en.wikipedia.org/wiki/File:Agalychnis_callidryas.jpg" TargetMode="External"/><Relationship Id="rId15" Type="http://schemas.openxmlformats.org/officeDocument/2006/relationships/hyperlink" Target="http://cs.wikipedia.org/wiki/Soubor:RanaRidibundaFemale.jpg" TargetMode="External"/><Relationship Id="rId10" Type="http://schemas.openxmlformats.org/officeDocument/2006/relationships/hyperlink" Target="http://cs.wikipedia.org/wiki/Soubor:Frog_in_frogspawn.jpg" TargetMode="External"/><Relationship Id="rId4" Type="http://schemas.openxmlformats.org/officeDocument/2006/relationships/hyperlink" Target="http://cs.wikipedia.org/wiki/Soubor:Hyla_arborea,_juv_2.jpg" TargetMode="External"/><Relationship Id="rId9" Type="http://schemas.openxmlformats.org/officeDocument/2006/relationships/hyperlink" Target="http://cs.wikipedia.org/wiki/Soubor:European_Common_Frog_Rana_temporaria_(cropped).jpg" TargetMode="External"/><Relationship Id="rId14" Type="http://schemas.openxmlformats.org/officeDocument/2006/relationships/hyperlink" Target="http://cs.wikipedia.org/wiki/Soubor:Rana_lessonae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ana_boylii.jpg" TargetMode="External"/><Relationship Id="rId2" Type="http://schemas.openxmlformats.org/officeDocument/2006/relationships/hyperlink" Target="http://en.wikipedia.org/wiki/File:Rana_aurora_623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File:Pelobates_fuscus_insubricus01.jpg" TargetMode="External"/><Relationship Id="rId4" Type="http://schemas.openxmlformats.org/officeDocument/2006/relationships/hyperlink" Target="http://en.wikipedia.org/wiki/File:North-American-bullfrog1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304599" cy="1143000"/>
          </a:xfrm>
          <a:effectLst/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cs-CZ" sz="6700" dirty="0" smtClean="0">
                <a:latin typeface="Arial" pitchFamily="34" charset="0"/>
                <a:cs typeface="Arial" pitchFamily="34" charset="0"/>
              </a:rPr>
              <a:t>Zoologie obratlovců</a:t>
            </a:r>
            <a:r>
              <a:rPr lang="cs-CZ" sz="6700" dirty="0">
                <a:latin typeface="Arial" pitchFamily="34" charset="0"/>
                <a:cs typeface="Arial" pitchFamily="34" charset="0"/>
              </a:rPr>
              <a:t/>
            </a:r>
            <a:br>
              <a:rPr lang="cs-CZ" sz="6700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755576" y="2132856"/>
            <a:ext cx="7245424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1600" b="1" dirty="0">
                <a:latin typeface="Arial" pitchFamily="34" charset="0"/>
                <a:cs typeface="Arial" pitchFamily="34" charset="0"/>
              </a:rPr>
              <a:t/>
            </a:r>
            <a:br>
              <a:rPr lang="cs-CZ" sz="16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příspěvková 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organizace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6658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196974"/>
            <a:ext cx="8033692" cy="5184353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cs-CZ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nejvyspělejší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nejpočetnější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urostyl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redukce kostry –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bez žeber, redukce obratlů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dirty="0">
                <a:latin typeface="Arial" pitchFamily="34" charset="0"/>
                <a:cs typeface="Arial" pitchFamily="34" charset="0"/>
              </a:rPr>
              <a:t>- nevyskytuje se neotenie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Řád</a:t>
            </a:r>
            <a: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žáby</a:t>
            </a:r>
          </a:p>
          <a:p>
            <a:pPr marL="109728" indent="0">
              <a:lnSpc>
                <a:spcPct val="150000"/>
              </a:lnSpc>
              <a:buNone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Bezocasí</a:t>
            </a:r>
            <a:endParaRPr lang="cs-CZ" sz="3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16" y="1412776"/>
            <a:ext cx="478931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1907704" y="3032956"/>
            <a:ext cx="3528392" cy="1080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196752"/>
            <a:ext cx="8784976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čeledi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a zástupci:</a:t>
            </a:r>
            <a:endParaRPr lang="cs-CZ" sz="32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32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Pipovití</a:t>
            </a:r>
            <a:r>
              <a:rPr lang="cs-CZ" sz="28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- pipa, drápatka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Kuňkovití</a:t>
            </a:r>
            <a:r>
              <a:rPr lang="cs-CZ" sz="28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kuňka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Blatnicovití</a:t>
            </a:r>
            <a:r>
              <a:rPr lang="cs-CZ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blatnice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Ropuchovití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ropucha, ropuška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Rosničkovití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rosnička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Skokanovití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skokan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Bezocasí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Pipovití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4368670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Drápatka vodní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Xenopus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laevis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" y="836712"/>
            <a:ext cx="6445233" cy="34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72" y="4038295"/>
            <a:ext cx="4811427" cy="28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5915025"/>
            <a:ext cx="319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Drápatečka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Hymenochirus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boettgeri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3007" y="671267"/>
            <a:ext cx="2925373" cy="32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Pipovití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" y="1115973"/>
            <a:ext cx="43204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65" y="3779658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340768"/>
            <a:ext cx="39821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Pipa americká (Pipa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pipa)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4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Kuňkovití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692697"/>
            <a:ext cx="8640960" cy="601705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žáby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 okrouhlým jazykem přirostlým k dolní čelisti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zuby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jsou jen na okraji horní čelisti a na patře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kůže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 silně bradavičnatá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jedovatý kožní sekret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oko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kuněk je téměř kruhovité, tvar zřítelnice je buď kapkový nebo srdčitý, či trojúhelníkový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pulci mají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dýchací otvor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vyústěný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břiše, čímž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liší od pulců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ostatních našich žab</a:t>
            </a: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u="sng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05" y="3929934"/>
            <a:ext cx="3904470" cy="292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211960" y="2708920"/>
            <a:ext cx="3456384" cy="25202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355976" y="5904178"/>
            <a:ext cx="2236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Kuňka východní </a:t>
            </a:r>
            <a:endParaRPr lang="cs-CZ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Bombina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orientalis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04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" y="865216"/>
            <a:ext cx="4930523" cy="321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42" y="844223"/>
            <a:ext cx="3742538" cy="330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Kuňkovití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990967"/>
            <a:ext cx="5259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Kuňka 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obecná 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Bombina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bombina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" y="4069862"/>
            <a:ext cx="3576906" cy="280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51" y="4029013"/>
            <a:ext cx="3532691" cy="28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19419" y="4017129"/>
            <a:ext cx="5894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Kuňka žlutobřichá 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Bombina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variegata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56" t="477" r="22656" b="-477"/>
          <a:stretch/>
        </p:blipFill>
        <p:spPr bwMode="auto">
          <a:xfrm>
            <a:off x="6123601" y="4017129"/>
            <a:ext cx="3020399" cy="191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4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6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Blatnicovití</a:t>
            </a:r>
            <a:endParaRPr lang="cs-CZ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836712"/>
            <a:ext cx="8763790" cy="561662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slabý hlas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nemají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vyvinutý rezonanční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měchýřek,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 ozývají se pod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hladinou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vody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samice bývají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větší než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samci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oblá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hlava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vystouplým temenním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hrbolkem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nápadně vystouplé oko,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duhovka zlatavě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hnědá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vajíčka kladou v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krátkých silných provazcích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pokožka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 hladká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někdy s nízkými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bradavičkami</a:t>
            </a:r>
            <a:endParaRPr lang="cs-CZ" sz="16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76" y="1844824"/>
            <a:ext cx="255052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0720"/>
            <a:ext cx="3297685" cy="213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Blatnicovití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4438308"/>
            <a:ext cx="2307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Blatnice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skvrnitá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Pelobates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fuscus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05319" y="4252446"/>
            <a:ext cx="196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Pelobates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cultripes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0" y="836712"/>
            <a:ext cx="46607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18" y="4077072"/>
            <a:ext cx="427313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12" y="1073945"/>
            <a:ext cx="4004168" cy="300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148064" y="4438308"/>
            <a:ext cx="25346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Pelobates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cultripes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Ropuchovití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980728"/>
            <a:ext cx="9036496" cy="568863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příušní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jedové žlázy –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parotidy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jazyk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 vpředu přirostlý 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daleko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vychlípitelný</a:t>
            </a:r>
          </a:p>
          <a:p>
            <a:pPr marL="109728" indent="0">
              <a:lnSpc>
                <a:spcPct val="150000"/>
              </a:lnSpc>
              <a:buNone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zřítelnice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jsou ležatě elipsovité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zpravidla bez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přerušení zlatavého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lemu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jsou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dobře přizpůsobeny životu na souši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hlasový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rezonátor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(až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 ropuchu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obecnou)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noční aktivita, pouze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 době rozmnožování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jsou aktivní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i 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dne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45544"/>
            <a:ext cx="2843807" cy="225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V="1">
            <a:off x="4716016" y="3356992"/>
            <a:ext cx="216024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Ropuchovití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6156176" cy="39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043444"/>
            <a:ext cx="5634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Ropucha obecná 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Bufo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bufo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amplex</a:t>
            </a:r>
            <a:endParaRPr lang="cs-CZ" sz="24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20" r="15202"/>
          <a:stretch/>
        </p:blipFill>
        <p:spPr bwMode="auto">
          <a:xfrm flipH="1">
            <a:off x="5490637" y="3645024"/>
            <a:ext cx="413051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2128" y="5589550"/>
            <a:ext cx="4911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Ropucha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obecná,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obranná reakce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916832"/>
            <a:ext cx="8132440" cy="403244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Arial" pitchFamily="34" charset="0"/>
                <a:cs typeface="Arial" pitchFamily="34" charset="0"/>
              </a:rPr>
              <a:t>TŘÍDA:</a:t>
            </a:r>
            <a:r>
              <a:rPr lang="cs-CZ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OBOJŽIVELNÍCI </a:t>
            </a:r>
            <a:br>
              <a:rPr lang="cs-CZ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cs-CZ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cs-CZ" sz="6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systém 2</a:t>
            </a:r>
            <a:r>
              <a:rPr lang="cs-CZ" sz="67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cs-CZ" sz="67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6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(beznozí</a:t>
            </a:r>
            <a:r>
              <a:rPr lang="cs-C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bezocasí)</a:t>
            </a:r>
            <a:r>
              <a:rPr lang="cs-C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Ropuchovití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0" y="980728"/>
            <a:ext cx="5060799" cy="506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0088" y="980728"/>
            <a:ext cx="45079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Ropucha zelená 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Bufo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viridis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3588" y="2217154"/>
            <a:ext cx="5432722" cy="383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271519" y="980728"/>
            <a:ext cx="32447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Ropucha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krátkonohá</a:t>
            </a:r>
          </a:p>
          <a:p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Bufo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calamita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7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3515489" y="1114099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Bufo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alvarius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Ropuchovití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94531" y="2782668"/>
            <a:ext cx="96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Bufo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boreas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4048" y="4187786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Bufo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periglenes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" y="931263"/>
            <a:ext cx="3339339" cy="264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68" y="836713"/>
            <a:ext cx="4237531" cy="286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82" y="3585393"/>
            <a:ext cx="4013450" cy="267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3" y="3578785"/>
            <a:ext cx="3339339" cy="333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03" y="4036994"/>
            <a:ext cx="166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Arial" pitchFamily="34" charset="0"/>
                <a:cs typeface="Arial" pitchFamily="34" charset="0"/>
              </a:rPr>
              <a:t>Bufo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err="1">
                <a:latin typeface="Arial" pitchFamily="34" charset="0"/>
                <a:cs typeface="Arial" pitchFamily="34" charset="0"/>
              </a:rPr>
              <a:t>japonicus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2976" y="3585393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Bufo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periglenes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b="1" dirty="0">
              <a:solidFill>
                <a:srgbClr val="FFFF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41729"/>
            <a:ext cx="3077132" cy="23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6440090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Ropuška starostlivá </a:t>
            </a:r>
          </a:p>
        </p:txBody>
      </p:sp>
    </p:spTree>
    <p:extLst>
      <p:ext uri="{BB962C8B-B14F-4D97-AF65-F5344CB8AC3E}">
        <p14:creationId xmlns:p14="http://schemas.microsoft.com/office/powerpoint/2010/main" val="35503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Rosničkovití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2377" y="5170014"/>
            <a:ext cx="397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Rosnička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zelená (</a:t>
            </a:r>
            <a:r>
              <a:rPr lang="cs-CZ" sz="2000" b="1" dirty="0" err="1" smtClean="0">
                <a:latin typeface="Arial" pitchFamily="34" charset="0"/>
                <a:cs typeface="Arial" pitchFamily="34" charset="0"/>
              </a:rPr>
              <a:t>Hyla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arborea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8" y="980728"/>
            <a:ext cx="64790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04" y="980728"/>
            <a:ext cx="3934714" cy="302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90" y="3789040"/>
            <a:ext cx="443171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5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Rosničkovití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5821"/>
            <a:ext cx="3488957" cy="34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381" y="855821"/>
            <a:ext cx="4986099" cy="34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916040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Agalychnis</a:t>
            </a:r>
            <a:r>
              <a:rPr lang="cs-CZ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callidryas</a:t>
            </a:r>
            <a:endParaRPr lang="cs-CZ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27984" y="98072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Phyllomedusa</a:t>
            </a:r>
            <a:r>
              <a:rPr lang="cs-CZ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sauvagii</a:t>
            </a:r>
            <a:endParaRPr lang="cs-CZ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2408"/>
            <a:ext cx="3862172" cy="278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86" y="3701647"/>
            <a:ext cx="3725967" cy="31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400422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Litoria</a:t>
            </a:r>
            <a:r>
              <a:rPr lang="cs-CZ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wilcoxi</a:t>
            </a:r>
            <a:endParaRPr lang="cs-CZ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07094" y="3735802"/>
            <a:ext cx="257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Hyla</a:t>
            </a:r>
            <a:r>
              <a:rPr lang="cs-CZ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versicolor</a:t>
            </a:r>
            <a:endParaRPr lang="cs-CZ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Skokanovití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836712"/>
            <a:ext cx="8777438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protáhlejší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tělo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zadní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končetiny jsou nápadně dlouhé, s dobře vyvinutými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plovacími blánami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na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patách jsou metatarzální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hrbolky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ČR 2 skupiny skokanů: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zelení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8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hnědí</a:t>
            </a:r>
            <a:endParaRPr lang="cs-CZ" sz="28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8879"/>
            <a:ext cx="4772160" cy="357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8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Skokanovití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77" y="1022624"/>
            <a:ext cx="5097923" cy="377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856"/>
            <a:ext cx="5269465" cy="395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2420888"/>
            <a:ext cx="38747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Skokan štíhlý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(Rana dalmatina)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03117" y="1022624"/>
            <a:ext cx="42594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Skokan hnědý </a:t>
            </a:r>
            <a:r>
              <a:rPr lang="cs-C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Rana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temporaria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2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Skokanovití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13851" y="4357031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Skokan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ostronosý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Rana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arvalis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879"/>
            <a:ext cx="5076056" cy="423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03" y="980728"/>
            <a:ext cx="4789082" cy="33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960993"/>
            <a:ext cx="2978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Skokan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zelený</a:t>
            </a:r>
            <a:endParaRPr lang="cs-CZ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(Pelophylax esculentus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Skokanovití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300192" y="5520064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Skokan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krátkonohý</a:t>
            </a:r>
            <a:endParaRPr lang="cs-CZ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(Pelophylax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lessonae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0" y="836712"/>
            <a:ext cx="5276576" cy="468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7" y="2924944"/>
            <a:ext cx="4935984" cy="39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220486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" pitchFamily="34" charset="0"/>
                <a:cs typeface="Arial" pitchFamily="34" charset="0"/>
              </a:rPr>
              <a:t>Skokan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skřehotavý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(Pelophylax ridibundus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10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7" y="829226"/>
            <a:ext cx="4308069" cy="294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Žáby  </a:t>
            </a:r>
            <a:r>
              <a:rPr lang="cs-CZ" sz="32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Skokanovití</a:t>
            </a:r>
            <a:endParaRPr lang="cs-CZ" sz="32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27784" y="3140968"/>
            <a:ext cx="149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itchFamily="34" charset="0"/>
                <a:cs typeface="Calibri" pitchFamily="34" charset="0"/>
              </a:rPr>
              <a:t>Rana sylvatica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43127" y="3403801"/>
            <a:ext cx="132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itchFamily="34" charset="0"/>
                <a:cs typeface="Calibri" pitchFamily="34" charset="0"/>
              </a:rPr>
              <a:t>Rana aurora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60003" y="5968235"/>
            <a:ext cx="130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latin typeface="Calibri" pitchFamily="34" charset="0"/>
                <a:cs typeface="Calibri" pitchFamily="34" charset="0"/>
              </a:rPr>
              <a:t>Rana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r>
              <a:rPr lang="it-IT" dirty="0" smtClean="0">
                <a:latin typeface="Calibri" pitchFamily="34" charset="0"/>
                <a:cs typeface="Calibri" pitchFamily="34" charset="0"/>
              </a:rPr>
              <a:t>catesbeiana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844" y="6373897"/>
            <a:ext cx="121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itchFamily="34" charset="0"/>
                <a:cs typeface="Calibri" pitchFamily="34" charset="0"/>
              </a:rPr>
              <a:t>Rana boylii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34" y="849765"/>
            <a:ext cx="3845026" cy="256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" y="3675293"/>
            <a:ext cx="4547832" cy="261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58" y="3788796"/>
            <a:ext cx="3818202" cy="29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49019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Ověření znalostí:</a:t>
            </a:r>
            <a:endParaRPr lang="cs-CZ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1288300"/>
            <a:ext cx="824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Evolučně nejvyspělejším řádem obojživelníků jsou: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……………………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83393" y="99591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žáby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92935" y="2019616"/>
            <a:ext cx="8573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Beznozí obojživelníci tropů Afriky a Asie  se nazývají …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902551" y="1660057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červoři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7544" y="2763740"/>
            <a:ext cx="706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Larvám žab rostou nejdříve  …………………………….. nohy.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90730" y="2471352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zadní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2935" y="3460244"/>
            <a:ext cx="8327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Dobře vyvinuté plovací blány na delších zadních končetinách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jsou typické pro žáby čeledi: 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…………………………….……………..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71264" y="3751008"/>
            <a:ext cx="2436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skokanovití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15648" y="4859760"/>
            <a:ext cx="7957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Žáby  nejlépe přizpůsobené k  životu na souši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patří do čeledi 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……………………..………………….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923757" y="5228548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ropuchovití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552295" y="6165304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Konec ověřování</a:t>
            </a:r>
          </a:p>
        </p:txBody>
      </p:sp>
    </p:spTree>
    <p:extLst>
      <p:ext uri="{BB962C8B-B14F-4D97-AF65-F5344CB8AC3E}">
        <p14:creationId xmlns:p14="http://schemas.microsoft.com/office/powerpoint/2010/main" val="830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188640"/>
            <a:ext cx="878497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>
              <a:lnSpc>
                <a:spcPct val="150000"/>
              </a:lnSpc>
            </a:pPr>
            <a:r>
              <a:rPr lang="cs-CZ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Třída:</a:t>
            </a:r>
            <a:r>
              <a:rPr lang="cs-CZ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Obojživelníci (</a:t>
            </a:r>
            <a:r>
              <a:rPr lang="cs-CZ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Amphibia</a:t>
            </a:r>
            <a:r>
              <a:rPr lang="cs-CZ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cs-CZ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cs-CZ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Podtřída:	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Krytolebci 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Stegocephalia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	- vymřelí</a:t>
            </a:r>
            <a:endParaRPr lang="cs-CZ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Ocasatí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Caudata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- 350 druhů</a:t>
            </a:r>
            <a:endParaRPr lang="cs-CZ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Beznozí </a:t>
            </a:r>
            <a:r>
              <a:rPr lang="cs-CZ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Apoda</a:t>
            </a: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	- 160</a:t>
            </a:r>
            <a:r>
              <a:rPr lang="cs-CZ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druhů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Bezocasí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Salientia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		- 1500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druhů</a:t>
            </a:r>
          </a:p>
        </p:txBody>
      </p:sp>
    </p:spTree>
    <p:extLst>
      <p:ext uri="{BB962C8B-B14F-4D97-AF65-F5344CB8AC3E}">
        <p14:creationId xmlns:p14="http://schemas.microsoft.com/office/powerpoint/2010/main" val="10084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01290" y="1340768"/>
            <a:ext cx="848675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cs.wikipedia.org/wiki/Soubor:CaecilianNHM.png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en.wikipedia.org/wiki/File:Dermophis_mexicanus.jpg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en.wikipedia.org/wiki/File:Caecilian_wynaad1.jpg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http://commons.wikimedia.org/wiki/File:Aquatic_Caecilian_%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28Typhlonectes_natans%29_2.jpg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commons.wikimedia.org/wiki/File:Beddome%27s_Caecilian.jpg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commons.wikimedia.org/wiki/File:Caecilian.jpg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en.wikipedia.org/wiki/File:Frog_limbs.jpg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en.wikipedia.org/wiki/File:Frog_distribution.png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cs.wikipedia.org/wiki/Soubor:Xenopus_laevis_pair.JPG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http://cs.wikipedia.org/wiki/Soubor:Pipa_pipa_juillet_2007_-_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http://cs.wikipedia.org/wiki/Soubor:Pipa_pipa_juillet_2007_-_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3.jpg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http://cs.wikipedia.org/wiki/Soubor:Surinam_toad_%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28DFdB%29.jpg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en.wikipedia.org/wiki/File:Karlik-szponiasty02.jpg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http://cs.wikipedia.org/wiki/Soubor:Bombina_bombina_1_%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28Marek_Szczepanek%29.jpg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r>
              <a:rPr lang="cs-CZ" dirty="0">
                <a:latin typeface="Arial" pitchFamily="34" charset="0"/>
                <a:cs typeface="Arial" pitchFamily="34" charset="0"/>
                <a:hlinkClick r:id="rId16"/>
              </a:rPr>
              <a:t>http://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cs.wikipedia.org/wiki/Soubor:BombinaBombinaJuv.jpg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188640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Citace zdrojů:</a:t>
            </a:r>
            <a:endParaRPr lang="cs-CZ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1"/>
          <p:cNvSpPr txBox="1"/>
          <p:nvPr/>
        </p:nvSpPr>
        <p:spPr>
          <a:xfrm>
            <a:off x="251520" y="764704"/>
            <a:ext cx="8119362" cy="338536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Arial" pitchFamily="34" charset="0"/>
                <a:cs typeface="Arial" pitchFamily="34" charset="0"/>
              </a:rPr>
              <a:t>Všechny zdroje jsou dostupné pod licencí GNU Free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Documentation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License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na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WWW.</a:t>
            </a:r>
          </a:p>
        </p:txBody>
      </p:sp>
    </p:spTree>
    <p:extLst>
      <p:ext uri="{BB962C8B-B14F-4D97-AF65-F5344CB8AC3E}">
        <p14:creationId xmlns:p14="http://schemas.microsoft.com/office/powerpoint/2010/main" val="25510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28870" y="1225689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cs.wikipedia.org/wiki/Soubor:Bombina_variegata1.jpg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cs.wikipedia.org/wiki/Soubor:BombinaVariegataJuv.jpg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cs.wikipedia.org/wiki/Soubor:Bombina_variegata_dis.png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cs.wikipedia.org/wiki/Soubor:Bombina_orientalis.jpg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en.wikipedia.org/wiki/File:Pelobates_fuscus_fuscus.jpg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en.wikipedia.org/wiki/File:Pelobates_cultripes_JLH_ad.jpg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en.wikipedia.org/wiki/File:Pelobates_cultripes01.jpg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cs.wikipedia.org/wiki/Soubor:Pelobates_fuscus_czech_republic_na_plachte.jpg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en.wikipedia.org/wiki/File:Amplexus_Bufo_bufo_2010-03-29.jpg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en.wikipedia.org/wiki/File:Bufo_viridis_female_quadrat.jpg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en.wikipedia.org/wiki/File:BufoCalamita_Sand.jpg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en.wikipedia.org/wiki/File:Bufo_alvarius1.jpg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en.wikipedia.org/wiki/File:Bufo_boreas1.jpg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en.wikipedia.org/wiki/File:Bufo_periglenes2.jpg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en.wikipedia.org/wiki/Bufo_japonicus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commons.wikimedia.org/wiki/File:Bufo_bufo-defensive_reaction1.JPG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8"/>
              </a:rPr>
              <a:t>cs.wikipedia.org/wiki/Soubor:AlytesObstet.jpg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1089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Citace zdrojů: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1340768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://cs.wikipedia.org/wiki/Soubor:Hyla_arborea_%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28Marek_Szczepanek%29.jpg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cs.wikipedia.org/wiki/Soubor:HylaArborea-CallingMale.jpg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://cs.wikipedia.org/wiki/Soubor:Hyla_arborea,_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juv_2.jpg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en.wikipedia.org/wiki/File:Agalychnis_callidryas.jpg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en.wikipedia.org/wiki/File:Waxy.tree.frog.arp.jpg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en.wikipedia.org/wiki/File:L_wilcoxi.jpg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en.wikipedia.org/wiki/File:Bufo_6759.jpg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://cs.wikipedia.org/wiki/Soubor:European_Common_Frog_Rana_temporaria_%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28cropped%29.jpg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cs.wikipedia.org/wiki/Soubor:Frog_in_frogspawn.jpg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cs.wikipedia.org/wiki/Soubor:Rana_dalmatina01.jpg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cs.wikipedia.org/wiki/Soubor:RanaArvalisFemale.jpg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cs.wikipedia.org/wiki/Soubor:Teichfrosch.jpg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cs.wikipedia.org/wiki/Soubor:Rana_lessonae.jpg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cs.wikipedia.org/wiki/Soubor:RanaRidibundaFemale.jpg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6"/>
              </a:rPr>
              <a:t>://en.wikipedia.org/wiki/File:Lithobates_sylvaticus_%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28Woodfrog%29.jpg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3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Citace zdrojů: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51520" y="134076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48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en.wikipedia.org/wiki/File:Rana_aurora_6230.JPG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8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en.wikipedia.org/wiki/File:Rana_boylii.jpg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8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en.wikipedia.org/wiki/File:North-American-bullfrog1.jpg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8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en.wikipedia.org/wiki/File:Pelobates_fuscus_insubricus01.jpg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Citace zdrojů: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80728"/>
            <a:ext cx="8033692" cy="5400600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cs-CZ" sz="3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červovité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tělo, podobné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kroužkovcům, až 1 m dlouhé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žijí pod zemí v půdě, pokožka lysá se žlázkami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chybí končetiny včetně pásem,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střední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ucho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zakrnělé oči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výborný čich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jen pravá plíce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samci pářicí orgán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tropy Afriky a Asie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33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Řád: </a:t>
            </a:r>
            <a:r>
              <a:rPr lang="cs-CZ" sz="33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červoři</a:t>
            </a:r>
            <a:endParaRPr lang="cs-CZ" sz="33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Podtřída:  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Beznozí  (</a:t>
            </a:r>
            <a:r>
              <a:rPr lang="cs-CZ" sz="36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Apoda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3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22" y="2985455"/>
            <a:ext cx="5530175" cy="317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Beznozí – </a:t>
            </a:r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Červoři</a:t>
            </a:r>
            <a:endParaRPr lang="cs-CZ" sz="32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7"/>
            <a:ext cx="6630651" cy="44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7754" y="1021490"/>
            <a:ext cx="294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Dermophis</a:t>
            </a:r>
            <a:r>
              <a:rPr lang="cs-CZ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mexicanus</a:t>
            </a:r>
            <a:endParaRPr lang="cs-CZ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07484"/>
            <a:ext cx="817177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20552" y="4441282"/>
            <a:ext cx="27176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Typhlonectes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natans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47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Podtřída: 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Beznozí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cs-CZ" sz="32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Červoři</a:t>
            </a:r>
            <a:endParaRPr lang="cs-CZ" sz="32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12160" y="3396826"/>
            <a:ext cx="318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Ichthyophis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beddomei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1" y="840071"/>
            <a:ext cx="4458072" cy="256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4" y="863116"/>
            <a:ext cx="4335194" cy="249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6" y="2996951"/>
            <a:ext cx="5007877" cy="38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9791" y="863116"/>
            <a:ext cx="24384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Ichthyophis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9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Podtřída: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Beznozí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Červoři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" y="1143287"/>
            <a:ext cx="899887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143287"/>
            <a:ext cx="21852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Červor</a:t>
            </a:r>
            <a:r>
              <a:rPr lang="cs-CZ" sz="2000" b="1" dirty="0" smtClean="0"/>
              <a:t>  vodní</a:t>
            </a:r>
          </a:p>
          <a:p>
            <a:endParaRPr lang="cs-CZ" sz="2000" b="1" dirty="0" smtClean="0"/>
          </a:p>
          <a:p>
            <a:r>
              <a:rPr lang="cs-CZ" dirty="0" smtClean="0"/>
              <a:t>	   Samička</a:t>
            </a:r>
          </a:p>
          <a:p>
            <a:endParaRPr lang="cs-CZ" dirty="0" smtClean="0"/>
          </a:p>
          <a:p>
            <a:r>
              <a:rPr lang="cs-CZ" dirty="0" smtClean="0"/>
              <a:t>larva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52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188640"/>
            <a:ext cx="87849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>
              <a:lnSpc>
                <a:spcPct val="150000"/>
              </a:lnSpc>
            </a:pPr>
            <a:r>
              <a:rPr lang="cs-CZ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Třída:</a:t>
            </a:r>
            <a:r>
              <a:rPr lang="cs-CZ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Obojživelníci (</a:t>
            </a:r>
            <a:r>
              <a:rPr lang="cs-CZ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Amphibia</a:t>
            </a:r>
            <a:r>
              <a:rPr lang="cs-CZ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cs-CZ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Podtřída:	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Krytolebci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Stegocephalia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- vymřelí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Ocasatí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Caudata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- 350 druhů</a:t>
            </a:r>
            <a:endParaRPr lang="cs-CZ" sz="2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Beznozí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Apoda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           - 160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druhů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Bezocasí </a:t>
            </a:r>
            <a:r>
              <a:rPr lang="cs-CZ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Salientia</a:t>
            </a: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	- 1500 </a:t>
            </a:r>
            <a:r>
              <a:rPr lang="cs-CZ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druhů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8" y="3912736"/>
            <a:ext cx="6364211" cy="294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37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67510"/>
            <a:ext cx="8892480" cy="468052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s-CZ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larvy … pulci, žijí ve vodě, 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rostou jim nejdříve zadní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nohy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skákavý pohyb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zkrácená </a:t>
            </a:r>
            <a:r>
              <a:rPr lang="cs-CZ" dirty="0">
                <a:latin typeface="Arial" pitchFamily="34" charset="0"/>
                <a:cs typeface="Arial" pitchFamily="34" charset="0"/>
              </a:rPr>
              <a:t>páteř; chybí ocas; zadní končetiny silnější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dirty="0">
                <a:latin typeface="Arial" pitchFamily="34" charset="0"/>
                <a:cs typeface="Arial" pitchFamily="34" charset="0"/>
              </a:rPr>
              <a:t>delší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>
                <a:latin typeface="Arial" pitchFamily="34" charset="0"/>
                <a:cs typeface="Arial" pitchFamily="34" charset="0"/>
              </a:rPr>
              <a:t>dobrý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sluch – bubínky za očima, velké vystouplé oči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>
                <a:latin typeface="Arial" pitchFamily="34" charset="0"/>
                <a:cs typeface="Arial" pitchFamily="34" charset="0"/>
              </a:rPr>
              <a:t>vydávají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zvuky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rezonanční vaky v koutcích úst nebo na hrdle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vajíčka </a:t>
            </a:r>
            <a:r>
              <a:rPr lang="cs-CZ" dirty="0">
                <a:latin typeface="Arial" pitchFamily="34" charset="0"/>
                <a:cs typeface="Arial" pitchFamily="34" charset="0"/>
              </a:rPr>
              <a:t>ve shlucích nebo řetízcích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160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Bezocasí (</a:t>
            </a:r>
            <a:r>
              <a:rPr lang="cs-CZ" sz="36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Salientia</a:t>
            </a:r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3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880320" cy="221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3779912" y="4365104"/>
            <a:ext cx="3816424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0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1189</TotalTime>
  <Words>944</Words>
  <Application>Microsoft Office PowerPoint</Application>
  <PresentationFormat>Předvádění na obrazovce (4:3)</PresentationFormat>
  <Paragraphs>244</Paragraphs>
  <Slides>33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Candara</vt:lpstr>
      <vt:lpstr>Symbol</vt:lpstr>
      <vt:lpstr>Wingdings 3</vt:lpstr>
      <vt:lpstr>Vlnění</vt:lpstr>
      <vt:lpstr>Zoologie obratlovců  </vt:lpstr>
      <vt:lpstr>TŘÍDA:   OBOJŽIVELNÍCI   systém 2   (beznozí, bezocasí)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109</cp:revision>
  <dcterms:created xsi:type="dcterms:W3CDTF">2012-03-09T07:27:04Z</dcterms:created>
  <dcterms:modified xsi:type="dcterms:W3CDTF">2020-03-16T08:23:41Z</dcterms:modified>
</cp:coreProperties>
</file>