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59" r:id="rId7"/>
    <p:sldId id="265" r:id="rId8"/>
    <p:sldId id="264" r:id="rId9"/>
    <p:sldId id="271" r:id="rId10"/>
    <p:sldId id="272" r:id="rId11"/>
    <p:sldId id="274" r:id="rId12"/>
    <p:sldId id="266" r:id="rId13"/>
    <p:sldId id="275" r:id="rId14"/>
    <p:sldId id="267" r:id="rId15"/>
    <p:sldId id="277" r:id="rId16"/>
    <p:sldId id="268" r:id="rId17"/>
    <p:sldId id="278" r:id="rId18"/>
    <p:sldId id="279" r:id="rId19"/>
    <p:sldId id="269" r:id="rId20"/>
    <p:sldId id="270" r:id="rId21"/>
    <p:sldId id="282" r:id="rId22"/>
    <p:sldId id="284" r:id="rId23"/>
    <p:sldId id="283" r:id="rId24"/>
    <p:sldId id="262" r:id="rId25"/>
    <p:sldId id="273" r:id="rId26"/>
    <p:sldId id="276" r:id="rId27"/>
    <p:sldId id="280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CC66889-9CF7-4AA6-9046-16C8213596BE}">
          <p14:sldIdLst>
            <p14:sldId id="256"/>
            <p14:sldId id="257"/>
            <p14:sldId id="258"/>
            <p14:sldId id="263"/>
            <p14:sldId id="260"/>
            <p14:sldId id="259"/>
            <p14:sldId id="265"/>
            <p14:sldId id="264"/>
            <p14:sldId id="271"/>
            <p14:sldId id="272"/>
            <p14:sldId id="274"/>
            <p14:sldId id="266"/>
            <p14:sldId id="275"/>
            <p14:sldId id="267"/>
            <p14:sldId id="277"/>
            <p14:sldId id="268"/>
            <p14:sldId id="278"/>
            <p14:sldId id="279"/>
            <p14:sldId id="269"/>
            <p14:sldId id="270"/>
            <p14:sldId id="282"/>
            <p14:sldId id="284"/>
            <p14:sldId id="283"/>
            <p14:sldId id="262"/>
            <p14:sldId id="273"/>
            <p14:sldId id="276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15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07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3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84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20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31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88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63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02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4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3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estudo_hermani_2.JPG" TargetMode="External"/><Relationship Id="rId3" Type="http://schemas.openxmlformats.org/officeDocument/2006/relationships/hyperlink" Target="http://commons.wikimedia.org/wiki/File:Tuatara.jpg" TargetMode="External"/><Relationship Id="rId7" Type="http://schemas.openxmlformats.org/officeDocument/2006/relationships/hyperlink" Target="http://commons.wikimedia.org/wiki/File:Landschildkr%C3%B6tenpaarung.jpg" TargetMode="External"/><Relationship Id="rId2" Type="http://schemas.openxmlformats.org/officeDocument/2006/relationships/hyperlink" Target="http://commons.wikimedia.org/wiki/File:Sphenodon_punctatus_in_Waikanae,_New_Zealand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Testudo_graeca.jpg" TargetMode="External"/><Relationship Id="rId5" Type="http://schemas.openxmlformats.org/officeDocument/2006/relationships/hyperlink" Target="http://commons.wikimedia.org/wiki/File:Areale_T._graeca3.jpg" TargetMode="External"/><Relationship Id="rId4" Type="http://schemas.openxmlformats.org/officeDocument/2006/relationships/hyperlink" Target="http://commons.wikimedia.org/wiki/File:Sphenodon_punctatus.jpg" TargetMode="External"/><Relationship Id="rId9" Type="http://schemas.openxmlformats.org/officeDocument/2006/relationships/hyperlink" Target="http://commons.wikimedia.org/wiki/File:Galapagos_Geochelone_nigra_porteri.jp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dirondacks_-_Snapping_Turtle_-_1.JPG" TargetMode="External"/><Relationship Id="rId3" Type="http://schemas.openxmlformats.org/officeDocument/2006/relationships/hyperlink" Target="http://commons.wikimedia.org/wiki/File:Aldabra_mating_4.JPG" TargetMode="External"/><Relationship Id="rId7" Type="http://schemas.openxmlformats.org/officeDocument/2006/relationships/hyperlink" Target="http://commons.wikimedia.org/wiki/File:Chelus_fimbriatus_distribution_map.png" TargetMode="External"/><Relationship Id="rId2" Type="http://schemas.openxmlformats.org/officeDocument/2006/relationships/hyperlink" Target="http://commons.wikimedia.org/wiki/File:Geochelone_nigra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Matamata_Description.JPG" TargetMode="External"/><Relationship Id="rId5" Type="http://schemas.openxmlformats.org/officeDocument/2006/relationships/hyperlink" Target="http://commons.wikimedia.org/wiki/File:Chelus_fimbriatus_close.jpg" TargetMode="External"/><Relationship Id="rId4" Type="http://schemas.openxmlformats.org/officeDocument/2006/relationships/hyperlink" Target="http://commons.wikimedia.org/wiki/File:Matamata_turtle_2048x1536.jpg" TargetMode="External"/><Relationship Id="rId9" Type="http://schemas.openxmlformats.org/officeDocument/2006/relationships/hyperlink" Target="http://commons.wikimedia.org/wiki/File:Common_Snapping_Turtle_(Chelydra_serpentina).jp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ortueLuth_Leatherback.jpg" TargetMode="External"/><Relationship Id="rId3" Type="http://schemas.openxmlformats.org/officeDocument/2006/relationships/hyperlink" Target="http://commons.wikimedia.org/wiki/File:Chelonia_mydas_is_going_for_the_air_edit.jpg" TargetMode="External"/><Relationship Id="rId7" Type="http://schemas.openxmlformats.org/officeDocument/2006/relationships/hyperlink" Target="http://commons.wikimedia.org/wiki/File:Eretmochelys_imbricata_hatchling.jpg" TargetMode="External"/><Relationship Id="rId2" Type="http://schemas.openxmlformats.org/officeDocument/2006/relationships/hyperlink" Target="http://commons.wikimedia.org/wiki/File:Alligator_snapping_turtle_-_Geierschildkr%C3%B6te_-_Alligatorschildkr%C3%B6te_-_Macrochelys_temminckii_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Hawksbill_turtle_doeppne-081.jpg" TargetMode="External"/><Relationship Id="rId5" Type="http://schemas.openxmlformats.org/officeDocument/2006/relationships/hyperlink" Target="http://commons.wikimedia.org/wiki/File:Hair_comb_1835.jpg" TargetMode="External"/><Relationship Id="rId4" Type="http://schemas.openxmlformats.org/officeDocument/2006/relationships/hyperlink" Target="http://commons.wikimedia.org/wiki/File:Chelonia-mydas-albinos-K%C3%A9lonia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elbw-schmuckschildkroete-03.jpg" TargetMode="External"/><Relationship Id="rId2" Type="http://schemas.openxmlformats.org/officeDocument/2006/relationships/hyperlink" Target="http://commons.wikimedia.org/wiki/File:Emys_orbiculari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Trachemys_scripta_elegans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Plazi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Haterie, želvy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9703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1" cy="2044938"/>
          </a:xfrm>
        </p:spPr>
        <p:txBody>
          <a:bodyPr/>
          <a:lstStyle/>
          <a:p>
            <a:r>
              <a:rPr lang="cs-CZ" b="1" dirty="0" smtClean="0"/>
              <a:t>Želva sloní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1235918" y="2763180"/>
            <a:ext cx="7768405" cy="4094820"/>
            <a:chOff x="1235918" y="2763180"/>
            <a:chExt cx="7768405" cy="4094820"/>
          </a:xfrm>
        </p:grpSpPr>
        <p:grpSp>
          <p:nvGrpSpPr>
            <p:cNvPr id="7" name="Skupina 6"/>
            <p:cNvGrpSpPr/>
            <p:nvPr/>
          </p:nvGrpSpPr>
          <p:grpSpPr>
            <a:xfrm>
              <a:off x="3544563" y="2763180"/>
              <a:ext cx="5459760" cy="4094820"/>
              <a:chOff x="3537134" y="2763180"/>
              <a:chExt cx="5459760" cy="4094820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7134" y="2763180"/>
                <a:ext cx="5459760" cy="4094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3635896" y="6453336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[9]</a:t>
                </a:r>
                <a:endParaRPr lang="cs-CZ" dirty="0"/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1235918" y="6403551"/>
              <a:ext cx="23086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/>
                <a:t>Sedlový typ krunýře</a:t>
              </a:r>
              <a:endParaRPr lang="cs-CZ" sz="2000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209" y="548680"/>
            <a:ext cx="5449445" cy="3109745"/>
            <a:chOff x="35883" y="1111343"/>
            <a:chExt cx="5963816" cy="398084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3" y="1111343"/>
              <a:ext cx="5963816" cy="398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107504" y="1196752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[8]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583969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Páření želv obrovských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041179" y="1700808"/>
            <a:ext cx="6692749" cy="4833756"/>
            <a:chOff x="1041179" y="1700808"/>
            <a:chExt cx="6692749" cy="483375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700808"/>
              <a:ext cx="6690320" cy="4833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1041179" y="177281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[10]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944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b="1" dirty="0"/>
              <a:t>M</a:t>
            </a:r>
            <a:r>
              <a:rPr lang="cs-CZ" b="1" dirty="0" smtClean="0"/>
              <a:t>atamatovití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0201"/>
            <a:ext cx="8291264" cy="1396752"/>
          </a:xfrm>
        </p:spPr>
        <p:txBody>
          <a:bodyPr/>
          <a:lstStyle/>
          <a:p>
            <a:r>
              <a:rPr lang="cs-CZ" b="1" dirty="0" smtClean="0"/>
              <a:t>Vodní, masožravé</a:t>
            </a:r>
          </a:p>
          <a:p>
            <a:r>
              <a:rPr lang="cs-CZ" b="1" dirty="0" smtClean="0"/>
              <a:t>Matamata</a:t>
            </a:r>
            <a:r>
              <a:rPr lang="en-US" b="1" dirty="0" smtClean="0"/>
              <a:t> </a:t>
            </a:r>
            <a:r>
              <a:rPr lang="cs-CZ" b="1" dirty="0" smtClean="0"/>
              <a:t>třásnitá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4139952" y="1052736"/>
            <a:ext cx="4857750" cy="5715000"/>
            <a:chOff x="4139952" y="1052736"/>
            <a:chExt cx="4857750" cy="571500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052736"/>
              <a:ext cx="485775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8422396" y="630932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[12]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1498104" y="3366802"/>
            <a:ext cx="2641848" cy="3393408"/>
            <a:chOff x="1498104" y="3366802"/>
            <a:chExt cx="2641848" cy="3393408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104" y="3366802"/>
              <a:ext cx="2641848" cy="339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533969" y="634350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</a:t>
              </a:r>
              <a:r>
                <a:rPr lang="cs-CZ" dirty="0" smtClean="0"/>
                <a:t>13</a:t>
              </a:r>
              <a:r>
                <a:rPr lang="en-US" dirty="0" smtClean="0"/>
                <a:t>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73064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/>
          <a:lstStyle/>
          <a:p>
            <a:r>
              <a:rPr lang="en-US" b="1" dirty="0" smtClean="0"/>
              <a:t>Matamata </a:t>
            </a:r>
            <a:r>
              <a:rPr lang="cs-CZ" b="1" dirty="0" smtClean="0"/>
              <a:t>třásnitá</a:t>
            </a:r>
            <a:endParaRPr lang="cs-CZ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872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59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320480" cy="1080120"/>
          </a:xfrm>
        </p:spPr>
        <p:txBody>
          <a:bodyPr/>
          <a:lstStyle/>
          <a:p>
            <a:r>
              <a:rPr lang="cs-CZ" b="1" dirty="0" err="1"/>
              <a:t>K</a:t>
            </a:r>
            <a:r>
              <a:rPr lang="cs-CZ" b="1" dirty="0" err="1" smtClean="0"/>
              <a:t>ajmankovití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01186"/>
            <a:ext cx="3960440" cy="1152129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v</a:t>
            </a:r>
            <a:r>
              <a:rPr lang="cs-CZ" b="1" dirty="0" smtClean="0"/>
              <a:t>odní, dravé</a:t>
            </a:r>
          </a:p>
          <a:p>
            <a:r>
              <a:rPr lang="cs-CZ" b="1" dirty="0"/>
              <a:t>k</a:t>
            </a:r>
            <a:r>
              <a:rPr lang="cs-CZ" b="1" dirty="0" smtClean="0"/>
              <a:t>ajmanka dravá, supí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5652120" y="3729500"/>
            <a:ext cx="2051266" cy="2636713"/>
            <a:chOff x="5877297" y="3861048"/>
            <a:chExt cx="2051266" cy="2636713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297" y="3861048"/>
              <a:ext cx="2051266" cy="263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7368794" y="6128429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[14]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644008" y="20199"/>
            <a:ext cx="4386064" cy="3114105"/>
            <a:chOff x="4644008" y="20199"/>
            <a:chExt cx="4386064" cy="3114105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20199"/>
              <a:ext cx="4386064" cy="3114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8388424" y="263691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[1</a:t>
              </a:r>
              <a:r>
                <a:rPr lang="cs-CZ" dirty="0" smtClean="0">
                  <a:solidFill>
                    <a:schemeClr val="bg1"/>
                  </a:solidFill>
                </a:rPr>
                <a:t>5</a:t>
              </a:r>
              <a:r>
                <a:rPr lang="en-US" dirty="0" smtClean="0">
                  <a:solidFill>
                    <a:schemeClr val="bg1"/>
                  </a:solidFill>
                </a:rPr>
                <a:t>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182724" y="2924944"/>
            <a:ext cx="5178152" cy="3883614"/>
            <a:chOff x="182724" y="2924944"/>
            <a:chExt cx="5178152" cy="3883614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4" y="2924944"/>
              <a:ext cx="5178152" cy="388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251520" y="6333827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[1</a:t>
              </a:r>
              <a:r>
                <a:rPr lang="cs-CZ" dirty="0" smtClean="0">
                  <a:solidFill>
                    <a:schemeClr val="bg1"/>
                  </a:solidFill>
                </a:rPr>
                <a:t>6</a:t>
              </a:r>
              <a:r>
                <a:rPr lang="en-US" dirty="0" smtClean="0">
                  <a:solidFill>
                    <a:schemeClr val="bg1"/>
                  </a:solidFill>
                </a:rPr>
                <a:t>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5337900" y="3134304"/>
            <a:ext cx="2565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Kajmanka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drav</a:t>
            </a:r>
            <a:r>
              <a:rPr lang="cs-CZ" sz="2800" b="1" dirty="0"/>
              <a:t>á</a:t>
            </a:r>
          </a:p>
        </p:txBody>
      </p:sp>
    </p:spTree>
    <p:extLst>
      <p:ext uri="{BB962C8B-B14F-4D97-AF65-F5344CB8AC3E}">
        <p14:creationId xmlns:p14="http://schemas.microsoft.com/office/powerpoint/2010/main" val="82111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Kajmanka supí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827584" y="1412776"/>
            <a:ext cx="7620000" cy="4905375"/>
            <a:chOff x="827584" y="1412776"/>
            <a:chExt cx="7620000" cy="490537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412776"/>
              <a:ext cx="7620000" cy="490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883297" y="587727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[17]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42930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</a:t>
            </a:r>
            <a:r>
              <a:rPr lang="cs-CZ" b="1" dirty="0" err="1" smtClean="0"/>
              <a:t>aretovití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3672408"/>
          </a:xfrm>
        </p:spPr>
        <p:txBody>
          <a:bodyPr/>
          <a:lstStyle/>
          <a:p>
            <a:r>
              <a:rPr lang="cs-CZ" b="1" dirty="0"/>
              <a:t>m</a:t>
            </a:r>
            <a:r>
              <a:rPr lang="cs-CZ" b="1" dirty="0" smtClean="0"/>
              <a:t>ořské</a:t>
            </a:r>
          </a:p>
          <a:p>
            <a:r>
              <a:rPr lang="cs-CZ" b="1" dirty="0" err="1" smtClean="0"/>
              <a:t>hydrody</a:t>
            </a:r>
            <a:r>
              <a:rPr lang="en-US" b="1" dirty="0" smtClean="0"/>
              <a:t>n</a:t>
            </a:r>
            <a:r>
              <a:rPr lang="cs-CZ" b="1" dirty="0" err="1" smtClean="0"/>
              <a:t>amický</a:t>
            </a:r>
            <a:r>
              <a:rPr lang="cs-CZ" b="1" dirty="0" smtClean="0"/>
              <a:t> krunýř se silnou rohovinou</a:t>
            </a:r>
          </a:p>
          <a:p>
            <a:r>
              <a:rPr lang="cs-CZ" b="1" dirty="0" smtClean="0"/>
              <a:t>přední končetiny bez drápů</a:t>
            </a:r>
          </a:p>
          <a:p>
            <a:r>
              <a:rPr lang="cs-CZ" b="1" dirty="0" smtClean="0"/>
              <a:t>současný záběr </a:t>
            </a:r>
            <a:r>
              <a:rPr lang="en-US" b="1" dirty="0" err="1" smtClean="0"/>
              <a:t>kon</a:t>
            </a:r>
            <a:r>
              <a:rPr lang="cs-CZ" b="1" dirty="0" smtClean="0"/>
              <a:t>č</a:t>
            </a:r>
            <a:r>
              <a:rPr lang="en-US" b="1" dirty="0" err="1" smtClean="0"/>
              <a:t>etin</a:t>
            </a:r>
            <a:r>
              <a:rPr lang="en-US" b="1" dirty="0" smtClean="0"/>
              <a:t> </a:t>
            </a:r>
            <a:r>
              <a:rPr lang="cs-CZ" b="1" dirty="0" smtClean="0"/>
              <a:t>při plavání</a:t>
            </a:r>
          </a:p>
          <a:p>
            <a:r>
              <a:rPr lang="cs-CZ" b="1" dirty="0"/>
              <a:t>k</a:t>
            </a:r>
            <a:r>
              <a:rPr lang="cs-CZ" b="1" dirty="0" smtClean="0"/>
              <a:t>areta obrovská – největší, býložravá</a:t>
            </a:r>
          </a:p>
          <a:p>
            <a:r>
              <a:rPr lang="cs-CZ" b="1" dirty="0"/>
              <a:t>k</a:t>
            </a:r>
            <a:r>
              <a:rPr lang="cs-CZ" b="1" dirty="0" smtClean="0"/>
              <a:t>areta pravá - želvovina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03408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5438" y="476672"/>
            <a:ext cx="3394720" cy="1570186"/>
          </a:xfrm>
        </p:spPr>
        <p:txBody>
          <a:bodyPr/>
          <a:lstStyle/>
          <a:p>
            <a:r>
              <a:rPr lang="cs-CZ" b="1" dirty="0" smtClean="0"/>
              <a:t>Kareta obrovská</a:t>
            </a:r>
            <a:endParaRPr lang="cs-CZ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730214" cy="429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5215033" cy="34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57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18" y="26270"/>
            <a:ext cx="3466237" cy="1458514"/>
          </a:xfrm>
        </p:spPr>
        <p:txBody>
          <a:bodyPr>
            <a:normAutofit/>
          </a:bodyPr>
          <a:lstStyle/>
          <a:p>
            <a:r>
              <a:rPr lang="cs-CZ" b="1" dirty="0" smtClean="0"/>
              <a:t>Kareta pravá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75287" y="1539070"/>
            <a:ext cx="3186354" cy="4248472"/>
            <a:chOff x="251520" y="584684"/>
            <a:chExt cx="3186354" cy="4248472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84684"/>
              <a:ext cx="3186354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95536" y="431980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[20]</a:t>
              </a:r>
              <a:endParaRPr lang="cs-CZ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195665" y="214561"/>
            <a:ext cx="4536000" cy="3420000"/>
            <a:chOff x="4195665" y="214561"/>
            <a:chExt cx="4536000" cy="3420000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" t="24801" r="410" b="-23987"/>
            <a:stretch/>
          </p:blipFill>
          <p:spPr bwMode="auto">
            <a:xfrm>
              <a:off x="4195665" y="214561"/>
              <a:ext cx="4536000" cy="34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4224411" y="2225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[22]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491880" y="2685573"/>
            <a:ext cx="5506337" cy="3960440"/>
            <a:chOff x="3203848" y="2708920"/>
            <a:chExt cx="5506337" cy="3960440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708920"/>
              <a:ext cx="5506337" cy="396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347864" y="616530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[21]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90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</a:t>
            </a:r>
            <a:r>
              <a:rPr lang="cs-CZ" b="1" dirty="0" smtClean="0"/>
              <a:t>ožnatkovití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1"/>
            <a:ext cx="8219256" cy="1900808"/>
          </a:xfrm>
        </p:spPr>
        <p:txBody>
          <a:bodyPr/>
          <a:lstStyle/>
          <a:p>
            <a:r>
              <a:rPr lang="en-US" b="1" dirty="0"/>
              <a:t>s</a:t>
            </a:r>
            <a:r>
              <a:rPr lang="cs-CZ" b="1" dirty="0" err="1" smtClean="0"/>
              <a:t>ladkovodní</a:t>
            </a:r>
            <a:endParaRPr lang="en-US" b="1" dirty="0" smtClean="0"/>
          </a:p>
          <a:p>
            <a:r>
              <a:rPr lang="cs-CZ" b="1" dirty="0" smtClean="0"/>
              <a:t>krunýř pokrytý měkkou kůží</a:t>
            </a:r>
            <a:r>
              <a:rPr lang="en-US" b="1" dirty="0" smtClean="0"/>
              <a:t> </a:t>
            </a:r>
          </a:p>
          <a:p>
            <a:r>
              <a:rPr lang="cs-CZ" b="1" dirty="0" err="1"/>
              <a:t>k</a:t>
            </a:r>
            <a:r>
              <a:rPr lang="en-US" b="1" dirty="0" smtClean="0"/>
              <a:t>o</a:t>
            </a:r>
            <a:r>
              <a:rPr lang="cs-CZ" b="1" dirty="0" smtClean="0"/>
              <a:t>ž</a:t>
            </a:r>
            <a:r>
              <a:rPr lang="en-US" b="1" dirty="0" err="1" smtClean="0"/>
              <a:t>natka</a:t>
            </a:r>
            <a:r>
              <a:rPr lang="en-US" b="1" dirty="0" smtClean="0"/>
              <a:t> </a:t>
            </a:r>
            <a:r>
              <a:rPr lang="en-US" b="1" dirty="0" err="1" smtClean="0"/>
              <a:t>velk</a:t>
            </a:r>
            <a:r>
              <a:rPr lang="cs-CZ" b="1" dirty="0" smtClean="0"/>
              <a:t>á</a:t>
            </a:r>
            <a:endParaRPr lang="cs-CZ" dirty="0"/>
          </a:p>
        </p:txBody>
      </p:sp>
      <p:grpSp>
        <p:nvGrpSpPr>
          <p:cNvPr id="5" name="Skupina 4"/>
          <p:cNvGrpSpPr/>
          <p:nvPr/>
        </p:nvGrpSpPr>
        <p:grpSpPr>
          <a:xfrm>
            <a:off x="3995936" y="2934072"/>
            <a:ext cx="4776192" cy="3582144"/>
            <a:chOff x="3995936" y="2934072"/>
            <a:chExt cx="4776192" cy="3582144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934072"/>
              <a:ext cx="4776192" cy="358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139952" y="601199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[23]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25621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Systém plazů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	třída: plazi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haterie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želvy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krokodýlové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šupinatí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ještěři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hadi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3763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E</a:t>
            </a:r>
            <a:r>
              <a:rPr lang="cs-CZ" b="1" dirty="0" err="1" smtClean="0"/>
              <a:t>mydovití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1"/>
            <a:ext cx="8219256" cy="2476872"/>
          </a:xfrm>
        </p:spPr>
        <p:txBody>
          <a:bodyPr/>
          <a:lstStyle/>
          <a:p>
            <a:r>
              <a:rPr lang="cs-CZ" b="1" dirty="0"/>
              <a:t>o</a:t>
            </a:r>
            <a:r>
              <a:rPr lang="cs-CZ" b="1" dirty="0" smtClean="0"/>
              <a:t>bojživelné, většinou všežravé</a:t>
            </a:r>
          </a:p>
          <a:p>
            <a:r>
              <a:rPr lang="cs-CZ" b="1" dirty="0" smtClean="0"/>
              <a:t>zploštělé nohy s plovacími blánami</a:t>
            </a:r>
          </a:p>
          <a:p>
            <a:r>
              <a:rPr lang="cs-CZ" b="1" dirty="0" smtClean="0"/>
              <a:t>jen mírně klenutý krunýř</a:t>
            </a:r>
          </a:p>
          <a:p>
            <a:r>
              <a:rPr lang="cs-CZ" b="1" dirty="0"/>
              <a:t>ž</a:t>
            </a:r>
            <a:r>
              <a:rPr lang="cs-CZ" b="1" dirty="0" smtClean="0"/>
              <a:t>elva bahenní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995936" y="3356992"/>
            <a:ext cx="4507681" cy="3256731"/>
            <a:chOff x="3995936" y="2852936"/>
            <a:chExt cx="5011737" cy="3760787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852936"/>
              <a:ext cx="5011737" cy="3760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067944" y="6161361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[24]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046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930226"/>
          </a:xfrm>
        </p:spPr>
        <p:txBody>
          <a:bodyPr/>
          <a:lstStyle/>
          <a:p>
            <a:r>
              <a:rPr lang="cs-CZ" b="1" dirty="0"/>
              <a:t>Ž</a:t>
            </a:r>
            <a:r>
              <a:rPr lang="cs-CZ" b="1" dirty="0" smtClean="0"/>
              <a:t>elva  nádherná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107504" y="1340768"/>
            <a:ext cx="5250160" cy="3937620"/>
            <a:chOff x="107504" y="1340768"/>
            <a:chExt cx="5250160" cy="3937620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340768"/>
              <a:ext cx="5250160" cy="3937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07504" y="141277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[26]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211960" y="2996952"/>
            <a:ext cx="4829175" cy="3581400"/>
            <a:chOff x="4211960" y="2996952"/>
            <a:chExt cx="4829175" cy="3581400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996952"/>
              <a:ext cx="4829175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230752" y="616530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[25]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39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Zopakujte si: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1. V domácnosti chovaná, sladkovodní, pestré zbarvení.</a:t>
            </a:r>
          </a:p>
          <a:p>
            <a:r>
              <a:rPr lang="cs-CZ" b="1" dirty="0" smtClean="0"/>
              <a:t>2. Mořská, krunýř se silnou rohovinou, výroba uměleckých předmětů.</a:t>
            </a:r>
          </a:p>
          <a:p>
            <a:r>
              <a:rPr lang="cs-CZ" b="1" dirty="0"/>
              <a:t>3</a:t>
            </a:r>
            <a:r>
              <a:rPr lang="cs-CZ" b="1" dirty="0" smtClean="0"/>
              <a:t>. Gigantická obyvatelka Galapág.</a:t>
            </a:r>
          </a:p>
          <a:p>
            <a:r>
              <a:rPr lang="cs-CZ" b="1" dirty="0" smtClean="0"/>
              <a:t>4. Živá </a:t>
            </a:r>
            <a:r>
              <a:rPr lang="cs-CZ" b="1" dirty="0" err="1" smtClean="0"/>
              <a:t>fosílie</a:t>
            </a:r>
            <a:r>
              <a:rPr lang="cs-CZ" b="1" dirty="0" smtClean="0"/>
              <a:t> Nového Zélandu.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21012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Řešení: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1. želva nádherná</a:t>
            </a:r>
          </a:p>
          <a:p>
            <a:r>
              <a:rPr lang="cs-CZ" b="1" dirty="0" smtClean="0"/>
              <a:t>2. kareta pravá</a:t>
            </a:r>
          </a:p>
          <a:p>
            <a:r>
              <a:rPr lang="cs-CZ" b="1" dirty="0" smtClean="0"/>
              <a:t>3. želva sloní</a:t>
            </a:r>
          </a:p>
          <a:p>
            <a:r>
              <a:rPr lang="cs-CZ" b="1" dirty="0" smtClean="0"/>
              <a:t>4. haterie novozélandská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36710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</a:t>
            </a:r>
            <a:r>
              <a:rPr lang="en-US" dirty="0" err="1" smtClean="0"/>
              <a:t>droje</a:t>
            </a:r>
            <a:r>
              <a:rPr lang="cs-CZ" dirty="0" smtClean="0"/>
              <a:t> 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</a:t>
            </a:r>
            <a:r>
              <a:rPr lang="en-US" dirty="0"/>
              <a:t>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</a:t>
            </a:r>
            <a:r>
              <a:rPr lang="en-US" dirty="0"/>
              <a:t> </a:t>
            </a:r>
            <a:r>
              <a:rPr lang="cs-CZ" dirty="0">
                <a:hlinkClick r:id="rId2"/>
              </a:rPr>
              <a:t>http://commons.wikimedia.org/wiki/File:Sphenodon_punctatus_in_Waikanae,_</a:t>
            </a:r>
            <a:r>
              <a:rPr lang="cs-CZ" dirty="0" smtClean="0">
                <a:hlinkClick r:id="rId2"/>
              </a:rPr>
              <a:t>New_Zealand.jpg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2]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commons.wikimedia.org/wiki/File:Tuatara.jpg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3]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commons.wikimedia.org/wiki/File:Sphenodon_punctatus.jpg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4]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http://commons.wikimedia.org/wiki/File:Areale_T._</a:t>
            </a:r>
            <a:r>
              <a:rPr lang="cs-CZ" dirty="0" smtClean="0">
                <a:hlinkClick r:id="rId5"/>
              </a:rPr>
              <a:t>graeca3.jpg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5]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</a:t>
            </a:r>
            <a:r>
              <a:rPr lang="en-US" dirty="0"/>
              <a:t> 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commons.wikimedia.org/wiki/File:Testudo_graeca.jpg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6]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commons.wikimedia.org/wiki/File:Landschildkr%C3%B6tenpaarung.jpg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7]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commons.wikimedia.org/wiki/File:Testudo_hermani_2.JPG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8]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commons.wikimedia.org/wiki/File:Galapagos_Geochelone_nigra_porteri.jpg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413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</a:t>
            </a:r>
            <a:r>
              <a:rPr lang="cs-CZ" dirty="0" smtClean="0"/>
              <a:t>II: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[9]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commons.wikimedia.org/wiki/File:Geochelone_nigra1.jpg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[10]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commons.wikimedia.org/wiki/File:Aldabra_mating_4.JPG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[11]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commons.wikimedia.org/wiki/File:Matamata_turtle_2048x1536.jpg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[12]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commons.wikimedia.org/wiki/File:Chelus_fimbriatus_close.jpg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[13]</a:t>
            </a:r>
            <a:r>
              <a:rPr lang="cs-CZ" dirty="0" smtClean="0"/>
              <a:t> [cit. 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01</a:t>
            </a:r>
            <a:r>
              <a:rPr lang="cs-CZ" dirty="0" smtClean="0"/>
              <a:t>]. Dostupný pod licencí</a:t>
            </a:r>
            <a:r>
              <a:rPr lang="en-US" dirty="0" smtClean="0"/>
              <a:t> Creative Commons</a:t>
            </a:r>
            <a:r>
              <a:rPr lang="cs-CZ" dirty="0" smtClean="0"/>
              <a:t> na WWW: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commons.wikimedia.org/wiki/File:Matamata_Description.JPG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[14]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commons.wikimedia.org/wiki/File:Chelus_fimbriatus_distribution_map.png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[15]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http://commons.wikimedia.org/wiki/File:Adirondacks_-_Snapping_Turtle_-_</a:t>
            </a:r>
            <a:r>
              <a:rPr lang="cs-CZ" dirty="0" smtClean="0">
                <a:hlinkClick r:id="rId8"/>
              </a:rPr>
              <a:t>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[16]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http://commons.wikimedia.org/wiki/File:Common_Snapping_Turtle_%</a:t>
            </a:r>
            <a:r>
              <a:rPr lang="cs-CZ" dirty="0" smtClean="0">
                <a:hlinkClick r:id="rId9"/>
              </a:rPr>
              <a:t>28Chelydra_serpentina%29.jpg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602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</a:t>
            </a:r>
            <a:r>
              <a:rPr lang="cs-CZ" dirty="0" smtClean="0"/>
              <a:t>III: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17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http://commons.wikimedia.org/wiki/File:Alligator_snapping_turtle_-_Geierschildkr%C3%B6te_-_Alligatorschildkr%C3%B6te_-_</a:t>
            </a:r>
            <a:r>
              <a:rPr lang="cs-CZ" dirty="0" smtClean="0">
                <a:hlinkClick r:id="rId2"/>
              </a:rPr>
              <a:t>Macrochelys_temminckii_01.jpg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</a:t>
            </a:r>
            <a:r>
              <a:rPr lang="cs-CZ" dirty="0" smtClean="0"/>
              <a:t>8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commons.wikimedia.org/wiki/File:Chelonia_mydas_is_going_for_the_air_edit.jpg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</a:t>
            </a:r>
            <a:r>
              <a:rPr lang="cs-CZ" dirty="0" smtClean="0"/>
              <a:t>9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commons.wikimedia.org/wiki/File:Chelonia-mydas-albinos-K%C3%A9lonia.JPG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20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commons.wikimedia.org/wiki/File:Hair_comb_1835.jpg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21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commons.wikimedia.org/wiki/File:Hawksbill_turtle_doeppne-081.jpg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22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commons.wikimedia.org/wiki/File:Eretmochelys_imbricata_hatchling.jpg</a:t>
            </a: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23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</a:t>
            </a:r>
            <a:r>
              <a:rPr lang="cs-CZ" dirty="0" smtClean="0"/>
              <a:t>WWW: </a:t>
            </a:r>
            <a:r>
              <a:rPr lang="en-US" dirty="0" smtClean="0"/>
              <a:t>[</a:t>
            </a:r>
            <a:r>
              <a:rPr lang="cs-CZ" dirty="0" smtClean="0"/>
              <a:t>24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commons.wikimedia.org/wiki/File:TortueLuth_Leatherback.jpg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914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V</a:t>
            </a:r>
            <a:r>
              <a:rPr lang="cs-CZ" dirty="0" smtClean="0"/>
              <a:t>I</a:t>
            </a:r>
            <a:r>
              <a:rPr lang="cs-CZ" dirty="0"/>
              <a:t>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600201"/>
            <a:ext cx="8075240" cy="211683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24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commons.wikimedia.org/wiki/File:Emys_orbicularis.jpg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25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commons.wikimedia.org/wiki/File:Gelbw-schmuckschildkroete-03.jpg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26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commons.wikimedia.org/wiki/File:Trachemys_scripta_elegans.JPG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4302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Haterie (</a:t>
            </a:r>
            <a:r>
              <a:rPr lang="cs-CZ" b="1" dirty="0" err="1" smtClean="0"/>
              <a:t>Rhynchocephalia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44824"/>
            <a:ext cx="8363272" cy="4392488"/>
          </a:xfrm>
        </p:spPr>
        <p:txBody>
          <a:bodyPr>
            <a:normAutofit/>
          </a:bodyPr>
          <a:lstStyle/>
          <a:p>
            <a:r>
              <a:rPr lang="cs-CZ" b="1" dirty="0" smtClean="0"/>
              <a:t>Pouze 1 druh – haterie novozélandská</a:t>
            </a:r>
          </a:p>
          <a:p>
            <a:r>
              <a:rPr lang="cs-CZ" b="1" dirty="0"/>
              <a:t>ž</a:t>
            </a:r>
            <a:r>
              <a:rPr lang="cs-CZ" b="1" dirty="0" smtClean="0"/>
              <a:t>ivá zkamenělina</a:t>
            </a:r>
            <a:endParaRPr lang="en-US" b="1" dirty="0" smtClean="0"/>
          </a:p>
          <a:p>
            <a:r>
              <a:rPr lang="cs-CZ" b="1" dirty="0" smtClean="0"/>
              <a:t>až 70 cm</a:t>
            </a:r>
            <a:endParaRPr lang="en-US" b="1" dirty="0" smtClean="0"/>
          </a:p>
          <a:p>
            <a:r>
              <a:rPr lang="cs-CZ" b="1" dirty="0" smtClean="0"/>
              <a:t>temenní oko (s čočkou a rohovkou) překryté kůží</a:t>
            </a:r>
            <a:endParaRPr lang="en-US" b="1" dirty="0" smtClean="0"/>
          </a:p>
          <a:p>
            <a:r>
              <a:rPr lang="cs-CZ" b="1" dirty="0" smtClean="0"/>
              <a:t>zbytky břišního krunýře pod kůží</a:t>
            </a:r>
            <a:endParaRPr lang="en-US" b="1" dirty="0" smtClean="0"/>
          </a:p>
          <a:p>
            <a:r>
              <a:rPr lang="cs-CZ" b="1" dirty="0" smtClean="0"/>
              <a:t>pomalý metabolismus</a:t>
            </a:r>
            <a:r>
              <a:rPr lang="en-US" b="1" dirty="0" smtClean="0"/>
              <a:t> - </a:t>
            </a:r>
            <a:r>
              <a:rPr lang="cs-CZ" b="1" dirty="0" smtClean="0"/>
              <a:t>dlouhověkost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08012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23" y="206442"/>
            <a:ext cx="8502718" cy="1152128"/>
          </a:xfrm>
        </p:spPr>
        <p:txBody>
          <a:bodyPr/>
          <a:lstStyle/>
          <a:p>
            <a:r>
              <a:rPr lang="cs-CZ" b="1" dirty="0" smtClean="0"/>
              <a:t>Haterie novozélandská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232141" y="1340768"/>
            <a:ext cx="5145087" cy="4724400"/>
            <a:chOff x="459290" y="692696"/>
            <a:chExt cx="5145087" cy="47244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90" y="692696"/>
              <a:ext cx="5145087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611560" y="494116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[3]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57600"/>
            <a:ext cx="43402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36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Haterie novozélandská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1115616" y="1196752"/>
            <a:ext cx="7620000" cy="5372100"/>
            <a:chOff x="1115616" y="1196752"/>
            <a:chExt cx="7620000" cy="53721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196752"/>
              <a:ext cx="7620000" cy="537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8263537" y="619952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10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Želvy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b="1" dirty="0" smtClean="0"/>
              <a:t>dorzoventrálně zploštělé tělo v krunýři</a:t>
            </a:r>
          </a:p>
          <a:p>
            <a:pPr>
              <a:lnSpc>
                <a:spcPct val="80000"/>
              </a:lnSpc>
            </a:pPr>
            <a:r>
              <a:rPr lang="cs-CZ" b="1" dirty="0" smtClean="0"/>
              <a:t>4 pětiprsté končetiny</a:t>
            </a:r>
          </a:p>
          <a:p>
            <a:pPr>
              <a:lnSpc>
                <a:spcPct val="80000"/>
              </a:lnSpc>
            </a:pPr>
            <a:r>
              <a:rPr lang="cs-CZ" b="1" dirty="0" smtClean="0"/>
              <a:t>krátký ocas</a:t>
            </a:r>
          </a:p>
          <a:p>
            <a:pPr>
              <a:lnSpc>
                <a:spcPct val="80000"/>
              </a:lnSpc>
            </a:pPr>
            <a:r>
              <a:rPr lang="cs-CZ" b="1" dirty="0"/>
              <a:t>k</a:t>
            </a:r>
            <a:r>
              <a:rPr lang="cs-CZ" b="1" dirty="0" smtClean="0"/>
              <a:t>ostěný krunýř pokrytý rohovinou</a:t>
            </a: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r>
              <a:rPr lang="cs-CZ" b="1" dirty="0" smtClean="0"/>
              <a:t>hřbetní část = </a:t>
            </a:r>
            <a:r>
              <a:rPr lang="cs-CZ" b="1" dirty="0" err="1" smtClean="0"/>
              <a:t>carapax</a:t>
            </a:r>
            <a:r>
              <a:rPr lang="cs-CZ" b="1" dirty="0" smtClean="0"/>
              <a:t>, břišní část = plastron</a:t>
            </a: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r>
              <a:rPr lang="cs-CZ" b="1" dirty="0" smtClean="0"/>
              <a:t>srůstá s páteří, hrudními a břišními žebry a pletenci končetin</a:t>
            </a:r>
          </a:p>
          <a:p>
            <a:pPr>
              <a:lnSpc>
                <a:spcPct val="80000"/>
              </a:lnSpc>
            </a:pPr>
            <a:r>
              <a:rPr lang="cs-CZ" b="1" dirty="0"/>
              <a:t>s</a:t>
            </a:r>
            <a:r>
              <a:rPr lang="cs-CZ" b="1" dirty="0" smtClean="0"/>
              <a:t>uchozemské druhy – býložravé, vyklenutý krunýř</a:t>
            </a:r>
          </a:p>
          <a:p>
            <a:pPr>
              <a:lnSpc>
                <a:spcPct val="80000"/>
              </a:lnSpc>
            </a:pPr>
            <a:r>
              <a:rPr lang="cs-CZ" b="1" dirty="0"/>
              <a:t>v</a:t>
            </a:r>
            <a:r>
              <a:rPr lang="cs-CZ" b="1" dirty="0" smtClean="0"/>
              <a:t>odní druhy – masožravé, redukovaný zploštělý krunýř</a:t>
            </a:r>
            <a:endParaRPr lang="en-US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69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Želvovití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Suchozemské, býložravé</a:t>
            </a:r>
          </a:p>
          <a:p>
            <a:r>
              <a:rPr lang="cs-CZ" b="1" dirty="0" smtClean="0"/>
              <a:t>většinou v suchých stepních a polopouštních podmínkách</a:t>
            </a:r>
          </a:p>
          <a:p>
            <a:r>
              <a:rPr lang="cs-CZ" b="1" dirty="0" smtClean="0"/>
              <a:t>Ž. žlutohnědá, zelenavá, sloní, obrovská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3564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2650306"/>
          </a:xfrm>
        </p:spPr>
        <p:txBody>
          <a:bodyPr/>
          <a:lstStyle/>
          <a:p>
            <a:r>
              <a:rPr lang="cs-CZ" b="1" dirty="0" smtClean="0"/>
              <a:t>Želva žlutohnědá</a:t>
            </a:r>
            <a:endParaRPr lang="cs-CZ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107504" y="163164"/>
            <a:ext cx="5904656" cy="5017740"/>
            <a:chOff x="107504" y="116632"/>
            <a:chExt cx="6690320" cy="5017740"/>
          </a:xfrm>
        </p:grpSpPr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6632"/>
              <a:ext cx="6690320" cy="501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251520" y="476504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[5]</a:t>
              </a:r>
              <a:endParaRPr lang="cs-CZ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971600" y="4996238"/>
            <a:ext cx="4038600" cy="1790700"/>
            <a:chOff x="251520" y="1412776"/>
            <a:chExt cx="4038600" cy="1790700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12776"/>
              <a:ext cx="4038600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251520" y="1412776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[4]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760687" y="3861048"/>
            <a:ext cx="4330645" cy="2885292"/>
            <a:chOff x="4760687" y="3861048"/>
            <a:chExt cx="4330645" cy="2885292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687" y="3861048"/>
              <a:ext cx="4330645" cy="28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8648582" y="3874856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[6]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45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Želva zelenavá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07504" y="1152525"/>
            <a:ext cx="7562850" cy="5705475"/>
            <a:chOff x="107504" y="1152525"/>
            <a:chExt cx="7562850" cy="570547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52525"/>
              <a:ext cx="7562850" cy="570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251520" y="630932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[7]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7259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1019</Words>
  <Application>Microsoft Office PowerPoint</Application>
  <PresentationFormat>Předvádění na obrazovce (4:3)</PresentationFormat>
  <Paragraphs>127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Courier New</vt:lpstr>
      <vt:lpstr>Wingdings</vt:lpstr>
      <vt:lpstr>Motiv systému Office</vt:lpstr>
      <vt:lpstr>Plazi</vt:lpstr>
      <vt:lpstr>Systém plazů</vt:lpstr>
      <vt:lpstr>Haterie (Rhynchocephalia)</vt:lpstr>
      <vt:lpstr>Haterie novozélandská</vt:lpstr>
      <vt:lpstr>Haterie novozélandská</vt:lpstr>
      <vt:lpstr>Želvy</vt:lpstr>
      <vt:lpstr>Želvovití</vt:lpstr>
      <vt:lpstr>Želva žlutohnědá</vt:lpstr>
      <vt:lpstr>Želva zelenavá</vt:lpstr>
      <vt:lpstr>Želva sloní</vt:lpstr>
      <vt:lpstr>Páření želv obrovských</vt:lpstr>
      <vt:lpstr>Matamatovití</vt:lpstr>
      <vt:lpstr>Matamata třásnitá</vt:lpstr>
      <vt:lpstr>Kajmankovití</vt:lpstr>
      <vt:lpstr>Kajmanka supí</vt:lpstr>
      <vt:lpstr>Karetovití</vt:lpstr>
      <vt:lpstr>Kareta obrovská</vt:lpstr>
      <vt:lpstr>Kareta pravá</vt:lpstr>
      <vt:lpstr>Kožnatkovití</vt:lpstr>
      <vt:lpstr>Emydovití</vt:lpstr>
      <vt:lpstr>Želva  nádherná </vt:lpstr>
      <vt:lpstr>Zopakujte si:</vt:lpstr>
      <vt:lpstr>Řešení:</vt:lpstr>
      <vt:lpstr>Zdroje I: </vt:lpstr>
      <vt:lpstr>Zdroje II: </vt:lpstr>
      <vt:lpstr>Zdroje III: </vt:lpstr>
      <vt:lpstr>Zdroje VI: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Admin</dc:creator>
  <cp:lastModifiedBy>Admin</cp:lastModifiedBy>
  <cp:revision>31</cp:revision>
  <dcterms:created xsi:type="dcterms:W3CDTF">2013-04-14T18:06:26Z</dcterms:created>
  <dcterms:modified xsi:type="dcterms:W3CDTF">2020-03-16T08:24:02Z</dcterms:modified>
</cp:coreProperties>
</file>