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5" r:id="rId4"/>
    <p:sldId id="257" r:id="rId5"/>
    <p:sldId id="261" r:id="rId6"/>
    <p:sldId id="264" r:id="rId7"/>
    <p:sldId id="263" r:id="rId8"/>
    <p:sldId id="265" r:id="rId9"/>
    <p:sldId id="258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62" r:id="rId18"/>
    <p:sldId id="266" r:id="rId19"/>
    <p:sldId id="271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48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84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38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26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01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39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32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5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17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91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07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C5001-30E3-4B17-976F-5FCD9F1DCE9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E7F98-E349-4690-AC34-93288E44D6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27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Spectacled_Caiman.JPG" TargetMode="External"/><Relationship Id="rId3" Type="http://schemas.openxmlformats.org/officeDocument/2006/relationships/hyperlink" Target="http://commons.wikimedia.org/wiki/File:Alligator_Cr%C3%A2ne_et_Mandibule.jpg" TargetMode="External"/><Relationship Id="rId7" Type="http://schemas.openxmlformats.org/officeDocument/2006/relationships/hyperlink" Target="http://commons.wikimedia.org/wiki/File:Alligator_Baby.jpg" TargetMode="External"/><Relationship Id="rId2" Type="http://schemas.openxmlformats.org/officeDocument/2006/relationships/hyperlink" Target="http://commons.wikimedia.org/wiki/File:American_Alligator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Alligator_Tail.jpg" TargetMode="External"/><Relationship Id="rId5" Type="http://schemas.openxmlformats.org/officeDocument/2006/relationships/hyperlink" Target="http://commons.wikimedia.org/wiki/File:Alligator_Left_Forepaw.jpg" TargetMode="External"/><Relationship Id="rId4" Type="http://schemas.openxmlformats.org/officeDocument/2006/relationships/hyperlink" Target="http://commons.wikimedia.org/wiki/File:Alligator_mississipiensis_Distribution.png" TargetMode="External"/><Relationship Id="rId9" Type="http://schemas.openxmlformats.org/officeDocument/2006/relationships/hyperlink" Target="http://commons.wikimedia.org/wiki/File:Caiman_crocodylus_Distribution.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omistoma_schlegelii_Distribution.png" TargetMode="External"/><Relationship Id="rId3" Type="http://schemas.openxmlformats.org/officeDocument/2006/relationships/hyperlink" Target="http://commons.wikimedia.org/wiki/File:Crocodylus_niloticus_(skin).jpg" TargetMode="External"/><Relationship Id="rId7" Type="http://schemas.openxmlformats.org/officeDocument/2006/relationships/hyperlink" Target="http://commons.wikimedia.org/wiki/File:Crocodylus_porosus_Distribution.png" TargetMode="External"/><Relationship Id="rId2" Type="http://schemas.openxmlformats.org/officeDocument/2006/relationships/hyperlink" Target="http://commons.wikimedia.org/wiki/File:NileCrocodil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SaltwaterCrocodile('Maximo').jpg" TargetMode="External"/><Relationship Id="rId5" Type="http://schemas.openxmlformats.org/officeDocument/2006/relationships/hyperlink" Target="http://commons.wikimedia.org/wiki/File:Crocodylus_niloticus_Distribution.png" TargetMode="External"/><Relationship Id="rId4" Type="http://schemas.openxmlformats.org/officeDocument/2006/relationships/hyperlink" Target="http://commons.wikimedia.org/wiki/File:Crocodylus-krokodilskopf.jpg" TargetMode="External"/><Relationship Id="rId9" Type="http://schemas.openxmlformats.org/officeDocument/2006/relationships/hyperlink" Target="http://commons.wikimedia.org/wiki/File:False_Gharial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Indian_Gharial_Crocodile_Digon3.JPG" TargetMode="External"/><Relationship Id="rId2" Type="http://schemas.openxmlformats.org/officeDocument/2006/relationships/hyperlink" Target="http://commons.wikimedia.org/wiki/File:Tomistoma_schlegelii_fg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Indian_Gharial_at_the_San_Diego_Zoo_(2006-01-03)_(headshot).jpg" TargetMode="External"/><Relationship Id="rId4" Type="http://schemas.openxmlformats.org/officeDocument/2006/relationships/hyperlink" Target="http://commons.wikimedia.org/wiki/File:Gavialis_gangeticus_Distribution.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Plazi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smtClean="0"/>
              <a:t>Krokodýlové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6814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Krokodýl nilský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6898" y="5100187"/>
            <a:ext cx="3242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r>
              <a:rPr lang="cs-CZ" sz="2400" b="1" dirty="0" smtClean="0"/>
              <a:t>ž 6m</a:t>
            </a:r>
          </a:p>
          <a:p>
            <a:r>
              <a:rPr lang="cs-CZ" sz="2400" b="1" dirty="0"/>
              <a:t>a</a:t>
            </a:r>
            <a:r>
              <a:rPr lang="cs-CZ" sz="2400" b="1" dirty="0" smtClean="0"/>
              <a:t>ž 1 000kg</a:t>
            </a:r>
          </a:p>
          <a:p>
            <a:r>
              <a:rPr lang="cs-CZ" sz="2400" b="1" dirty="0" smtClean="0"/>
              <a:t>Téměř vyhuben pro kůži</a:t>
            </a:r>
            <a:endParaRPr lang="cs-CZ" sz="2400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3203848" y="2204864"/>
            <a:ext cx="5684791" cy="4464496"/>
            <a:chOff x="3203848" y="2204864"/>
            <a:chExt cx="5684791" cy="446449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204864"/>
              <a:ext cx="5684791" cy="446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8438073" y="6237312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[9]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156898" y="1268760"/>
            <a:ext cx="3248414" cy="3389313"/>
            <a:chOff x="156898" y="1268760"/>
            <a:chExt cx="3248414" cy="338931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68760"/>
              <a:ext cx="3225800" cy="3389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156898" y="425244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[12]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9120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642194"/>
          </a:xfrm>
        </p:spPr>
        <p:txBody>
          <a:bodyPr/>
          <a:lstStyle/>
          <a:p>
            <a:r>
              <a:rPr lang="cs-CZ" b="1" dirty="0"/>
              <a:t>Krokodýl nilský</a:t>
            </a:r>
            <a:endParaRPr lang="cs-CZ" dirty="0"/>
          </a:p>
        </p:txBody>
      </p:sp>
      <p:grpSp>
        <p:nvGrpSpPr>
          <p:cNvPr id="5" name="Skupina 4"/>
          <p:cNvGrpSpPr/>
          <p:nvPr/>
        </p:nvGrpSpPr>
        <p:grpSpPr>
          <a:xfrm>
            <a:off x="4020895" y="2583791"/>
            <a:ext cx="5054600" cy="3792537"/>
            <a:chOff x="4020895" y="2583791"/>
            <a:chExt cx="5054600" cy="3792537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895" y="2583791"/>
              <a:ext cx="5054600" cy="3792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067944" y="594928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[10]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23528" y="692696"/>
            <a:ext cx="3714750" cy="5715000"/>
            <a:chOff x="323528" y="692696"/>
            <a:chExt cx="3714750" cy="57150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692696"/>
              <a:ext cx="371475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32023" y="600699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[11]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9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Krokodýl mořský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01749" y="1226792"/>
            <a:ext cx="3241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r>
              <a:rPr lang="cs-CZ" sz="2400" b="1" dirty="0" smtClean="0"/>
              <a:t>ž 8m</a:t>
            </a:r>
          </a:p>
          <a:p>
            <a:r>
              <a:rPr lang="cs-CZ" sz="2400" b="1" dirty="0"/>
              <a:t>n</a:t>
            </a:r>
            <a:r>
              <a:rPr lang="cs-CZ" sz="2400" b="1" dirty="0" smtClean="0"/>
              <a:t>ejmohutnější žijící plaz</a:t>
            </a:r>
            <a:endParaRPr lang="cs-CZ" sz="2400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179512" y="2060848"/>
            <a:ext cx="6186264" cy="4639698"/>
            <a:chOff x="179512" y="2060848"/>
            <a:chExt cx="6186264" cy="463969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060848"/>
              <a:ext cx="6186264" cy="4639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5806007" y="633121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[13]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508104" y="1772816"/>
            <a:ext cx="3495675" cy="2381250"/>
            <a:chOff x="5508104" y="1772816"/>
            <a:chExt cx="3495675" cy="238125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772816"/>
              <a:ext cx="3495675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8444010" y="177281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[14]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868257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Tomistoma</a:t>
            </a:r>
            <a:r>
              <a:rPr lang="cs-CZ" b="1" dirty="0" smtClean="0"/>
              <a:t> </a:t>
            </a:r>
            <a:r>
              <a:rPr lang="cs-CZ" b="1" dirty="0" err="1" smtClean="0"/>
              <a:t>úzkohlavá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40152" y="170080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</a:t>
            </a:r>
            <a:r>
              <a:rPr lang="cs-CZ" sz="2400" b="1" dirty="0" smtClean="0"/>
              <a:t>odobá se gaviálům</a:t>
            </a:r>
          </a:p>
          <a:p>
            <a:r>
              <a:rPr lang="cs-CZ" sz="2400" b="1" dirty="0" smtClean="0"/>
              <a:t>Sumatra, Borneo, Malajský poloostrov</a:t>
            </a:r>
            <a:endParaRPr lang="cs-CZ" sz="2400" b="1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87500" y="1287440"/>
            <a:ext cx="8852862" cy="5502692"/>
            <a:chOff x="87500" y="1287440"/>
            <a:chExt cx="8852862" cy="5502692"/>
          </a:xfrm>
        </p:grpSpPr>
        <p:grpSp>
          <p:nvGrpSpPr>
            <p:cNvPr id="11" name="Skupina 10"/>
            <p:cNvGrpSpPr/>
            <p:nvPr/>
          </p:nvGrpSpPr>
          <p:grpSpPr>
            <a:xfrm>
              <a:off x="87500" y="1287440"/>
              <a:ext cx="5750217" cy="5143076"/>
              <a:chOff x="87500" y="1287440"/>
              <a:chExt cx="5750217" cy="5143076"/>
            </a:xfrm>
          </p:grpSpPr>
          <p:grpSp>
            <p:nvGrpSpPr>
              <p:cNvPr id="8" name="Skupina 7"/>
              <p:cNvGrpSpPr/>
              <p:nvPr/>
            </p:nvGrpSpPr>
            <p:grpSpPr>
              <a:xfrm>
                <a:off x="107504" y="2132856"/>
                <a:ext cx="5730213" cy="4297660"/>
                <a:chOff x="107504" y="2132856"/>
                <a:chExt cx="5730213" cy="4297660"/>
              </a:xfrm>
            </p:grpSpPr>
            <p:pic>
              <p:nvPicPr>
                <p:cNvPr id="8195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504" y="2132856"/>
                  <a:ext cx="5730213" cy="4297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ovéPole 6"/>
                <p:cNvSpPr txBox="1"/>
                <p:nvPr/>
              </p:nvSpPr>
              <p:spPr>
                <a:xfrm>
                  <a:off x="107504" y="6061184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[16]</a:t>
                  </a:r>
                  <a:endParaRPr lang="cs-CZ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Skupina 5"/>
              <p:cNvGrpSpPr/>
              <p:nvPr/>
            </p:nvGrpSpPr>
            <p:grpSpPr>
              <a:xfrm>
                <a:off x="87500" y="1287440"/>
                <a:ext cx="3133725" cy="2286000"/>
                <a:chOff x="87500" y="1287440"/>
                <a:chExt cx="3133725" cy="2286000"/>
              </a:xfrm>
            </p:grpSpPr>
            <p:pic>
              <p:nvPicPr>
                <p:cNvPr id="8194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500" y="1287440"/>
                  <a:ext cx="3133725" cy="2286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TextovéPole 4"/>
                <p:cNvSpPr txBox="1"/>
                <p:nvPr/>
              </p:nvSpPr>
              <p:spPr>
                <a:xfrm>
                  <a:off x="2627177" y="1327204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[15]</a:t>
                  </a:r>
                  <a:endParaRPr lang="cs-CZ" dirty="0"/>
                </a:p>
              </p:txBody>
            </p:sp>
          </p:grpSp>
        </p:grpSp>
        <p:grpSp>
          <p:nvGrpSpPr>
            <p:cNvPr id="10" name="Skupina 9"/>
            <p:cNvGrpSpPr/>
            <p:nvPr/>
          </p:nvGrpSpPr>
          <p:grpSpPr>
            <a:xfrm>
              <a:off x="4644008" y="3933056"/>
              <a:ext cx="4296354" cy="2857076"/>
              <a:chOff x="4644008" y="3933056"/>
              <a:chExt cx="4296354" cy="2857076"/>
            </a:xfrm>
          </p:grpSpPr>
          <p:pic>
            <p:nvPicPr>
              <p:cNvPr id="819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3933056"/>
                <a:ext cx="4296354" cy="2857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8377339" y="3933056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[17]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34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498178"/>
          </a:xfrm>
        </p:spPr>
        <p:txBody>
          <a:bodyPr/>
          <a:lstStyle/>
          <a:p>
            <a:r>
              <a:rPr lang="cs-CZ" b="1" dirty="0" err="1"/>
              <a:t>Gaviálovití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7504" y="1484784"/>
            <a:ext cx="41631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Gaviál indický</a:t>
            </a:r>
          </a:p>
          <a:p>
            <a:r>
              <a:rPr lang="cs-CZ" sz="2400" b="1" dirty="0"/>
              <a:t>a</a:t>
            </a:r>
            <a:r>
              <a:rPr lang="cs-CZ" sz="2400" b="1" dirty="0" smtClean="0"/>
              <a:t>ž 6,5m</a:t>
            </a:r>
          </a:p>
          <a:p>
            <a:r>
              <a:rPr lang="cs-CZ" sz="2400" b="1" dirty="0"/>
              <a:t>s</a:t>
            </a:r>
            <a:r>
              <a:rPr lang="cs-CZ" sz="2400" b="1" dirty="0" smtClean="0"/>
              <a:t>amci mají na čenichu výrůstek</a:t>
            </a:r>
            <a:endParaRPr lang="cs-CZ" sz="2400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6217389" y="4270276"/>
            <a:ext cx="1666875" cy="1759982"/>
            <a:chOff x="6217389" y="4270276"/>
            <a:chExt cx="1666875" cy="1759982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389" y="4270276"/>
              <a:ext cx="1666875" cy="13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7324495" y="566092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[19]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79512" y="527850"/>
            <a:ext cx="8964488" cy="6330150"/>
            <a:chOff x="179512" y="527850"/>
            <a:chExt cx="8964488" cy="6330150"/>
          </a:xfrm>
        </p:grpSpPr>
        <p:grpSp>
          <p:nvGrpSpPr>
            <p:cNvPr id="11" name="Skupina 10"/>
            <p:cNvGrpSpPr/>
            <p:nvPr/>
          </p:nvGrpSpPr>
          <p:grpSpPr>
            <a:xfrm>
              <a:off x="4181872" y="527850"/>
              <a:ext cx="4962128" cy="3721596"/>
              <a:chOff x="4181872" y="527850"/>
              <a:chExt cx="4962128" cy="3721596"/>
            </a:xfrm>
          </p:grpSpPr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1872" y="527850"/>
                <a:ext cx="4962128" cy="3721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8584231" y="3880114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[20]</a:t>
                </a:r>
                <a:endParaRPr lang="cs-CZ" dirty="0"/>
              </a:p>
            </p:txBody>
          </p:sp>
        </p:grpSp>
        <p:grpSp>
          <p:nvGrpSpPr>
            <p:cNvPr id="7" name="Skupina 6"/>
            <p:cNvGrpSpPr/>
            <p:nvPr/>
          </p:nvGrpSpPr>
          <p:grpSpPr>
            <a:xfrm>
              <a:off x="179512" y="2832352"/>
              <a:ext cx="6042248" cy="4025648"/>
              <a:chOff x="179512" y="2832352"/>
              <a:chExt cx="6042248" cy="4025648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2832352"/>
                <a:ext cx="6042248" cy="4025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179512" y="648866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[18]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119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Zopakujte si: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Loví ryby, samci mají výrůstek na čenichu.</a:t>
            </a:r>
          </a:p>
          <a:p>
            <a:r>
              <a:rPr lang="cs-CZ" dirty="0" smtClean="0"/>
              <a:t>2. Nejmohutnější žijící plaz, výborný plavec.</a:t>
            </a:r>
          </a:p>
          <a:p>
            <a:r>
              <a:rPr lang="cs-CZ" dirty="0" smtClean="0"/>
              <a:t>3.  Blízký příbuzný aligátorů, jméno podle útvarů nad očima.</a:t>
            </a:r>
          </a:p>
          <a:p>
            <a:r>
              <a:rPr lang="cs-CZ" dirty="0" smtClean="0"/>
              <a:t>4. Žije v blízkosti lidí, Florida, objevuje se i zahradních bazénech :-)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1406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gaviál indický</a:t>
            </a:r>
          </a:p>
          <a:p>
            <a:r>
              <a:rPr lang="cs-CZ" dirty="0" smtClean="0"/>
              <a:t>2. krokodýl mořský</a:t>
            </a:r>
          </a:p>
          <a:p>
            <a:r>
              <a:rPr lang="cs-CZ" dirty="0" smtClean="0"/>
              <a:t>3. kajman brýlový</a:t>
            </a:r>
          </a:p>
          <a:p>
            <a:r>
              <a:rPr lang="cs-CZ" dirty="0" smtClean="0"/>
              <a:t>4. </a:t>
            </a:r>
            <a:r>
              <a:rPr lang="cs-CZ" smtClean="0"/>
              <a:t>aligátor americký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932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I: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[</a:t>
            </a:r>
            <a:r>
              <a:rPr lang="cs-CZ" dirty="0"/>
              <a:t>1</a:t>
            </a:r>
            <a:r>
              <a:rPr lang="en-US" dirty="0"/>
              <a:t>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commons.wikimedia.org/wiki/File:American_Alligator.jpg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2]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commons.wikimedia.org/wiki/File:Alligator_Cr%C3%A2ne_et_Mandibule.jpg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3]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commons.wikimedia.org/wiki/File:Alligator_mississipiensis_Distribution.png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4]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commons.wikimedia.org/wiki/File:Alligator_Left_Forepaw.jpg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5]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commons.wikimedia.org/wiki/File:Alligator_Tail.jpg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6]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commons.wikimedia.org/wiki/File:Alligator_Baby.jpg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7]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commons.wikimedia.org/wiki/File:Spectacled_Caiman.JPG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8]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2].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commons.wikimedia.org/wiki/File:Caiman_crocodylus_Distribution.png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011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  <a:r>
              <a:rPr lang="cs-CZ" dirty="0" smtClean="0"/>
              <a:t>II: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9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commons.wikimedia.org/wiki/File:NileCrocodile.jpg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10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http://commons.wikimedia.org/wiki/File:Crocodylus_niloticus_%</a:t>
            </a:r>
            <a:r>
              <a:rPr lang="cs-CZ" dirty="0" smtClean="0">
                <a:hlinkClick r:id="rId3"/>
              </a:rPr>
              <a:t>28skin%29.jpg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11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commons.wikimedia.org/wiki/File:Crocodylus-krokodilskopf.jpg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12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commons.wikimedia.org/wiki/File:Crocodylus_niloticus_Distribution.png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13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commons.wikimedia.org/wiki/File:SaltwaterCrocodile%28%27Maximo%27%29.jpg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14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commons.wikimedia.org/wiki/File:Crocodylus_porosus_Distribution.png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15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commons.wikimedia.org/wiki/File:Tomistoma_schlegelii_Distribution.png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16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commons.wikimedia.org/wiki/File:False_Gharial.JPG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009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  <a:r>
              <a:rPr lang="cs-CZ" dirty="0" smtClean="0"/>
              <a:t>III: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17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commons.wikimedia.org/wiki/File:Tomistoma_schlegelii_fg02.JPG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18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commons.wikimedia.org/wiki/File:Indian_Gharial_Crocodile_Digon3.JPG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19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commons.wikimedia.org/wiki/File:Gavialis_gangeticus_Distribution.png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20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2].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http://commons.wikimedia.org/wiki/File:Indian_Gharial_at_the_San_Diego_Zoo_%282006-01-03%29_%</a:t>
            </a:r>
            <a:r>
              <a:rPr lang="cs-CZ" dirty="0" smtClean="0">
                <a:hlinkClick r:id="rId5"/>
              </a:rPr>
              <a:t>28headshot%29.jpg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4680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Systém plazů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	třída: plazi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haterie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želvy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krokodýlové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šupinatí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ještěři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hadi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2072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</a:t>
            </a:r>
            <a:r>
              <a:rPr lang="cs-CZ" b="1" dirty="0" smtClean="0"/>
              <a:t>rokodýlové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r>
              <a:rPr lang="cs-CZ" b="1" dirty="0"/>
              <a:t>n</a:t>
            </a:r>
            <a:r>
              <a:rPr lang="cs-CZ" b="1" dirty="0" smtClean="0"/>
              <a:t>ejmohutnější sladkovodní predátoři</a:t>
            </a:r>
          </a:p>
          <a:p>
            <a:r>
              <a:rPr lang="cs-CZ" b="1" dirty="0" err="1"/>
              <a:t>g</a:t>
            </a:r>
            <a:r>
              <a:rPr lang="cs-CZ" b="1" dirty="0" err="1" smtClean="0"/>
              <a:t>astrolity</a:t>
            </a:r>
            <a:r>
              <a:rPr lang="cs-CZ" b="1" dirty="0" smtClean="0"/>
              <a:t> </a:t>
            </a:r>
          </a:p>
          <a:p>
            <a:r>
              <a:rPr lang="cs-CZ" b="1" dirty="0" smtClean="0"/>
              <a:t>plavání pomocí ocasu</a:t>
            </a:r>
          </a:p>
          <a:p>
            <a:r>
              <a:rPr lang="cs-CZ" b="1" dirty="0"/>
              <a:t>p</a:t>
            </a:r>
            <a:r>
              <a:rPr lang="cs-CZ" b="1" dirty="0" smtClean="0"/>
              <a:t>řední končetiny pětiprsté, zadní čtyřprsté</a:t>
            </a:r>
          </a:p>
          <a:p>
            <a:r>
              <a:rPr lang="cs-CZ" b="1" dirty="0"/>
              <a:t>b</a:t>
            </a:r>
            <a:r>
              <a:rPr lang="cs-CZ" b="1" dirty="0" smtClean="0"/>
              <a:t>ránice, čtyřdílné srdce</a:t>
            </a:r>
          </a:p>
          <a:p>
            <a:r>
              <a:rPr lang="cs-CZ" b="1" dirty="0"/>
              <a:t>n</a:t>
            </a:r>
            <a:r>
              <a:rPr lang="cs-CZ" b="1" dirty="0" smtClean="0"/>
              <a:t>epárový penis</a:t>
            </a:r>
          </a:p>
          <a:p>
            <a:r>
              <a:rPr lang="cs-CZ" b="1" dirty="0"/>
              <a:t>v</a:t>
            </a:r>
            <a:r>
              <a:rPr lang="cs-CZ" b="1" dirty="0" smtClean="0"/>
              <a:t>ejcorodost – péče o mláďata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1626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Aligátorovití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4493095"/>
          </a:xfrm>
        </p:spPr>
        <p:txBody>
          <a:bodyPr>
            <a:normAutofit/>
          </a:bodyPr>
          <a:lstStyle/>
          <a:p>
            <a:r>
              <a:rPr lang="cs-CZ" b="1" dirty="0" smtClean="0"/>
              <a:t>vlastní aligátoři (americký, čínský) a kajmani</a:t>
            </a:r>
          </a:p>
          <a:p>
            <a:r>
              <a:rPr lang="cs-CZ" b="1" dirty="0"/>
              <a:t>č</a:t>
            </a:r>
            <a:r>
              <a:rPr lang="cs-CZ" b="1" dirty="0" smtClean="0"/>
              <a:t>tvrtý zub v dolní čelisti není při zavřené tlamě viditelný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pPr marL="0" indent="0">
              <a:buNone/>
            </a:pP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858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858218"/>
          </a:xfrm>
        </p:spPr>
        <p:txBody>
          <a:bodyPr/>
          <a:lstStyle/>
          <a:p>
            <a:r>
              <a:rPr lang="cs-CZ" b="1" dirty="0" smtClean="0"/>
              <a:t>Aligátor americký</a:t>
            </a:r>
            <a:endParaRPr lang="cs-CZ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107504" y="97305"/>
            <a:ext cx="4286250" cy="5715000"/>
            <a:chOff x="107504" y="97305"/>
            <a:chExt cx="4286250" cy="5715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97305"/>
              <a:ext cx="428625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107504" y="5442973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[1]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247141" y="3109891"/>
            <a:ext cx="4861801" cy="3642547"/>
            <a:chOff x="4247141" y="3109891"/>
            <a:chExt cx="4861801" cy="364254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141" y="3109891"/>
              <a:ext cx="4861801" cy="3642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4268407" y="630932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[6]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92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Aligátor americký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31950" y="2708920"/>
            <a:ext cx="5970240" cy="3968966"/>
            <a:chOff x="31950" y="2708920"/>
            <a:chExt cx="5970240" cy="396896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r="-3024"/>
            <a:stretch/>
          </p:blipFill>
          <p:spPr bwMode="auto">
            <a:xfrm>
              <a:off x="31950" y="2708920"/>
              <a:ext cx="5970240" cy="3968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107504" y="278092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336304" y="1268760"/>
            <a:ext cx="3648822" cy="5484689"/>
            <a:chOff x="5336304" y="1268760"/>
            <a:chExt cx="3648822" cy="548468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304" y="1268760"/>
              <a:ext cx="3648822" cy="548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8460432" y="134076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</a:t>
              </a:r>
              <a:r>
                <a:rPr lang="en-US" dirty="0" smtClean="0">
                  <a:solidFill>
                    <a:schemeClr val="bg1"/>
                  </a:solidFill>
                </a:rPr>
                <a:t>5]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38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Aligátor americký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249809" y="1314200"/>
            <a:ext cx="2930277" cy="3204212"/>
            <a:chOff x="249809" y="1314200"/>
            <a:chExt cx="2930277" cy="320421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09" y="1314200"/>
              <a:ext cx="2930277" cy="320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53828" y="4122512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[3]</a:t>
              </a:r>
              <a:endParaRPr lang="cs-CZ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3186253" y="2450252"/>
            <a:ext cx="5775727" cy="3833639"/>
            <a:chOff x="3186253" y="2450252"/>
            <a:chExt cx="5775727" cy="383363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253" y="2450252"/>
              <a:ext cx="5775727" cy="383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234499" y="588878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88649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Kajman</a:t>
            </a:r>
            <a:r>
              <a:rPr lang="en-US" b="1" dirty="0" smtClean="0"/>
              <a:t> </a:t>
            </a:r>
            <a:r>
              <a:rPr lang="cs-CZ" b="1" dirty="0" smtClean="0"/>
              <a:t>brýlový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463661" y="1268760"/>
            <a:ext cx="6099883" cy="4067175"/>
            <a:chOff x="463661" y="1268760"/>
            <a:chExt cx="6099883" cy="406717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268760"/>
              <a:ext cx="6096000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63661" y="4928777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[7]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300192" y="3717032"/>
            <a:ext cx="2734793" cy="2990453"/>
            <a:chOff x="6300192" y="3717032"/>
            <a:chExt cx="2734793" cy="299045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717032"/>
              <a:ext cx="2734793" cy="2990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6342169" y="6269931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[8]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45997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Krokodýlovití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</a:t>
            </a:r>
            <a:r>
              <a:rPr lang="cs-CZ" b="1" dirty="0" smtClean="0"/>
              <a:t>louhá zašpičatělá hlava</a:t>
            </a:r>
          </a:p>
          <a:p>
            <a:r>
              <a:rPr lang="cs-CZ" b="1" dirty="0"/>
              <a:t>č</a:t>
            </a:r>
            <a:r>
              <a:rPr lang="cs-CZ" b="1" dirty="0" smtClean="0"/>
              <a:t>tvrtý zub v dolní čelisti je při zavřené tlamě viditelný</a:t>
            </a:r>
            <a:endParaRPr lang="en-US" b="1" dirty="0" smtClean="0"/>
          </a:p>
          <a:p>
            <a:r>
              <a:rPr lang="cs-CZ" b="1" dirty="0" err="1"/>
              <a:t>k</a:t>
            </a:r>
            <a:r>
              <a:rPr lang="en-US" b="1" dirty="0" err="1" smtClean="0"/>
              <a:t>rokod</a:t>
            </a:r>
            <a:r>
              <a:rPr lang="cs-CZ" b="1" dirty="0" smtClean="0"/>
              <a:t>ý</a:t>
            </a:r>
            <a:r>
              <a:rPr lang="en-US" b="1" dirty="0" smtClean="0"/>
              <a:t>l </a:t>
            </a:r>
            <a:r>
              <a:rPr lang="en-US" b="1" dirty="0" err="1" smtClean="0"/>
              <a:t>bahenn</a:t>
            </a:r>
            <a:r>
              <a:rPr lang="cs-CZ" b="1" dirty="0" smtClean="0"/>
              <a:t>í</a:t>
            </a:r>
            <a:r>
              <a:rPr lang="en-US" b="1" dirty="0" smtClean="0"/>
              <a:t>, </a:t>
            </a:r>
            <a:r>
              <a:rPr lang="en-US" b="1" dirty="0" err="1" smtClean="0"/>
              <a:t>americk</a:t>
            </a:r>
            <a:r>
              <a:rPr lang="cs-CZ" b="1" dirty="0" smtClean="0"/>
              <a:t>ý</a:t>
            </a:r>
            <a:r>
              <a:rPr lang="en-US" b="1" dirty="0" smtClean="0"/>
              <a:t>, </a:t>
            </a:r>
            <a:r>
              <a:rPr lang="en-US" b="1" dirty="0" err="1" smtClean="0"/>
              <a:t>orinock</a:t>
            </a:r>
            <a:r>
              <a:rPr lang="cs-CZ" b="1" dirty="0" smtClean="0"/>
              <a:t>ý</a:t>
            </a:r>
            <a:r>
              <a:rPr lang="en-US" b="1" dirty="0" smtClean="0"/>
              <a:t>, </a:t>
            </a:r>
            <a:r>
              <a:rPr lang="en-US" b="1" dirty="0" err="1" smtClean="0"/>
              <a:t>siamsk</a:t>
            </a:r>
            <a:r>
              <a:rPr lang="cs-CZ" b="1" dirty="0" smtClean="0"/>
              <a:t>ý</a:t>
            </a:r>
            <a:r>
              <a:rPr lang="en-US" b="1" dirty="0" smtClean="0"/>
              <a:t>…</a:t>
            </a:r>
            <a:endParaRPr lang="cs-CZ" b="1" dirty="0" smtClean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198536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771</Words>
  <Application>Microsoft Office PowerPoint</Application>
  <PresentationFormat>Předvádění na obrazovce (4:3)</PresentationFormat>
  <Paragraphs>100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Motiv systému Office</vt:lpstr>
      <vt:lpstr>Plazi</vt:lpstr>
      <vt:lpstr>Systém plazů</vt:lpstr>
      <vt:lpstr>Krokodýlové</vt:lpstr>
      <vt:lpstr>Aligátorovití</vt:lpstr>
      <vt:lpstr>Aligátor americký</vt:lpstr>
      <vt:lpstr>Aligátor americký</vt:lpstr>
      <vt:lpstr>Aligátor americký</vt:lpstr>
      <vt:lpstr>Kajman brýlový</vt:lpstr>
      <vt:lpstr>Krokodýlovití</vt:lpstr>
      <vt:lpstr>Krokodýl nilský</vt:lpstr>
      <vt:lpstr>Krokodýl nilský</vt:lpstr>
      <vt:lpstr>Krokodýl mořský</vt:lpstr>
      <vt:lpstr>Tomistoma úzkohlavá</vt:lpstr>
      <vt:lpstr>Gaviálovití</vt:lpstr>
      <vt:lpstr>Zopakujte si:</vt:lpstr>
      <vt:lpstr>Řešení:</vt:lpstr>
      <vt:lpstr>Zdroje I:</vt:lpstr>
      <vt:lpstr>Zdroje II:</vt:lpstr>
      <vt:lpstr>Zdroje III: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Admin</dc:creator>
  <cp:lastModifiedBy>Admin</cp:lastModifiedBy>
  <cp:revision>22</cp:revision>
  <dcterms:created xsi:type="dcterms:W3CDTF">2013-04-20T17:54:45Z</dcterms:created>
  <dcterms:modified xsi:type="dcterms:W3CDTF">2020-03-16T08:24:27Z</dcterms:modified>
</cp:coreProperties>
</file>