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85" r:id="rId4"/>
    <p:sldId id="284" r:id="rId5"/>
    <p:sldId id="282" r:id="rId6"/>
    <p:sldId id="281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303" r:id="rId18"/>
    <p:sldId id="296" r:id="rId19"/>
    <p:sldId id="297" r:id="rId20"/>
    <p:sldId id="298" r:id="rId21"/>
    <p:sldId id="299" r:id="rId22"/>
    <p:sldId id="300" r:id="rId23"/>
    <p:sldId id="302" r:id="rId24"/>
    <p:sldId id="305" r:id="rId25"/>
    <p:sldId id="304" r:id="rId26"/>
    <p:sldId id="262" r:id="rId27"/>
    <p:sldId id="273" r:id="rId28"/>
    <p:sldId id="276" r:id="rId29"/>
    <p:sldId id="280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1CC66889-9CF7-4AA6-9046-16C8213596BE}">
          <p14:sldIdLst>
            <p14:sldId id="256"/>
            <p14:sldId id="257"/>
            <p14:sldId id="285"/>
            <p14:sldId id="284"/>
            <p14:sldId id="282"/>
            <p14:sldId id="281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303"/>
            <p14:sldId id="296"/>
            <p14:sldId id="297"/>
            <p14:sldId id="298"/>
            <p14:sldId id="299"/>
            <p14:sldId id="300"/>
            <p14:sldId id="302"/>
            <p14:sldId id="305"/>
            <p14:sldId id="304"/>
            <p14:sldId id="262"/>
            <p14:sldId id="273"/>
            <p14:sldId id="276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6400E-3B9A-4B6D-8084-92A99C415007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2628B-7C02-4FE5-B069-D124E4DA1B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422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2628B-7C02-4FE5-B069-D124E4DA1BA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233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15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070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6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730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841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20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7311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889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63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02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4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73AE8-C32C-4855-8BC8-B0FA558F2DB5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17AE8-71D4-43F4-95B1-35A5F405A7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3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Stirnlappenbasilisk2_gro%C3%9Fer_kopf.jpg" TargetMode="External"/><Relationship Id="rId3" Type="http://schemas.openxmlformats.org/officeDocument/2006/relationships/hyperlink" Target="http://commons.wikimedia.org/wiki/File:IGP1264r.JPG" TargetMode="External"/><Relationship Id="rId7" Type="http://schemas.openxmlformats.org/officeDocument/2006/relationships/hyperlink" Target="http://commons.wikimedia.org/wiki/File:Basiliscus_plumifrons_(Costa_Rica).jpg" TargetMode="External"/><Relationship Id="rId2" Type="http://schemas.openxmlformats.org/officeDocument/2006/relationships/hyperlink" Target="http://commons.wikimedia.org/wiki/File:Iguana_iguana_Puerto_Rico_zoo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Red_Marine_Iguana_-_8.jpg" TargetMode="External"/><Relationship Id="rId5" Type="http://schemas.openxmlformats.org/officeDocument/2006/relationships/hyperlink" Target="http://commons.wikimedia.org/wiki/File:Iguanamarina.jpg" TargetMode="External"/><Relationship Id="rId4" Type="http://schemas.openxmlformats.org/officeDocument/2006/relationships/hyperlink" Target="http://commons.wikimedia.org/wiki/File:Conolophus_subcristatus_(North_Seymour_4).jpg" TargetMode="External"/><Relationship Id="rId9" Type="http://schemas.openxmlformats.org/officeDocument/2006/relationships/hyperlink" Target="http://commons.wikimedia.org/wiki/File:Plumed.basilisk.arp.jpg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Egyptian.spiny.tail.lizard.arp.jpg" TargetMode="External"/><Relationship Id="rId3" Type="http://schemas.openxmlformats.org/officeDocument/2006/relationships/hyperlink" Target="http://commons.wikimedia.org/wiki/File:Chlamydosaurus_kingii_-Taronga_Zoo,_Sydney,_Australia-8a.jpg" TargetMode="External"/><Relationship Id="rId7" Type="http://schemas.openxmlformats.org/officeDocument/2006/relationships/hyperlink" Target="http://commons.wikimedia.org/wiki/File:Nordafrikanische_Dornschwanzagame.JPG" TargetMode="External"/><Relationship Id="rId2" Type="http://schemas.openxmlformats.org/officeDocument/2006/relationships/hyperlink" Target="http://commons.wikimedia.org/wiki/File:Frilled-lizard50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Moloch_horridus.jpg" TargetMode="External"/><Relationship Id="rId5" Type="http://schemas.openxmlformats.org/officeDocument/2006/relationships/hyperlink" Target="http://commons.wikimedia.org/wiki/File:Thorny_Devil_Area.png" TargetMode="External"/><Relationship Id="rId4" Type="http://schemas.openxmlformats.org/officeDocument/2006/relationships/hyperlink" Target="http://commons.wikimedia.org/wiki/File:Chlamydosaurus_kingii.jpg" TargetMode="External"/><Relationship Id="rId9" Type="http://schemas.openxmlformats.org/officeDocument/2006/relationships/hyperlink" Target="http://commons.wikimedia.org/wiki/File:Chamaeleo.chamaeleon.bl1.jpg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Apothekerskink01.jpg" TargetMode="External"/><Relationship Id="rId3" Type="http://schemas.openxmlformats.org/officeDocument/2006/relationships/hyperlink" Target="http://commons.wikimedia.org/wiki/File:Portrait_Furcifer_oustaleti_female.JPG" TargetMode="External"/><Relationship Id="rId7" Type="http://schemas.openxmlformats.org/officeDocument/2006/relationships/hyperlink" Target="http://commons.wikimedia.org/wiki/File:Madagascariensis2.jpg" TargetMode="External"/><Relationship Id="rId2" Type="http://schemas.openxmlformats.org/officeDocument/2006/relationships/hyperlink" Target="http://commons.wikimedia.org/wiki/File:Gew%C3%B6hnliches_Cham%C3%A4leon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Tarentola_mauritanica2.jpg" TargetMode="External"/><Relationship Id="rId5" Type="http://schemas.openxmlformats.org/officeDocument/2006/relationships/hyperlink" Target="http://commons.wikimedia.org/wiki/File:Geco_Tarentola_mauritanica.JPG" TargetMode="External"/><Relationship Id="rId4" Type="http://schemas.openxmlformats.org/officeDocument/2006/relationships/hyperlink" Target="http://commons.wikimedia.org/wiki/File:Furcifer_oustaleti_-_male.JPG" TargetMode="External"/><Relationship Id="rId9" Type="http://schemas.openxmlformats.org/officeDocument/2006/relationships/hyperlink" Target="http://commons.wikimedia.org/wiki/File:Ablepharus_kitaibelii_01.jpg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Heloderma_suspectum_01.jpg" TargetMode="External"/><Relationship Id="rId3" Type="http://schemas.openxmlformats.org/officeDocument/2006/relationships/hyperlink" Target="http://commons.wikimedia.org/wiki/File:2007-05_Eidechse_02.jpg" TargetMode="External"/><Relationship Id="rId7" Type="http://schemas.openxmlformats.org/officeDocument/2006/relationships/hyperlink" Target="http://commons.wikimedia.org/wiki/File:Sheltopusik_001.jpg" TargetMode="External"/><Relationship Id="rId2" Type="http://schemas.openxmlformats.org/officeDocument/2006/relationships/hyperlink" Target="http://commons.wikimedia.org/wiki/File:Lacerta_agilis_2006_05_06cq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Anguidae.jpg" TargetMode="External"/><Relationship Id="rId5" Type="http://schemas.openxmlformats.org/officeDocument/2006/relationships/hyperlink" Target="http://commons.wikimedia.org/wiki/File:Podarcis_muralis_nigriventris.JPG" TargetMode="External"/><Relationship Id="rId10" Type="http://schemas.openxmlformats.org/officeDocument/2006/relationships/hyperlink" Target="http://commons.wikimedia.org/wiki/File:Varan_komodsk%C3%BD.jpeg" TargetMode="External"/><Relationship Id="rId4" Type="http://schemas.openxmlformats.org/officeDocument/2006/relationships/hyperlink" Target="http://commons.wikimedia.org/wiki/File:Zootoca_vivipara_BS11.jpg" TargetMode="External"/><Relationship Id="rId9" Type="http://schemas.openxmlformats.org/officeDocument/2006/relationships/hyperlink" Target="http://commons.wikimedia.org/wiki/File:Komodo-dragon-1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Plazi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 smtClean="0"/>
              <a:t>Šupinatí - ještěři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97036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4951"/>
            <a:ext cx="8229600" cy="1143000"/>
          </a:xfrm>
        </p:spPr>
        <p:txBody>
          <a:bodyPr/>
          <a:lstStyle/>
          <a:p>
            <a:r>
              <a:rPr lang="cs-CZ" b="1" dirty="0" err="1"/>
              <a:t>Agamovití</a:t>
            </a:r>
            <a:r>
              <a:rPr lang="cs-CZ" b="1" dirty="0"/>
              <a:t> </a:t>
            </a:r>
            <a:r>
              <a:rPr lang="cs-CZ" b="1" dirty="0" smtClean="0"/>
              <a:t> - </a:t>
            </a:r>
            <a:r>
              <a:rPr lang="cs-CZ" sz="3200" b="1" dirty="0"/>
              <a:t>m</a:t>
            </a:r>
            <a:r>
              <a:rPr lang="cs-CZ" sz="3200" b="1" dirty="0" smtClean="0"/>
              <a:t>oloch ostnitý</a:t>
            </a:r>
            <a:endParaRPr lang="cs-CZ" sz="3200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251520" y="1052736"/>
            <a:ext cx="8844136" cy="5715000"/>
            <a:chOff x="251520" y="1052736"/>
            <a:chExt cx="8844136" cy="5715000"/>
          </a:xfrm>
        </p:grpSpPr>
        <p:grpSp>
          <p:nvGrpSpPr>
            <p:cNvPr id="6" name="Skupina 5"/>
            <p:cNvGrpSpPr/>
            <p:nvPr/>
          </p:nvGrpSpPr>
          <p:grpSpPr>
            <a:xfrm>
              <a:off x="1471773" y="1052736"/>
              <a:ext cx="7623883" cy="5715000"/>
              <a:chOff x="1471773" y="1052736"/>
              <a:chExt cx="7623883" cy="5715000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5656" y="1052736"/>
                <a:ext cx="7620000" cy="571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1471773" y="6388886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[13]</a:t>
                </a:r>
                <a:endParaRPr lang="cs-CZ" dirty="0"/>
              </a:p>
            </p:txBody>
          </p:sp>
        </p:grpSp>
        <p:grpSp>
          <p:nvGrpSpPr>
            <p:cNvPr id="4" name="Skupina 3"/>
            <p:cNvGrpSpPr/>
            <p:nvPr/>
          </p:nvGrpSpPr>
          <p:grpSpPr>
            <a:xfrm>
              <a:off x="251520" y="1340768"/>
              <a:ext cx="2629669" cy="2829492"/>
              <a:chOff x="251520" y="1340768"/>
              <a:chExt cx="2629669" cy="2829492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520" y="1340768"/>
                <a:ext cx="2629669" cy="2829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ovéPole 2"/>
              <p:cNvSpPr txBox="1"/>
              <p:nvPr/>
            </p:nvSpPr>
            <p:spPr>
              <a:xfrm>
                <a:off x="268117" y="3800928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[12]</a:t>
                </a:r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7170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Agamovití</a:t>
            </a:r>
            <a:r>
              <a:rPr lang="cs-CZ" b="1" dirty="0"/>
              <a:t> </a:t>
            </a:r>
            <a:r>
              <a:rPr lang="cs-CZ" b="1" dirty="0" smtClean="0"/>
              <a:t>- </a:t>
            </a:r>
            <a:r>
              <a:rPr lang="cs-CZ" sz="3600" b="1" dirty="0" err="1" smtClean="0"/>
              <a:t>trnorep</a:t>
            </a:r>
            <a:r>
              <a:rPr lang="cs-CZ" sz="3600" b="1" dirty="0" smtClean="0"/>
              <a:t> skalní a egyptský</a:t>
            </a:r>
            <a:endParaRPr lang="cs-CZ" sz="36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7504" y="4991496"/>
            <a:ext cx="4008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Mohutný ocas slouží jako zásobárna</a:t>
            </a:r>
          </a:p>
          <a:p>
            <a:r>
              <a:rPr lang="cs-CZ" sz="2000" b="1" dirty="0" smtClean="0"/>
              <a:t> i na obranu.</a:t>
            </a:r>
            <a:endParaRPr lang="cs-CZ" sz="2000" b="1" dirty="0"/>
          </a:p>
        </p:txBody>
      </p:sp>
      <p:grpSp>
        <p:nvGrpSpPr>
          <p:cNvPr id="8" name="Skupina 7"/>
          <p:cNvGrpSpPr/>
          <p:nvPr/>
        </p:nvGrpSpPr>
        <p:grpSpPr>
          <a:xfrm>
            <a:off x="107504" y="1484784"/>
            <a:ext cx="8937952" cy="5296073"/>
            <a:chOff x="107504" y="1484784"/>
            <a:chExt cx="8937952" cy="5296073"/>
          </a:xfrm>
        </p:grpSpPr>
        <p:grpSp>
          <p:nvGrpSpPr>
            <p:cNvPr id="5" name="Skupina 4"/>
            <p:cNvGrpSpPr/>
            <p:nvPr/>
          </p:nvGrpSpPr>
          <p:grpSpPr>
            <a:xfrm>
              <a:off x="107504" y="1484784"/>
              <a:ext cx="4242048" cy="3181536"/>
              <a:chOff x="107504" y="1484784"/>
              <a:chExt cx="4242048" cy="3181536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4" y="1484784"/>
                <a:ext cx="4242048" cy="318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ovéPole 2"/>
              <p:cNvSpPr txBox="1"/>
              <p:nvPr/>
            </p:nvSpPr>
            <p:spPr>
              <a:xfrm>
                <a:off x="108379" y="4260424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[14]</a:t>
                </a:r>
                <a:endParaRPr lang="cs-CZ" dirty="0"/>
              </a:p>
            </p:txBody>
          </p:sp>
        </p:grpSp>
        <p:grpSp>
          <p:nvGrpSpPr>
            <p:cNvPr id="7" name="Skupina 6"/>
            <p:cNvGrpSpPr/>
            <p:nvPr/>
          </p:nvGrpSpPr>
          <p:grpSpPr>
            <a:xfrm>
              <a:off x="4022690" y="3202136"/>
              <a:ext cx="5022766" cy="3578721"/>
              <a:chOff x="4022690" y="3202136"/>
              <a:chExt cx="5022766" cy="3578721"/>
            </a:xfrm>
          </p:grpSpPr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2690" y="3202136"/>
                <a:ext cx="5022766" cy="3578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4069667" y="6396957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[15]</a:t>
                </a:r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3258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745128" cy="740308"/>
          </a:xfrm>
        </p:spPr>
        <p:txBody>
          <a:bodyPr>
            <a:noAutofit/>
          </a:bodyPr>
          <a:lstStyle/>
          <a:p>
            <a:r>
              <a:rPr lang="cs-CZ" b="1" dirty="0"/>
              <a:t>Chameleonovití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6510" y="5293952"/>
            <a:ext cx="3384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</a:t>
            </a:r>
            <a:r>
              <a:rPr lang="cs-CZ" sz="3200" b="1" dirty="0" err="1" smtClean="0"/>
              <a:t>hameleon</a:t>
            </a:r>
            <a:r>
              <a:rPr lang="cs-CZ" sz="3200" b="1" dirty="0" smtClean="0"/>
              <a:t> obecný</a:t>
            </a:r>
            <a:endParaRPr lang="cs-CZ" sz="3200" b="1" dirty="0"/>
          </a:p>
        </p:txBody>
      </p:sp>
      <p:grpSp>
        <p:nvGrpSpPr>
          <p:cNvPr id="10" name="Skupina 9"/>
          <p:cNvGrpSpPr/>
          <p:nvPr/>
        </p:nvGrpSpPr>
        <p:grpSpPr>
          <a:xfrm>
            <a:off x="179512" y="963248"/>
            <a:ext cx="8761667" cy="5723947"/>
            <a:chOff x="179512" y="963248"/>
            <a:chExt cx="8761667" cy="5723947"/>
          </a:xfrm>
        </p:grpSpPr>
        <p:grpSp>
          <p:nvGrpSpPr>
            <p:cNvPr id="8" name="Skupina 7"/>
            <p:cNvGrpSpPr/>
            <p:nvPr/>
          </p:nvGrpSpPr>
          <p:grpSpPr>
            <a:xfrm>
              <a:off x="179512" y="963248"/>
              <a:ext cx="8761667" cy="5723947"/>
              <a:chOff x="179512" y="963248"/>
              <a:chExt cx="8761667" cy="5723947"/>
            </a:xfrm>
          </p:grpSpPr>
          <p:grpSp>
            <p:nvGrpSpPr>
              <p:cNvPr id="6" name="Skupina 5"/>
              <p:cNvGrpSpPr/>
              <p:nvPr/>
            </p:nvGrpSpPr>
            <p:grpSpPr>
              <a:xfrm>
                <a:off x="179512" y="963248"/>
                <a:ext cx="8761667" cy="5723947"/>
                <a:chOff x="74196" y="1052736"/>
                <a:chExt cx="8761667" cy="5723947"/>
              </a:xfrm>
            </p:grpSpPr>
            <p:grpSp>
              <p:nvGrpSpPr>
                <p:cNvPr id="5" name="Skupina 4"/>
                <p:cNvGrpSpPr/>
                <p:nvPr/>
              </p:nvGrpSpPr>
              <p:grpSpPr>
                <a:xfrm>
                  <a:off x="74196" y="1052736"/>
                  <a:ext cx="6035824" cy="5723947"/>
                  <a:chOff x="74196" y="1052736"/>
                  <a:chExt cx="6035824" cy="5723947"/>
                </a:xfrm>
              </p:grpSpPr>
              <p:pic>
                <p:nvPicPr>
                  <p:cNvPr id="819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196" y="1052736"/>
                    <a:ext cx="6035824" cy="43307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" name="TextovéPole 3"/>
                  <p:cNvSpPr txBox="1"/>
                  <p:nvPr/>
                </p:nvSpPr>
                <p:spPr>
                  <a:xfrm>
                    <a:off x="134010" y="6068797"/>
                    <a:ext cx="4165692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cs-CZ" sz="2000" b="1" dirty="0"/>
                      <a:t>d</a:t>
                    </a:r>
                    <a:r>
                      <a:rPr lang="cs-CZ" sz="2000" b="1" dirty="0" smtClean="0"/>
                      <a:t>o 30cm</a:t>
                    </a:r>
                  </a:p>
                  <a:p>
                    <a:r>
                      <a:rPr lang="cs-CZ" sz="2000" b="1" dirty="0"/>
                      <a:t>s</a:t>
                    </a:r>
                    <a:r>
                      <a:rPr lang="cs-CZ" sz="2000" b="1" dirty="0" smtClean="0"/>
                      <a:t>tanoviště se středomořskou vegetací</a:t>
                    </a:r>
                    <a:endParaRPr lang="cs-CZ" sz="2000" b="1" dirty="0"/>
                  </a:p>
                </p:txBody>
              </p:sp>
            </p:grpSp>
            <p:pic>
              <p:nvPicPr>
                <p:cNvPr id="8195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83968" y="3356992"/>
                  <a:ext cx="4551895" cy="34139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" name="TextovéPole 2"/>
              <p:cNvSpPr txBox="1"/>
              <p:nvPr/>
            </p:nvSpPr>
            <p:spPr>
              <a:xfrm>
                <a:off x="5580112" y="1052736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[16]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TextovéPole 8"/>
            <p:cNvSpPr txBox="1"/>
            <p:nvPr/>
          </p:nvSpPr>
          <p:spPr>
            <a:xfrm>
              <a:off x="8381410" y="329655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[17]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442186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Chameleonovití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29765" y="2029827"/>
            <a:ext cx="1047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a</a:t>
            </a:r>
            <a:r>
              <a:rPr lang="cs-CZ" sz="2000" b="1" dirty="0" smtClean="0"/>
              <a:t>ž 70cm</a:t>
            </a:r>
          </a:p>
          <a:p>
            <a:r>
              <a:rPr lang="cs-CZ" sz="2000" b="1" dirty="0" smtClean="0"/>
              <a:t>Afrika</a:t>
            </a:r>
            <a:endParaRPr lang="cs-CZ" sz="20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29765" y="1414461"/>
            <a:ext cx="3708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</a:t>
            </a:r>
            <a:r>
              <a:rPr lang="cs-CZ" sz="3200" b="1" dirty="0" err="1" smtClean="0"/>
              <a:t>hameleon</a:t>
            </a:r>
            <a:r>
              <a:rPr lang="cs-CZ" sz="3200" b="1" dirty="0" smtClean="0"/>
              <a:t> obrovský</a:t>
            </a:r>
            <a:endParaRPr lang="cs-CZ" sz="3200" b="1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0" y="1414461"/>
            <a:ext cx="9071992" cy="5443539"/>
            <a:chOff x="0" y="1414461"/>
            <a:chExt cx="9071992" cy="5443539"/>
          </a:xfrm>
        </p:grpSpPr>
        <p:grpSp>
          <p:nvGrpSpPr>
            <p:cNvPr id="12" name="Skupina 11"/>
            <p:cNvGrpSpPr/>
            <p:nvPr/>
          </p:nvGrpSpPr>
          <p:grpSpPr>
            <a:xfrm>
              <a:off x="0" y="3185592"/>
              <a:ext cx="5109437" cy="3672408"/>
              <a:chOff x="0" y="3185592"/>
              <a:chExt cx="5109437" cy="3672408"/>
            </a:xfrm>
          </p:grpSpPr>
          <p:grpSp>
            <p:nvGrpSpPr>
              <p:cNvPr id="6" name="Skupina 5"/>
              <p:cNvGrpSpPr/>
              <p:nvPr/>
            </p:nvGrpSpPr>
            <p:grpSpPr>
              <a:xfrm>
                <a:off x="0" y="3185592"/>
                <a:ext cx="5109437" cy="3672408"/>
                <a:chOff x="35496" y="1408052"/>
                <a:chExt cx="5109437" cy="3672408"/>
              </a:xfrm>
            </p:grpSpPr>
            <p:pic>
              <p:nvPicPr>
                <p:cNvPr id="9219" name="Picture 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496" y="1408052"/>
                  <a:ext cx="5109437" cy="36724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TextovéPole 3"/>
                <p:cNvSpPr txBox="1"/>
                <p:nvPr/>
              </p:nvSpPr>
              <p:spPr>
                <a:xfrm>
                  <a:off x="35496" y="4680350"/>
                  <a:ext cx="85953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2000" b="1" dirty="0" smtClean="0">
                      <a:solidFill>
                        <a:schemeClr val="bg1"/>
                      </a:solidFill>
                    </a:rPr>
                    <a:t>samec</a:t>
                  </a:r>
                  <a:endParaRPr lang="cs-CZ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1" name="TextovéPole 10"/>
              <p:cNvSpPr txBox="1"/>
              <p:nvPr/>
            </p:nvSpPr>
            <p:spPr>
              <a:xfrm>
                <a:off x="3997664" y="6483667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[19]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Skupina 9"/>
            <p:cNvGrpSpPr/>
            <p:nvPr/>
          </p:nvGrpSpPr>
          <p:grpSpPr>
            <a:xfrm>
              <a:off x="4572000" y="1414461"/>
              <a:ext cx="4499992" cy="5443539"/>
              <a:chOff x="4572000" y="1414461"/>
              <a:chExt cx="4499992" cy="5443539"/>
            </a:xfrm>
          </p:grpSpPr>
          <p:grpSp>
            <p:nvGrpSpPr>
              <p:cNvPr id="7" name="Skupina 6"/>
              <p:cNvGrpSpPr/>
              <p:nvPr/>
            </p:nvGrpSpPr>
            <p:grpSpPr>
              <a:xfrm>
                <a:off x="4572000" y="1414461"/>
                <a:ext cx="4499992" cy="5443539"/>
                <a:chOff x="4572000" y="1414461"/>
                <a:chExt cx="4499992" cy="5443539"/>
              </a:xfrm>
            </p:grpSpPr>
            <p:pic>
              <p:nvPicPr>
                <p:cNvPr id="9218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0" y="1414461"/>
                  <a:ext cx="4499992" cy="54435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" name="TextovéPole 4"/>
                <p:cNvSpPr txBox="1"/>
                <p:nvPr/>
              </p:nvSpPr>
              <p:spPr>
                <a:xfrm>
                  <a:off x="8125146" y="1436959"/>
                  <a:ext cx="92204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2000" b="1" dirty="0" smtClean="0">
                      <a:solidFill>
                        <a:schemeClr val="bg1"/>
                      </a:solidFill>
                    </a:rPr>
                    <a:t>samice</a:t>
                  </a:r>
                  <a:endParaRPr lang="cs-CZ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" name="TextovéPole 2"/>
              <p:cNvSpPr txBox="1"/>
              <p:nvPr/>
            </p:nvSpPr>
            <p:spPr>
              <a:xfrm>
                <a:off x="4582100" y="6488668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[18]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3133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4258816" cy="1282154"/>
          </a:xfrm>
        </p:spPr>
        <p:txBody>
          <a:bodyPr/>
          <a:lstStyle/>
          <a:p>
            <a:r>
              <a:rPr lang="cs-CZ" b="1" dirty="0" err="1" smtClean="0"/>
              <a:t>Gekonovití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23728" y="1988840"/>
            <a:ext cx="22032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g</a:t>
            </a:r>
            <a:r>
              <a:rPr lang="cs-CZ" sz="3200" b="1" dirty="0" smtClean="0"/>
              <a:t>ekon zední</a:t>
            </a:r>
          </a:p>
          <a:p>
            <a:r>
              <a:rPr lang="cs-CZ" sz="2400" b="1" dirty="0" smtClean="0"/>
              <a:t>Středomoří</a:t>
            </a:r>
            <a:endParaRPr lang="cs-CZ" sz="2400" b="1" dirty="0"/>
          </a:p>
        </p:txBody>
      </p:sp>
      <p:grpSp>
        <p:nvGrpSpPr>
          <p:cNvPr id="8" name="Skupina 7"/>
          <p:cNvGrpSpPr/>
          <p:nvPr/>
        </p:nvGrpSpPr>
        <p:grpSpPr>
          <a:xfrm>
            <a:off x="179512" y="561935"/>
            <a:ext cx="8865696" cy="6296065"/>
            <a:chOff x="179512" y="561935"/>
            <a:chExt cx="8865696" cy="6296065"/>
          </a:xfrm>
        </p:grpSpPr>
        <p:grpSp>
          <p:nvGrpSpPr>
            <p:cNvPr id="5" name="Skupina 4"/>
            <p:cNvGrpSpPr/>
            <p:nvPr/>
          </p:nvGrpSpPr>
          <p:grpSpPr>
            <a:xfrm>
              <a:off x="179512" y="3447190"/>
              <a:ext cx="4556738" cy="3410810"/>
              <a:chOff x="221578" y="3149506"/>
              <a:chExt cx="4556738" cy="3410810"/>
            </a:xfrm>
          </p:grpSpPr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236" y="3162756"/>
                <a:ext cx="4530080" cy="3397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ovéPole 2"/>
              <p:cNvSpPr txBox="1"/>
              <p:nvPr/>
            </p:nvSpPr>
            <p:spPr>
              <a:xfrm>
                <a:off x="221578" y="3149506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[20]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Skupina 6"/>
            <p:cNvGrpSpPr/>
            <p:nvPr/>
          </p:nvGrpSpPr>
          <p:grpSpPr>
            <a:xfrm>
              <a:off x="4326910" y="561935"/>
              <a:ext cx="4718298" cy="6291064"/>
              <a:chOff x="4326910" y="561935"/>
              <a:chExt cx="4718298" cy="6291064"/>
            </a:xfrm>
          </p:grpSpPr>
          <p:pic>
            <p:nvPicPr>
              <p:cNvPr id="1024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910" y="561935"/>
                <a:ext cx="4718298" cy="6291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8459897" y="573371"/>
                <a:ext cx="5597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[21]</a:t>
                </a:r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924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1066130"/>
          </a:xfrm>
        </p:spPr>
        <p:txBody>
          <a:bodyPr/>
          <a:lstStyle/>
          <a:p>
            <a:r>
              <a:rPr lang="cs-CZ" b="1" dirty="0" err="1"/>
              <a:t>G</a:t>
            </a:r>
            <a:r>
              <a:rPr lang="cs-CZ" b="1" dirty="0" err="1" smtClean="0"/>
              <a:t>ekonovití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95936" y="838341"/>
            <a:ext cx="4228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f</a:t>
            </a:r>
            <a:r>
              <a:rPr lang="cs-CZ" sz="3200" b="1" dirty="0" err="1" smtClean="0"/>
              <a:t>elsuma</a:t>
            </a:r>
            <a:r>
              <a:rPr lang="cs-CZ" sz="3200" b="1" dirty="0" smtClean="0"/>
              <a:t> madagaskarská</a:t>
            </a:r>
            <a:endParaRPr lang="cs-CZ" sz="32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2626959" y="1438458"/>
            <a:ext cx="3622551" cy="5384387"/>
            <a:chOff x="2626959" y="1438458"/>
            <a:chExt cx="3622551" cy="5384387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959" y="1438458"/>
              <a:ext cx="3622551" cy="538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2627688" y="6439820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[22]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527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/>
              <a:t>Scinkovití</a:t>
            </a:r>
            <a:r>
              <a:rPr lang="cs-CZ" b="1" dirty="0" smtClean="0"/>
              <a:t> – </a:t>
            </a:r>
            <a:r>
              <a:rPr lang="cs-CZ" sz="3600" b="1" dirty="0" err="1" smtClean="0"/>
              <a:t>scink</a:t>
            </a:r>
            <a:r>
              <a:rPr lang="cs-CZ" sz="3600" b="1" dirty="0" smtClean="0"/>
              <a:t> lékařský (obecný)</a:t>
            </a:r>
            <a:endParaRPr lang="cs-CZ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1619508"/>
            <a:ext cx="5438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</a:t>
            </a:r>
            <a:r>
              <a:rPr lang="cs-CZ" sz="2400" b="1" dirty="0" smtClean="0"/>
              <a:t> severní </a:t>
            </a:r>
            <a:r>
              <a:rPr lang="cs-CZ" sz="2400" b="1" dirty="0"/>
              <a:t>A</a:t>
            </a:r>
            <a:r>
              <a:rPr lang="cs-CZ" sz="2400" b="1" dirty="0" smtClean="0"/>
              <a:t>frice součást tradiční medicíny</a:t>
            </a:r>
          </a:p>
          <a:p>
            <a:r>
              <a:rPr lang="cs-CZ" sz="2400" b="1" dirty="0" smtClean="0"/>
              <a:t>zahrabává se, „plave“ pod pískem</a:t>
            </a:r>
            <a:endParaRPr lang="cs-CZ" sz="2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539552" y="2537178"/>
            <a:ext cx="5963816" cy="4241764"/>
            <a:chOff x="539552" y="2537178"/>
            <a:chExt cx="5963816" cy="4241764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537178"/>
              <a:ext cx="5963816" cy="424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5868144" y="6262507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[23]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706159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Scinkovití</a:t>
            </a:r>
            <a:r>
              <a:rPr lang="cs-CZ" b="1" dirty="0"/>
              <a:t> </a:t>
            </a:r>
            <a:r>
              <a:rPr lang="cs-CZ" b="1" dirty="0" smtClean="0"/>
              <a:t>– </a:t>
            </a:r>
            <a:r>
              <a:rPr lang="cs-CZ" sz="3200" b="1" dirty="0" smtClean="0"/>
              <a:t>krátkonožka evropská</a:t>
            </a:r>
            <a:endParaRPr lang="cs-CZ" sz="3200" dirty="0"/>
          </a:p>
        </p:txBody>
      </p:sp>
      <p:grpSp>
        <p:nvGrpSpPr>
          <p:cNvPr id="4" name="Skupina 3"/>
          <p:cNvGrpSpPr/>
          <p:nvPr/>
        </p:nvGrpSpPr>
        <p:grpSpPr>
          <a:xfrm>
            <a:off x="899592" y="1844824"/>
            <a:ext cx="7620000" cy="4449763"/>
            <a:chOff x="899592" y="1844824"/>
            <a:chExt cx="7620000" cy="4449763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844824"/>
              <a:ext cx="7620000" cy="444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899592" y="5925255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[24]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938871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Ještěrkovití – </a:t>
            </a:r>
            <a:r>
              <a:rPr lang="cs-CZ" sz="3200" b="1" dirty="0" smtClean="0"/>
              <a:t>ještěrka obecná</a:t>
            </a:r>
            <a:endParaRPr lang="cs-CZ" sz="32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1691680" y="1340768"/>
            <a:ext cx="5347289" cy="5347289"/>
            <a:chOff x="1691680" y="1340768"/>
            <a:chExt cx="5347289" cy="5347289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1340768"/>
              <a:ext cx="5347289" cy="5347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1718338" y="1380505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[25]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6683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65304" y="332656"/>
            <a:ext cx="3178696" cy="1498178"/>
          </a:xfrm>
        </p:spPr>
        <p:txBody>
          <a:bodyPr/>
          <a:lstStyle/>
          <a:p>
            <a:r>
              <a:rPr lang="cs-CZ" b="1" dirty="0" smtClean="0"/>
              <a:t>Ještěrkovití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071" y="4437112"/>
            <a:ext cx="2756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Ještěrka zelená</a:t>
            </a:r>
            <a:endParaRPr lang="cs-CZ" sz="32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260648"/>
            <a:ext cx="6172848" cy="4308721"/>
            <a:chOff x="0" y="260648"/>
            <a:chExt cx="6172848" cy="4308721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4" y="260648"/>
              <a:ext cx="6144344" cy="4308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0" y="4160561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[26]</a:t>
              </a:r>
              <a:endParaRPr lang="cs-CZ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642161" y="2949271"/>
            <a:ext cx="8450048" cy="3811807"/>
            <a:chOff x="642161" y="2411165"/>
            <a:chExt cx="8450048" cy="3811807"/>
          </a:xfrm>
        </p:grpSpPr>
        <p:grpSp>
          <p:nvGrpSpPr>
            <p:cNvPr id="7" name="Skupina 6"/>
            <p:cNvGrpSpPr/>
            <p:nvPr/>
          </p:nvGrpSpPr>
          <p:grpSpPr>
            <a:xfrm>
              <a:off x="642161" y="2411165"/>
              <a:ext cx="8450048" cy="3811807"/>
              <a:chOff x="728308" y="2949271"/>
              <a:chExt cx="8450048" cy="3811807"/>
            </a:xfrm>
          </p:grpSpPr>
          <p:pic>
            <p:nvPicPr>
              <p:cNvPr id="1433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2300" y="2949271"/>
                <a:ext cx="5076056" cy="3811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728308" y="6164083"/>
                <a:ext cx="312361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200" b="1" dirty="0" smtClean="0"/>
                  <a:t>Ještěrka živorodá</a:t>
                </a:r>
                <a:endParaRPr lang="cs-CZ" sz="3200" b="1" dirty="0"/>
              </a:p>
            </p:txBody>
          </p:sp>
        </p:grpSp>
        <p:sp>
          <p:nvSpPr>
            <p:cNvPr id="8" name="TextovéPole 7"/>
            <p:cNvSpPr txBox="1"/>
            <p:nvPr/>
          </p:nvSpPr>
          <p:spPr>
            <a:xfrm>
              <a:off x="8532440" y="573369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[27]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36644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Systém plazů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/>
              <a:t>	třída: plazi</a:t>
            </a:r>
          </a:p>
          <a:p>
            <a:r>
              <a:rPr lang="cs-CZ" b="1" dirty="0"/>
              <a:t>p</a:t>
            </a:r>
            <a:r>
              <a:rPr lang="cs-CZ" b="1" dirty="0" smtClean="0"/>
              <a:t>odtřída: haterie</a:t>
            </a:r>
          </a:p>
          <a:p>
            <a:r>
              <a:rPr lang="cs-CZ" b="1" dirty="0"/>
              <a:t>p</a:t>
            </a:r>
            <a:r>
              <a:rPr lang="cs-CZ" b="1" dirty="0" smtClean="0"/>
              <a:t>odtřída: želvy</a:t>
            </a:r>
          </a:p>
          <a:p>
            <a:r>
              <a:rPr lang="cs-CZ" b="1" dirty="0"/>
              <a:t>p</a:t>
            </a:r>
            <a:r>
              <a:rPr lang="cs-CZ" b="1" dirty="0" smtClean="0"/>
              <a:t>odtřída: krokodýlové</a:t>
            </a:r>
          </a:p>
          <a:p>
            <a:r>
              <a:rPr lang="cs-CZ" b="1" dirty="0"/>
              <a:t>p</a:t>
            </a:r>
            <a:r>
              <a:rPr lang="cs-CZ" b="1" dirty="0" smtClean="0"/>
              <a:t>odtřída: šupinatí</a:t>
            </a:r>
          </a:p>
          <a:p>
            <a:pPr lvl="1">
              <a:buFont typeface="Courier New" pitchFamily="49" charset="0"/>
              <a:buChar char="o"/>
            </a:pPr>
            <a:r>
              <a:rPr lang="cs-CZ" b="1" dirty="0"/>
              <a:t>ř</a:t>
            </a:r>
            <a:r>
              <a:rPr lang="cs-CZ" b="1" dirty="0" smtClean="0"/>
              <a:t>ád: ještěři</a:t>
            </a:r>
          </a:p>
          <a:p>
            <a:pPr lvl="1">
              <a:buFont typeface="Courier New" pitchFamily="49" charset="0"/>
              <a:buChar char="o"/>
            </a:pPr>
            <a:r>
              <a:rPr lang="cs-CZ" b="1" dirty="0"/>
              <a:t>ř</a:t>
            </a:r>
            <a:r>
              <a:rPr lang="cs-CZ" b="1" dirty="0" smtClean="0"/>
              <a:t>ád: hadi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37635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Ještěrkovití – </a:t>
            </a:r>
            <a:r>
              <a:rPr lang="cs-CZ" sz="3200" b="1" dirty="0" smtClean="0"/>
              <a:t>ještěrka zední</a:t>
            </a:r>
            <a:endParaRPr lang="cs-CZ" sz="32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797154" y="1484784"/>
            <a:ext cx="7620000" cy="4591050"/>
            <a:chOff x="797154" y="1484784"/>
            <a:chExt cx="7620000" cy="4591050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54" y="1484784"/>
              <a:ext cx="7620000" cy="459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797154" y="5698751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[28]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04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1138138"/>
          </a:xfrm>
        </p:spPr>
        <p:txBody>
          <a:bodyPr/>
          <a:lstStyle/>
          <a:p>
            <a:r>
              <a:rPr lang="cs-CZ" b="1" dirty="0" err="1" smtClean="0"/>
              <a:t>Slepýšovití</a:t>
            </a:r>
            <a:r>
              <a:rPr lang="cs-CZ" dirty="0" smtClean="0"/>
              <a:t>  </a:t>
            </a:r>
            <a:endParaRPr lang="cs-CZ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79512" y="2472021"/>
            <a:ext cx="8340258" cy="4385979"/>
            <a:chOff x="179512" y="2472021"/>
            <a:chExt cx="8340258" cy="4385979"/>
          </a:xfrm>
        </p:grpSpPr>
        <p:grpSp>
          <p:nvGrpSpPr>
            <p:cNvPr id="7" name="Skupina 6"/>
            <p:cNvGrpSpPr/>
            <p:nvPr/>
          </p:nvGrpSpPr>
          <p:grpSpPr>
            <a:xfrm>
              <a:off x="179512" y="2472021"/>
              <a:ext cx="8340258" cy="4385979"/>
              <a:chOff x="179512" y="2472021"/>
              <a:chExt cx="8340258" cy="4385979"/>
            </a:xfrm>
          </p:grpSpPr>
          <p:pic>
            <p:nvPicPr>
              <p:cNvPr id="1638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2472021"/>
                <a:ext cx="5855907" cy="4375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TextovéPole 3"/>
              <p:cNvSpPr txBox="1"/>
              <p:nvPr/>
            </p:nvSpPr>
            <p:spPr>
              <a:xfrm>
                <a:off x="6012160" y="6273225"/>
                <a:ext cx="250761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200" b="1" dirty="0" smtClean="0"/>
                  <a:t>Slepýš křehký</a:t>
                </a:r>
                <a:endParaRPr lang="cs-CZ" sz="3200" b="1" dirty="0"/>
              </a:p>
            </p:txBody>
          </p:sp>
        </p:grpSp>
        <p:sp>
          <p:nvSpPr>
            <p:cNvPr id="3" name="TextovéPole 2"/>
            <p:cNvSpPr txBox="1"/>
            <p:nvPr/>
          </p:nvSpPr>
          <p:spPr>
            <a:xfrm>
              <a:off x="251520" y="2562319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[29]</a:t>
              </a:r>
              <a:endParaRPr lang="cs-CZ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5148064" y="40790"/>
            <a:ext cx="4076353" cy="4154769"/>
            <a:chOff x="5148064" y="40790"/>
            <a:chExt cx="4076353" cy="4154769"/>
          </a:xfrm>
        </p:grpSpPr>
        <p:grpSp>
          <p:nvGrpSpPr>
            <p:cNvPr id="6" name="Skupina 5"/>
            <p:cNvGrpSpPr/>
            <p:nvPr/>
          </p:nvGrpSpPr>
          <p:grpSpPr>
            <a:xfrm>
              <a:off x="5148064" y="40790"/>
              <a:ext cx="4076353" cy="4154769"/>
              <a:chOff x="5148064" y="40790"/>
              <a:chExt cx="4076353" cy="4154769"/>
            </a:xfrm>
          </p:grpSpPr>
          <p:pic>
            <p:nvPicPr>
              <p:cNvPr id="1638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8064" y="40790"/>
                <a:ext cx="4076353" cy="3570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6967914" y="3610784"/>
                <a:ext cx="21836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200" b="1" dirty="0" err="1" smtClean="0"/>
                  <a:t>Blavor</a:t>
                </a:r>
                <a:r>
                  <a:rPr lang="cs-CZ" sz="3200" b="1" dirty="0" smtClean="0"/>
                  <a:t> žlutý</a:t>
                </a:r>
                <a:endParaRPr lang="cs-CZ" sz="3200" b="1" dirty="0"/>
              </a:p>
            </p:txBody>
          </p:sp>
        </p:grpSp>
        <p:sp>
          <p:nvSpPr>
            <p:cNvPr id="9" name="TextovéPole 8"/>
            <p:cNvSpPr txBox="1"/>
            <p:nvPr/>
          </p:nvSpPr>
          <p:spPr>
            <a:xfrm>
              <a:off x="5162631" y="70364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[30]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693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Korovcovití</a:t>
            </a:r>
            <a:r>
              <a:rPr lang="cs-CZ" b="1" dirty="0" smtClean="0"/>
              <a:t> – </a:t>
            </a:r>
            <a:r>
              <a:rPr lang="cs-CZ" sz="3200" b="1" dirty="0" smtClean="0"/>
              <a:t>korovec jedovatý</a:t>
            </a:r>
            <a:endParaRPr lang="cs-CZ" sz="32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7504" y="1340768"/>
            <a:ext cx="38276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a</a:t>
            </a:r>
            <a:r>
              <a:rPr lang="cs-CZ" sz="2400" b="1" dirty="0" smtClean="0"/>
              <a:t>ž 50cm</a:t>
            </a:r>
          </a:p>
          <a:p>
            <a:r>
              <a:rPr lang="cs-CZ" sz="2400" b="1" dirty="0"/>
              <a:t>k</a:t>
            </a:r>
            <a:r>
              <a:rPr lang="cs-CZ" sz="2400" b="1" dirty="0" smtClean="0"/>
              <a:t>ousnutí člověka neohrožuje</a:t>
            </a:r>
          </a:p>
          <a:p>
            <a:r>
              <a:rPr lang="cs-CZ" sz="2400" b="1" dirty="0" smtClean="0"/>
              <a:t>Severní Amerika</a:t>
            </a:r>
            <a:endParaRPr lang="cs-CZ" sz="2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2699792" y="2276872"/>
            <a:ext cx="6051197" cy="4536504"/>
            <a:chOff x="2699792" y="2276872"/>
            <a:chExt cx="6051197" cy="4536504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2276872"/>
              <a:ext cx="6051197" cy="4536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2716642" y="638132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[31]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431814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70562" y="620688"/>
            <a:ext cx="2773438" cy="1872208"/>
          </a:xfrm>
        </p:spPr>
        <p:txBody>
          <a:bodyPr>
            <a:noAutofit/>
          </a:bodyPr>
          <a:lstStyle/>
          <a:p>
            <a:r>
              <a:rPr lang="cs-CZ" b="1" dirty="0" smtClean="0"/>
              <a:t>Varanovití  </a:t>
            </a:r>
            <a:r>
              <a:rPr lang="cs-CZ" sz="3200" b="1" dirty="0" smtClean="0"/>
              <a:t>varan komodský</a:t>
            </a:r>
            <a:endParaRPr lang="cs-CZ" sz="32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5779" y="0"/>
            <a:ext cx="6432000" cy="4824000"/>
            <a:chOff x="5779" y="0"/>
            <a:chExt cx="6432000" cy="4824000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9" y="0"/>
              <a:ext cx="6432000" cy="48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5779" y="445466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[32]</a:t>
              </a:r>
              <a:endParaRPr lang="cs-CZ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2621013" y="3217113"/>
            <a:ext cx="6522987" cy="3636565"/>
            <a:chOff x="2621013" y="3217113"/>
            <a:chExt cx="6522987" cy="3636565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1013" y="3217113"/>
              <a:ext cx="6522987" cy="3636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2662010" y="6484346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[33]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773965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Zopakujte si: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</a:t>
            </a:r>
            <a:r>
              <a:rPr lang="en-US" dirty="0" smtClean="0"/>
              <a:t> </a:t>
            </a:r>
            <a:r>
              <a:rPr lang="en-US" dirty="0" err="1" smtClean="0"/>
              <a:t>Ocas</a:t>
            </a:r>
            <a:r>
              <a:rPr lang="en-US" dirty="0" smtClean="0"/>
              <a:t> </a:t>
            </a:r>
            <a:r>
              <a:rPr lang="en-US" dirty="0" err="1" smtClean="0"/>
              <a:t>slou</a:t>
            </a:r>
            <a:r>
              <a:rPr lang="cs-CZ" dirty="0" err="1" smtClean="0"/>
              <a:t>ží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cs-CZ" dirty="0" smtClean="0"/>
              <a:t>zásobárna i zbraň.</a:t>
            </a:r>
          </a:p>
          <a:p>
            <a:r>
              <a:rPr lang="cs-CZ" dirty="0" smtClean="0"/>
              <a:t>2. Býložravý ještěr, pro potravu se potápí v moři.</a:t>
            </a:r>
          </a:p>
          <a:p>
            <a:r>
              <a:rPr lang="cs-CZ" dirty="0" smtClean="0"/>
              <a:t>3. Největší z ještěrů.</a:t>
            </a:r>
          </a:p>
          <a:p>
            <a:r>
              <a:rPr lang="cs-CZ" dirty="0" smtClean="0"/>
              <a:t>4. Drobný ještěr se schopností pohybu po hladké ploše.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93913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Řešení: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</a:t>
            </a:r>
            <a:r>
              <a:rPr lang="cs-CZ" dirty="0" err="1" smtClean="0"/>
              <a:t>trnorep</a:t>
            </a:r>
            <a:endParaRPr lang="cs-CZ" dirty="0" smtClean="0"/>
          </a:p>
          <a:p>
            <a:r>
              <a:rPr lang="cs-CZ" dirty="0" smtClean="0"/>
              <a:t>2. leguán mořský</a:t>
            </a:r>
          </a:p>
          <a:p>
            <a:r>
              <a:rPr lang="cs-CZ" dirty="0" smtClean="0"/>
              <a:t>3. varan komodský</a:t>
            </a:r>
          </a:p>
          <a:p>
            <a:r>
              <a:rPr lang="cs-CZ" dirty="0" smtClean="0"/>
              <a:t>4. </a:t>
            </a:r>
            <a:r>
              <a:rPr lang="cs-CZ" smtClean="0"/>
              <a:t>gekon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2471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</a:t>
            </a:r>
            <a:r>
              <a:rPr lang="en-US" dirty="0" err="1" smtClean="0"/>
              <a:t>droje</a:t>
            </a:r>
            <a:r>
              <a:rPr lang="cs-CZ" dirty="0" smtClean="0"/>
              <a:t> I: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1</a:t>
            </a:r>
            <a:r>
              <a:rPr lang="en-US" dirty="0"/>
              <a:t>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commons.wikimedia.org/wiki/File:Iguana_iguana_Puerto_Rico_zoo.jpg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2]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commons.wikimedia.org/wiki/File:IGP1264r.JPG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3]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4"/>
              </a:rPr>
              <a:t>http://commons.wikimedia.org/wiki/File:Conolophus_subcristatus_%</a:t>
            </a:r>
            <a:r>
              <a:rPr lang="cs-CZ" dirty="0" smtClean="0">
                <a:hlinkClick r:id="rId4"/>
              </a:rPr>
              <a:t>28North_Seymour_4%29.jpg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4]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commons.wikimedia.org/wiki/File:Iguanamarina.jpg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5]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</a:t>
            </a:r>
            <a:r>
              <a:rPr lang="en-US" dirty="0"/>
              <a:t> Creative Commons</a:t>
            </a:r>
            <a:r>
              <a:rPr lang="cs-CZ" dirty="0"/>
              <a:t> na WWW: </a:t>
            </a:r>
            <a:r>
              <a:rPr lang="cs-CZ" dirty="0">
                <a:hlinkClick r:id="rId6"/>
              </a:rPr>
              <a:t>http://commons.wikimedia.org/wiki/File:Red_Marine_Iguana_-_</a:t>
            </a:r>
            <a:r>
              <a:rPr lang="cs-CZ" dirty="0" smtClean="0">
                <a:hlinkClick r:id="rId6"/>
              </a:rPr>
              <a:t>8.jpg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6]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7"/>
              </a:rPr>
              <a:t>http://commons.wikimedia.org/wiki/File:Basiliscus_plumifrons_%</a:t>
            </a:r>
            <a:r>
              <a:rPr lang="cs-CZ" dirty="0" smtClean="0">
                <a:hlinkClick r:id="rId7"/>
              </a:rPr>
              <a:t>28Costa_Rica%29.jpg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7]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8"/>
              </a:rPr>
              <a:t>http://</a:t>
            </a:r>
            <a:r>
              <a:rPr lang="cs-CZ" dirty="0" smtClean="0">
                <a:hlinkClick r:id="rId8"/>
              </a:rPr>
              <a:t>commons.wikimedia.org/wiki/File:Stirnlappenbasilisk2_gro%C3%9Fer_kopf.jpg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en-US" dirty="0"/>
              <a:t>8]</a:t>
            </a:r>
            <a:r>
              <a:rPr lang="cs-CZ" dirty="0"/>
              <a:t> [cit. </a:t>
            </a:r>
            <a:r>
              <a:rPr lang="cs-CZ" dirty="0" smtClean="0"/>
              <a:t>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9"/>
              </a:rPr>
              <a:t>http://</a:t>
            </a:r>
            <a:r>
              <a:rPr lang="cs-CZ" dirty="0" smtClean="0">
                <a:hlinkClick r:id="rId9"/>
              </a:rPr>
              <a:t>commons.wikimedia.org/wiki/File:Plumed.basilisk.arp.jpg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413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en-US" dirty="0" err="1"/>
              <a:t>droje</a:t>
            </a:r>
            <a:r>
              <a:rPr lang="cs-CZ" dirty="0"/>
              <a:t> </a:t>
            </a:r>
            <a:r>
              <a:rPr lang="cs-CZ" dirty="0" smtClean="0"/>
              <a:t>II: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[9]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commons.wikimedia.org/wiki/File:Frilled-lizard500.jpg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[10]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3"/>
              </a:rPr>
              <a:t>http://commons.wikimedia.org/wiki/File:Chlamydosaurus_kingii_-Taronga_Zoo,_Sydney,_</a:t>
            </a:r>
            <a:r>
              <a:rPr lang="cs-CZ" dirty="0" smtClean="0">
                <a:hlinkClick r:id="rId3"/>
              </a:rPr>
              <a:t>Australia-8a.jpg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[11]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commons.wikimedia.org/wiki/File:Chlamydosaurus_kingii.jpg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[12]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commons.wikimedia.org/wiki/File:Thorny_Devil_Area.png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[13]</a:t>
            </a:r>
            <a:r>
              <a:rPr lang="cs-CZ" dirty="0" smtClean="0"/>
              <a:t> [cit. 201</a:t>
            </a:r>
            <a:r>
              <a:rPr lang="en-US" dirty="0" smtClean="0"/>
              <a:t>3</a:t>
            </a:r>
            <a:r>
              <a:rPr lang="cs-CZ" dirty="0" smtClean="0"/>
              <a:t>-</a:t>
            </a:r>
            <a:r>
              <a:rPr lang="en-US" dirty="0" smtClean="0"/>
              <a:t>05</a:t>
            </a:r>
            <a:r>
              <a:rPr lang="cs-CZ" dirty="0" smtClean="0"/>
              <a:t>-</a:t>
            </a:r>
            <a:r>
              <a:rPr lang="en-US" dirty="0" smtClean="0"/>
              <a:t>0</a:t>
            </a:r>
            <a:r>
              <a:rPr lang="cs-CZ" dirty="0" smtClean="0"/>
              <a:t>3]. Dostupný pod licencí</a:t>
            </a:r>
            <a:r>
              <a:rPr lang="en-US" dirty="0" smtClean="0"/>
              <a:t> Creative Commons</a:t>
            </a:r>
            <a:r>
              <a:rPr lang="cs-CZ" dirty="0" smtClean="0"/>
              <a:t> na WWW</a:t>
            </a:r>
            <a:r>
              <a:rPr lang="cs-CZ" dirty="0"/>
              <a:t>: </a:t>
            </a:r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commons.wikimedia.org/wiki/File:Moloch_horridus.jpg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[14]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7"/>
              </a:rPr>
              <a:t>http://</a:t>
            </a:r>
            <a:r>
              <a:rPr lang="cs-CZ" dirty="0" smtClean="0">
                <a:hlinkClick r:id="rId7"/>
              </a:rPr>
              <a:t>commons.wikimedia.org/wiki/File:Nordafrikanische_Dornschwanzagame.JPG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[15]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8"/>
              </a:rPr>
              <a:t>http://</a:t>
            </a:r>
            <a:r>
              <a:rPr lang="cs-CZ" dirty="0" smtClean="0">
                <a:hlinkClick r:id="rId8"/>
              </a:rPr>
              <a:t>commons.wikimedia.org/wiki/File:Egyptian.spiny.tail.lizard.arp.jpg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[16]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9"/>
              </a:rPr>
              <a:t>http://</a:t>
            </a:r>
            <a:r>
              <a:rPr lang="cs-CZ" dirty="0" smtClean="0">
                <a:hlinkClick r:id="rId9"/>
              </a:rPr>
              <a:t>commons.wikimedia.org/wiki/File:Chamaeleo.chamaeleon.bl1.jpg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4602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en-US" dirty="0" err="1"/>
              <a:t>droje</a:t>
            </a:r>
            <a:r>
              <a:rPr lang="cs-CZ" dirty="0"/>
              <a:t> </a:t>
            </a:r>
            <a:r>
              <a:rPr lang="cs-CZ" dirty="0" smtClean="0"/>
              <a:t>III: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17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commons.wikimedia.org/wiki/File:Gew%C3%B6hnliches_Cham%C3%A4leon.jpg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</a:t>
            </a:r>
            <a:r>
              <a:rPr lang="cs-CZ" dirty="0" smtClean="0"/>
              <a:t>8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commons.wikimedia.org/wiki/File:Portrait_Furcifer_oustaleti_female.JPG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[1</a:t>
            </a:r>
            <a:r>
              <a:rPr lang="cs-CZ" dirty="0" smtClean="0"/>
              <a:t>9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4"/>
              </a:rPr>
              <a:t>http://commons.wikimedia.org/wiki/File:Furcifer_oustaleti_-_</a:t>
            </a:r>
            <a:r>
              <a:rPr lang="cs-CZ" dirty="0" smtClean="0">
                <a:hlinkClick r:id="rId4"/>
              </a:rPr>
              <a:t>male.JPG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20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commons.wikimedia.org/wiki/File:Geco_Tarentola_mauritanica.JPG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21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</a:t>
            </a:r>
            <a:r>
              <a:rPr lang="en-US" dirty="0"/>
              <a:t> Creative Commons</a:t>
            </a:r>
            <a:r>
              <a:rPr lang="cs-CZ" dirty="0"/>
              <a:t> na WWW: </a:t>
            </a:r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commons.wikimedia.org/wiki/File:Tarentola_mauritanica2.jpg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22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7"/>
              </a:rPr>
              <a:t>http://</a:t>
            </a:r>
            <a:r>
              <a:rPr lang="cs-CZ" dirty="0" smtClean="0">
                <a:hlinkClick r:id="rId7"/>
              </a:rPr>
              <a:t>commons.wikimedia.org/wiki/File:Madagascariensis2.jpg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23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</a:t>
            </a:r>
            <a:r>
              <a:rPr lang="cs-CZ" dirty="0" smtClean="0"/>
              <a:t>WWW: </a:t>
            </a:r>
            <a:r>
              <a:rPr lang="cs-CZ" dirty="0">
                <a:hlinkClick r:id="rId8"/>
              </a:rPr>
              <a:t>http://</a:t>
            </a:r>
            <a:r>
              <a:rPr lang="cs-CZ" dirty="0" smtClean="0">
                <a:hlinkClick r:id="rId8"/>
              </a:rPr>
              <a:t>commons.wikimedia.org/wiki/File:Apothekerskink01.jpg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24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9"/>
              </a:rPr>
              <a:t>http://</a:t>
            </a:r>
            <a:r>
              <a:rPr lang="cs-CZ" dirty="0" smtClean="0">
                <a:hlinkClick r:id="rId9"/>
              </a:rPr>
              <a:t>commons.wikimedia.org/wiki/File:Ablepharus_kitaibelii_01.jpg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8914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en-US" dirty="0" err="1"/>
              <a:t>droje</a:t>
            </a:r>
            <a:r>
              <a:rPr lang="cs-CZ" dirty="0"/>
              <a:t> V</a:t>
            </a:r>
            <a:r>
              <a:rPr lang="cs-CZ" dirty="0" smtClean="0"/>
              <a:t>I</a:t>
            </a:r>
            <a:r>
              <a:rPr lang="cs-CZ" dirty="0"/>
              <a:t>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25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commons.wikimedia.org/wiki/File:Lacerta_agilis_2006_05_06cq.jpg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26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commons.wikimedia.org/wiki/File:2007-05_Eidechse_02.jpg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27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commons.wikimedia.org/wiki/File:Zootoca_vivipara_BS11.jpg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28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</a:t>
            </a:r>
            <a:r>
              <a:rPr lang="en-US" dirty="0"/>
              <a:t> Creative Commons</a:t>
            </a:r>
            <a:r>
              <a:rPr lang="cs-CZ" dirty="0"/>
              <a:t> na WWW: </a:t>
            </a:r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commons.wikimedia.org/wiki/File:Podarcis_muralis_nigriventris.JPG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29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commons.wikimedia.org/wiki/File:Anguidae.jpg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30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 smtClean="0"/>
              <a:t>0</a:t>
            </a:r>
            <a:r>
              <a:rPr lang="cs-CZ" dirty="0" smtClean="0"/>
              <a:t>3]. </a:t>
            </a:r>
            <a:r>
              <a:rPr lang="cs-CZ" dirty="0"/>
              <a:t>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7"/>
              </a:rPr>
              <a:t>http://</a:t>
            </a:r>
            <a:r>
              <a:rPr lang="cs-CZ" dirty="0" smtClean="0">
                <a:hlinkClick r:id="rId7"/>
              </a:rPr>
              <a:t>commons.wikimedia.org/wiki/File:Sheltopusik_001.jpg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/>
              <a:t>[</a:t>
            </a:r>
            <a:r>
              <a:rPr lang="cs-CZ" dirty="0" smtClean="0"/>
              <a:t>31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8"/>
              </a:rPr>
              <a:t>http://</a:t>
            </a:r>
            <a:r>
              <a:rPr lang="cs-CZ" dirty="0" smtClean="0">
                <a:hlinkClick r:id="rId8"/>
              </a:rPr>
              <a:t>commons.wikimedia.org/wiki/File:Heloderma_suspectum_01.jpg</a:t>
            </a: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/>
              <a:t>[</a:t>
            </a:r>
            <a:r>
              <a:rPr lang="cs-CZ" dirty="0" smtClean="0"/>
              <a:t>32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cs-CZ" dirty="0"/>
              <a:t>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01</a:t>
            </a:r>
            <a:r>
              <a:rPr lang="cs-CZ" dirty="0"/>
              <a:t>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9"/>
              </a:rPr>
              <a:t>http://</a:t>
            </a:r>
            <a:r>
              <a:rPr lang="cs-CZ" dirty="0" smtClean="0">
                <a:hlinkClick r:id="rId9"/>
              </a:rPr>
              <a:t>commons.wikimedia.org/wiki/File:Komodo-dragon-1.jpg</a:t>
            </a:r>
            <a:endParaRPr lang="cs-CZ" dirty="0" smtClean="0"/>
          </a:p>
          <a:p>
            <a:pPr>
              <a:lnSpc>
                <a:spcPct val="80000"/>
              </a:lnSpc>
              <a:buNone/>
            </a:pPr>
            <a:r>
              <a:rPr lang="en-US" dirty="0"/>
              <a:t>[</a:t>
            </a:r>
            <a:r>
              <a:rPr lang="cs-CZ" dirty="0"/>
              <a:t>33</a:t>
            </a:r>
            <a:r>
              <a:rPr lang="en-US" dirty="0"/>
              <a:t>]</a:t>
            </a:r>
            <a:r>
              <a:rPr lang="cs-CZ" dirty="0"/>
              <a:t> [cit. 201</a:t>
            </a:r>
            <a:r>
              <a:rPr lang="en-US" dirty="0"/>
              <a:t>3</a:t>
            </a:r>
            <a:r>
              <a:rPr lang="cs-CZ" dirty="0"/>
              <a:t>-</a:t>
            </a:r>
            <a:r>
              <a:rPr lang="en-US" dirty="0"/>
              <a:t>05</a:t>
            </a:r>
            <a:r>
              <a:rPr lang="cs-CZ" dirty="0"/>
              <a:t>-</a:t>
            </a:r>
            <a:r>
              <a:rPr lang="en-US" dirty="0"/>
              <a:t>0</a:t>
            </a:r>
            <a:r>
              <a:rPr lang="cs-CZ" dirty="0"/>
              <a:t>3]. Dostupný pod licencí </a:t>
            </a:r>
            <a:r>
              <a:rPr lang="en-US" dirty="0"/>
              <a:t>Creative Commons</a:t>
            </a:r>
            <a:r>
              <a:rPr lang="cs-CZ" dirty="0"/>
              <a:t> na WWW: </a:t>
            </a:r>
            <a:r>
              <a:rPr lang="cs-CZ" dirty="0">
                <a:hlinkClick r:id="rId10"/>
              </a:rPr>
              <a:t>http://commons.wikimedia.org/wiki/File:Varan_komodsk%C3%BD.jpeg</a:t>
            </a:r>
            <a:endParaRPr lang="cs-CZ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3029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Šupinatí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n</a:t>
            </a:r>
            <a:r>
              <a:rPr lang="cs-CZ" b="1" dirty="0" smtClean="0"/>
              <a:t>ejpokročilejší skupina plazů</a:t>
            </a:r>
          </a:p>
          <a:p>
            <a:r>
              <a:rPr lang="cs-CZ" b="1" dirty="0"/>
              <a:t>t</a:t>
            </a:r>
            <a:r>
              <a:rPr lang="cs-CZ" b="1" dirty="0" smtClean="0"/>
              <a:t>ělo pokrývají šupiny</a:t>
            </a:r>
          </a:p>
          <a:p>
            <a:r>
              <a:rPr lang="cs-CZ" b="1" dirty="0"/>
              <a:t>t</a:t>
            </a:r>
            <a:r>
              <a:rPr lang="cs-CZ" b="1" dirty="0" smtClean="0"/>
              <a:t>ypický je párový hemipenis</a:t>
            </a:r>
          </a:p>
          <a:p>
            <a:r>
              <a:rPr lang="cs-CZ" b="1" dirty="0"/>
              <a:t>v</a:t>
            </a:r>
            <a:r>
              <a:rPr lang="cs-CZ" b="1" dirty="0" smtClean="0"/>
              <a:t>ětšinou vejcorodí</a:t>
            </a:r>
          </a:p>
          <a:p>
            <a:r>
              <a:rPr lang="cs-CZ" b="1" dirty="0"/>
              <a:t>d</a:t>
            </a:r>
            <a:r>
              <a:rPr lang="cs-CZ" b="1" dirty="0" smtClean="0"/>
              <a:t>ělí se na ještěry a hady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10014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Ještěři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t</a:t>
            </a:r>
            <a:r>
              <a:rPr lang="cs-CZ" b="1" dirty="0" smtClean="0"/>
              <a:t>ypické tělo</a:t>
            </a:r>
          </a:p>
          <a:p>
            <a:r>
              <a:rPr lang="cs-CZ" b="1" dirty="0" smtClean="0"/>
              <a:t>4 pětiprsté končetiny</a:t>
            </a:r>
          </a:p>
          <a:p>
            <a:r>
              <a:rPr lang="cs-CZ" b="1" dirty="0"/>
              <a:t>o</a:t>
            </a:r>
            <a:r>
              <a:rPr lang="cs-CZ" b="1" dirty="0" smtClean="0"/>
              <a:t>cas delší než tělo – autotomie, regenerace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790637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22912" cy="994122"/>
          </a:xfrm>
        </p:spPr>
        <p:txBody>
          <a:bodyPr>
            <a:normAutofit fontScale="90000"/>
          </a:bodyPr>
          <a:lstStyle/>
          <a:p>
            <a:r>
              <a:rPr lang="cs-CZ" b="1" dirty="0" err="1" smtClean="0"/>
              <a:t>Leguánovití</a:t>
            </a:r>
            <a:r>
              <a:rPr lang="cs-CZ" b="1" dirty="0" smtClean="0"/>
              <a:t> – </a:t>
            </a:r>
            <a:r>
              <a:rPr lang="cs-CZ" sz="3600" b="1" dirty="0" smtClean="0"/>
              <a:t>leguán zelený</a:t>
            </a:r>
            <a:endParaRPr lang="cs-CZ" sz="3600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205165" y="206606"/>
            <a:ext cx="8797330" cy="6544912"/>
            <a:chOff x="205165" y="206606"/>
            <a:chExt cx="8797330" cy="6544912"/>
          </a:xfrm>
        </p:grpSpPr>
        <p:grpSp>
          <p:nvGrpSpPr>
            <p:cNvPr id="4" name="Skupina 3"/>
            <p:cNvGrpSpPr/>
            <p:nvPr/>
          </p:nvGrpSpPr>
          <p:grpSpPr>
            <a:xfrm>
              <a:off x="205165" y="1268760"/>
              <a:ext cx="7266384" cy="5482758"/>
              <a:chOff x="205165" y="1268760"/>
              <a:chExt cx="7266384" cy="548275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165" y="1301730"/>
                <a:ext cx="7266384" cy="5449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ovéPole 2"/>
              <p:cNvSpPr txBox="1"/>
              <p:nvPr/>
            </p:nvSpPr>
            <p:spPr>
              <a:xfrm>
                <a:off x="207450" y="1268760"/>
                <a:ext cx="442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[1]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Skupina 5"/>
            <p:cNvGrpSpPr/>
            <p:nvPr/>
          </p:nvGrpSpPr>
          <p:grpSpPr>
            <a:xfrm>
              <a:off x="5940604" y="206606"/>
              <a:ext cx="3061891" cy="4573747"/>
              <a:chOff x="5940604" y="206606"/>
              <a:chExt cx="3061891" cy="4573747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0604" y="206606"/>
                <a:ext cx="3061891" cy="4573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8399126" y="4398978"/>
                <a:ext cx="442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[2]</a:t>
                </a:r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2934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Leguánovití</a:t>
            </a:r>
            <a:r>
              <a:rPr lang="cs-CZ" b="1" dirty="0"/>
              <a:t> </a:t>
            </a:r>
            <a:r>
              <a:rPr lang="cs-CZ" b="1" dirty="0" smtClean="0"/>
              <a:t>- </a:t>
            </a:r>
            <a:r>
              <a:rPr lang="cs-CZ" sz="3200" b="1" dirty="0"/>
              <a:t>l</a:t>
            </a:r>
            <a:r>
              <a:rPr lang="cs-CZ" sz="3200" b="1" dirty="0" smtClean="0"/>
              <a:t>eguán galapážský</a:t>
            </a:r>
            <a:endParaRPr lang="cs-CZ" sz="32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467544" y="1772816"/>
            <a:ext cx="7194376" cy="4784260"/>
            <a:chOff x="467544" y="1772816"/>
            <a:chExt cx="7194376" cy="478426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772816"/>
              <a:ext cx="7194376" cy="4784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539552" y="6187744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[3]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200214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2218258"/>
          </a:xfrm>
        </p:spPr>
        <p:txBody>
          <a:bodyPr/>
          <a:lstStyle/>
          <a:p>
            <a:r>
              <a:rPr lang="cs-CZ" b="1" dirty="0" err="1" smtClean="0"/>
              <a:t>Leguánovití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 </a:t>
            </a:r>
            <a:r>
              <a:rPr lang="cs-CZ" sz="3200" b="1" dirty="0"/>
              <a:t>l</a:t>
            </a:r>
            <a:r>
              <a:rPr lang="cs-CZ" sz="3200" b="1" dirty="0" smtClean="0"/>
              <a:t>eguán mořský</a:t>
            </a:r>
            <a:endParaRPr lang="cs-CZ" sz="3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20396" y="4657360"/>
            <a:ext cx="3207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Potápí se – </a:t>
            </a:r>
          </a:p>
          <a:p>
            <a:r>
              <a:rPr lang="cs-CZ" sz="2400" b="1" dirty="0" smtClean="0"/>
              <a:t>živí se mořskými řasami</a:t>
            </a:r>
            <a:endParaRPr lang="cs-CZ" sz="2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35496" y="116632"/>
            <a:ext cx="5138936" cy="3854202"/>
            <a:chOff x="35496" y="116632"/>
            <a:chExt cx="5138936" cy="385420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16632"/>
              <a:ext cx="5138936" cy="3854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41275" y="3601502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[4]</a:t>
              </a:r>
              <a:endParaRPr lang="cs-CZ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3131840" y="3017813"/>
            <a:ext cx="5763882" cy="3840187"/>
            <a:chOff x="3131840" y="3017813"/>
            <a:chExt cx="5763882" cy="384018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3017813"/>
              <a:ext cx="5763882" cy="384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3131840" y="6488668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[5]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5489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95344" y="188640"/>
            <a:ext cx="2893745" cy="1656184"/>
          </a:xfrm>
        </p:spPr>
        <p:txBody>
          <a:bodyPr>
            <a:normAutofit fontScale="90000"/>
          </a:bodyPr>
          <a:lstStyle/>
          <a:p>
            <a:r>
              <a:rPr lang="cs-CZ" b="1" dirty="0" err="1" smtClean="0"/>
              <a:t>Leguánovití</a:t>
            </a:r>
            <a:r>
              <a:rPr lang="cs-CZ" b="1" dirty="0" smtClean="0"/>
              <a:t> </a:t>
            </a:r>
            <a:r>
              <a:rPr lang="cs-CZ" sz="3600" b="1" dirty="0"/>
              <a:t>b</a:t>
            </a:r>
            <a:r>
              <a:rPr lang="cs-CZ" sz="3600" b="1" dirty="0" smtClean="0"/>
              <a:t>azilišek zelený</a:t>
            </a:r>
            <a:endParaRPr lang="cs-CZ" sz="3600" b="1" dirty="0"/>
          </a:p>
        </p:txBody>
      </p:sp>
      <p:grpSp>
        <p:nvGrpSpPr>
          <p:cNvPr id="8" name="Skupina 7"/>
          <p:cNvGrpSpPr/>
          <p:nvPr/>
        </p:nvGrpSpPr>
        <p:grpSpPr>
          <a:xfrm>
            <a:off x="-28404" y="103329"/>
            <a:ext cx="5754216" cy="3898481"/>
            <a:chOff x="-28404" y="103329"/>
            <a:chExt cx="5754216" cy="3898481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2" r="-7522"/>
            <a:stretch/>
          </p:blipFill>
          <p:spPr bwMode="auto">
            <a:xfrm>
              <a:off x="-28404" y="103329"/>
              <a:ext cx="5754216" cy="3898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26804" y="3632478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[7]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1105052" y="1669330"/>
            <a:ext cx="7689884" cy="5182211"/>
            <a:chOff x="1105052" y="1669330"/>
            <a:chExt cx="7689884" cy="5182211"/>
          </a:xfrm>
        </p:grpSpPr>
        <p:grpSp>
          <p:nvGrpSpPr>
            <p:cNvPr id="10" name="Skupina 9"/>
            <p:cNvGrpSpPr/>
            <p:nvPr/>
          </p:nvGrpSpPr>
          <p:grpSpPr>
            <a:xfrm>
              <a:off x="1105052" y="3985155"/>
              <a:ext cx="3805239" cy="2866386"/>
              <a:chOff x="1028477" y="3978795"/>
              <a:chExt cx="3805239" cy="2866386"/>
            </a:xfrm>
          </p:grpSpPr>
          <p:grpSp>
            <p:nvGrpSpPr>
              <p:cNvPr id="5" name="Skupina 4"/>
              <p:cNvGrpSpPr/>
              <p:nvPr/>
            </p:nvGrpSpPr>
            <p:grpSpPr>
              <a:xfrm>
                <a:off x="1028477" y="3978795"/>
                <a:ext cx="3805239" cy="2857500"/>
                <a:chOff x="1028477" y="3978795"/>
                <a:chExt cx="3805239" cy="2857500"/>
              </a:xfrm>
            </p:grpSpPr>
            <p:pic>
              <p:nvPicPr>
                <p:cNvPr id="4098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8478" y="3978795"/>
                  <a:ext cx="3805238" cy="2857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TextovéPole 3"/>
                <p:cNvSpPr txBox="1"/>
                <p:nvPr/>
              </p:nvSpPr>
              <p:spPr>
                <a:xfrm>
                  <a:off x="1028477" y="3996622"/>
                  <a:ext cx="85953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2000" b="1" dirty="0" smtClean="0">
                      <a:solidFill>
                        <a:schemeClr val="bg1"/>
                      </a:solidFill>
                    </a:rPr>
                    <a:t>samec</a:t>
                  </a:r>
                  <a:endParaRPr lang="cs-CZ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" name="TextovéPole 8"/>
              <p:cNvSpPr txBox="1"/>
              <p:nvPr/>
            </p:nvSpPr>
            <p:spPr>
              <a:xfrm>
                <a:off x="1028477" y="6475849"/>
                <a:ext cx="442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[6]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4871008" y="1669330"/>
              <a:ext cx="3923928" cy="5054694"/>
              <a:chOff x="4871008" y="1669330"/>
              <a:chExt cx="3923928" cy="5054694"/>
            </a:xfrm>
          </p:grpSpPr>
          <p:grpSp>
            <p:nvGrpSpPr>
              <p:cNvPr id="7" name="Skupina 6"/>
              <p:cNvGrpSpPr/>
              <p:nvPr/>
            </p:nvGrpSpPr>
            <p:grpSpPr>
              <a:xfrm>
                <a:off x="4871008" y="1669330"/>
                <a:ext cx="3923928" cy="5054694"/>
                <a:chOff x="4835658" y="1775338"/>
                <a:chExt cx="3923928" cy="5054694"/>
              </a:xfrm>
            </p:grpSpPr>
            <p:pic>
              <p:nvPicPr>
                <p:cNvPr id="4100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35658" y="1775338"/>
                  <a:ext cx="3923928" cy="50546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" name="TextovéPole 5"/>
                <p:cNvSpPr txBox="1"/>
                <p:nvPr/>
              </p:nvSpPr>
              <p:spPr>
                <a:xfrm>
                  <a:off x="4871008" y="6421398"/>
                  <a:ext cx="92204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2000" b="1" dirty="0" smtClean="0">
                      <a:solidFill>
                        <a:schemeClr val="bg1"/>
                      </a:solidFill>
                    </a:rPr>
                    <a:t>samice</a:t>
                  </a:r>
                  <a:endParaRPr lang="cs-CZ" sz="20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1" name="TextovéPole 10"/>
              <p:cNvSpPr txBox="1"/>
              <p:nvPr/>
            </p:nvSpPr>
            <p:spPr>
              <a:xfrm>
                <a:off x="8333394" y="1669330"/>
                <a:ext cx="442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[8]</a:t>
                </a:r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7313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38138"/>
          </a:xfrm>
        </p:spPr>
        <p:txBody>
          <a:bodyPr>
            <a:normAutofit fontScale="90000"/>
          </a:bodyPr>
          <a:lstStyle/>
          <a:p>
            <a:r>
              <a:rPr lang="cs-CZ" b="1" dirty="0" err="1" smtClean="0"/>
              <a:t>Agamovití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agama límcová</a:t>
            </a:r>
            <a:endParaRPr lang="cs-CZ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323528" y="548680"/>
            <a:ext cx="4343952" cy="2936512"/>
            <a:chOff x="323528" y="548680"/>
            <a:chExt cx="4343952" cy="293651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548680"/>
              <a:ext cx="4343952" cy="293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371783" y="3103817"/>
              <a:ext cx="44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[9]</a:t>
              </a:r>
              <a:endParaRPr lang="cs-CZ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5124368" y="1397025"/>
            <a:ext cx="3387477" cy="5060097"/>
            <a:chOff x="5124368" y="1397025"/>
            <a:chExt cx="3387477" cy="5060097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4368" y="1397025"/>
              <a:ext cx="3387477" cy="5060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5151122" y="608176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[10]</a:t>
              </a:r>
              <a:endParaRPr lang="cs-CZ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371783" y="3648810"/>
            <a:ext cx="4295697" cy="2808312"/>
            <a:chOff x="371783" y="3648810"/>
            <a:chExt cx="4295697" cy="280831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783" y="3648810"/>
              <a:ext cx="4295697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371783" y="608176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[11]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3911451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1177</Words>
  <Application>Microsoft Office PowerPoint</Application>
  <PresentationFormat>Předvádění na obrazovce (4:3)</PresentationFormat>
  <Paragraphs>146</Paragraphs>
  <Slides>29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Calibri</vt:lpstr>
      <vt:lpstr>Courier New</vt:lpstr>
      <vt:lpstr>Wingdings</vt:lpstr>
      <vt:lpstr>Motiv systému Office</vt:lpstr>
      <vt:lpstr>Plazi</vt:lpstr>
      <vt:lpstr>Systém plazů</vt:lpstr>
      <vt:lpstr>Šupinatí</vt:lpstr>
      <vt:lpstr>Ještěři</vt:lpstr>
      <vt:lpstr>Leguánovití – leguán zelený</vt:lpstr>
      <vt:lpstr>Leguánovití - leguán galapážský</vt:lpstr>
      <vt:lpstr>Leguánovití  leguán mořský</vt:lpstr>
      <vt:lpstr>Leguánovití bazilišek zelený</vt:lpstr>
      <vt:lpstr>Agamovití agama límcová</vt:lpstr>
      <vt:lpstr>Agamovití  - moloch ostnitý</vt:lpstr>
      <vt:lpstr>Agamovití - trnorep skalní a egyptský</vt:lpstr>
      <vt:lpstr>Chameleonovití</vt:lpstr>
      <vt:lpstr>Chameleonovití</vt:lpstr>
      <vt:lpstr>Gekonovití</vt:lpstr>
      <vt:lpstr>Gekonovití</vt:lpstr>
      <vt:lpstr>Scinkovití – scink lékařský (obecný)</vt:lpstr>
      <vt:lpstr>Scinkovití – krátkonožka evropská</vt:lpstr>
      <vt:lpstr>Ještěrkovití – ještěrka obecná</vt:lpstr>
      <vt:lpstr>Ještěrkovití</vt:lpstr>
      <vt:lpstr>Ještěrkovití – ještěrka zední</vt:lpstr>
      <vt:lpstr>Slepýšovití  </vt:lpstr>
      <vt:lpstr>Korovcovití – korovec jedovatý</vt:lpstr>
      <vt:lpstr>Varanovití  varan komodský</vt:lpstr>
      <vt:lpstr>Zopakujte si:</vt:lpstr>
      <vt:lpstr>Řešení:</vt:lpstr>
      <vt:lpstr>Zdroje I: </vt:lpstr>
      <vt:lpstr>Zdroje II: </vt:lpstr>
      <vt:lpstr>Zdroje III: </vt:lpstr>
      <vt:lpstr>Zdroje VI: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Plazi</dc:title>
  <dc:creator>Admin</dc:creator>
  <cp:lastModifiedBy>Admin</cp:lastModifiedBy>
  <cp:revision>50</cp:revision>
  <dcterms:created xsi:type="dcterms:W3CDTF">2013-04-14T18:06:26Z</dcterms:created>
  <dcterms:modified xsi:type="dcterms:W3CDTF">2020-03-16T08:24:44Z</dcterms:modified>
</cp:coreProperties>
</file>