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5" r:id="rId4"/>
    <p:sldId id="284" r:id="rId5"/>
    <p:sldId id="288" r:id="rId6"/>
    <p:sldId id="292" r:id="rId7"/>
    <p:sldId id="287" r:id="rId8"/>
    <p:sldId id="286" r:id="rId9"/>
    <p:sldId id="293" r:id="rId10"/>
    <p:sldId id="289" r:id="rId11"/>
    <p:sldId id="294" r:id="rId12"/>
    <p:sldId id="291" r:id="rId13"/>
    <p:sldId id="295" r:id="rId14"/>
    <p:sldId id="290" r:id="rId15"/>
    <p:sldId id="296" r:id="rId16"/>
    <p:sldId id="297" r:id="rId17"/>
    <p:sldId id="262" r:id="rId18"/>
    <p:sldId id="273" r:id="rId19"/>
    <p:sldId id="276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CC66889-9CF7-4AA6-9046-16C8213596BE}">
          <p14:sldIdLst>
            <p14:sldId id="256"/>
            <p14:sldId id="257"/>
            <p14:sldId id="285"/>
            <p14:sldId id="284"/>
            <p14:sldId id="288"/>
            <p14:sldId id="292"/>
            <p14:sldId id="287"/>
            <p14:sldId id="286"/>
            <p14:sldId id="293"/>
            <p14:sldId id="289"/>
            <p14:sldId id="294"/>
            <p14:sldId id="291"/>
            <p14:sldId id="295"/>
            <p14:sldId id="290"/>
            <p14:sldId id="296"/>
            <p14:sldId id="297"/>
            <p14:sldId id="262"/>
            <p14:sldId id="273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 varScale="1">
        <p:scale>
          <a:sx n="102" d="100"/>
          <a:sy n="102" d="100"/>
        </p:scale>
        <p:origin x="45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6400E-3B9A-4B6D-8084-92A99C415007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628B-7C02-4FE5-B069-D124E4DA1B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42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15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07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3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84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2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31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88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63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02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4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3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Python_reticulatus_%D1%81%D0%B5%D1%82%D1%87%D0%B0%D1%82%D1%8B%D0%B9_%D0%BF%D0%B8%D1%82%D0%BE%D0%BD-2.jpg" TargetMode="External"/><Relationship Id="rId3" Type="http://schemas.openxmlformats.org/officeDocument/2006/relationships/hyperlink" Target="http://commons.wikimedia.org/wiki/File:Boa_c.i.jpg" TargetMode="External"/><Relationship Id="rId7" Type="http://schemas.openxmlformats.org/officeDocument/2006/relationships/hyperlink" Target="http://commons.wikimedia.org/wiki/File:Python_reticulatus_Area.PNG" TargetMode="External"/><Relationship Id="rId2" Type="http://schemas.openxmlformats.org/officeDocument/2006/relationships/hyperlink" Target="http://commons.wikimedia.org/wiki/File:Boa_constrictor_constrictor_guyan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Anaconda_Bolivia.jpg" TargetMode="External"/><Relationship Id="rId5" Type="http://schemas.openxmlformats.org/officeDocument/2006/relationships/hyperlink" Target="http://commons.wikimedia.org/wiki/File:Eunectes_murinus_skansen.jpg" TargetMode="External"/><Relationship Id="rId4" Type="http://schemas.openxmlformats.org/officeDocument/2006/relationships/hyperlink" Target="http://commons.wikimedia.org/wiki/File:Anaconda_Loreto_Peru.jpg" TargetMode="External"/><Relationship Id="rId9" Type="http://schemas.openxmlformats.org/officeDocument/2006/relationships/hyperlink" Target="http://commons.wikimedia.org/wiki/File:Natternhemd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King_Cobra_045.jpg" TargetMode="External"/><Relationship Id="rId3" Type="http://schemas.openxmlformats.org/officeDocument/2006/relationships/hyperlink" Target="http://commons.wikimedia.org/wiki/File:Ringelnatter_(Natrix_natrix)_head.jpg" TargetMode="External"/><Relationship Id="rId7" Type="http://schemas.openxmlformats.org/officeDocument/2006/relationships/hyperlink" Target="http://commons.wikimedia.org/wiki/File:Distribution_O._hannah.png" TargetMode="External"/><Relationship Id="rId2" Type="http://schemas.openxmlformats.org/officeDocument/2006/relationships/hyperlink" Target="http://commons.wikimedia.org/wiki/File:Ringelnatter,_z%C3%BCngelnd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L14cobra.jpg" TargetMode="External"/><Relationship Id="rId5" Type="http://schemas.openxmlformats.org/officeDocument/2006/relationships/hyperlink" Target="http://commons.wikimedia.org/wiki/File:Eierschlange_frisst_Zwergwachtelei.jpg" TargetMode="External"/><Relationship Id="rId4" Type="http://schemas.openxmlformats.org/officeDocument/2006/relationships/hyperlink" Target="http://commons.wikimedia.org/wiki/File:Natrix_tessellata_Rheinland-Pfalz_01.jpg" TargetMode="External"/><Relationship Id="rId9" Type="http://schemas.openxmlformats.org/officeDocument/2006/relationships/hyperlink" Target="http://commons.wikimedia.org/wiki/File:Schwarze_Mamb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ViperaBerusFang.JPG" TargetMode="External"/><Relationship Id="rId7" Type="http://schemas.openxmlformats.org/officeDocument/2006/relationships/hyperlink" Target="http://commons.wikimedia.org/wiki/File:Hornviper_Cerastes_cerastes.jpg" TargetMode="External"/><Relationship Id="rId2" Type="http://schemas.openxmlformats.org/officeDocument/2006/relationships/hyperlink" Target="http://commons.wikimedia.org/wiki/File:Pelamis_Platurus_Costa_Ric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rotalus_horridus_CDC.png" TargetMode="External"/><Relationship Id="rId5" Type="http://schemas.openxmlformats.org/officeDocument/2006/relationships/hyperlink" Target="http://commons.wikimedia.org/wiki/File:Vipera_berus(Zmija_zygzakowata).jpg" TargetMode="External"/><Relationship Id="rId4" Type="http://schemas.openxmlformats.org/officeDocument/2006/relationships/hyperlink" Target="http://commons.wikimedia.org/wiki/File:Viperaberus2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Plazi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Šupinatí - hadi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703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78696" cy="1138138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Korálovcovití</a:t>
            </a:r>
            <a:endParaRPr lang="cs-CZ" b="1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86713" y="548680"/>
            <a:ext cx="9082004" cy="6058129"/>
            <a:chOff x="251519" y="764704"/>
            <a:chExt cx="9082004" cy="6058129"/>
          </a:xfrm>
        </p:grpSpPr>
        <p:grpSp>
          <p:nvGrpSpPr>
            <p:cNvPr id="15" name="Skupina 14"/>
            <p:cNvGrpSpPr/>
            <p:nvPr/>
          </p:nvGrpSpPr>
          <p:grpSpPr>
            <a:xfrm>
              <a:off x="251519" y="1844824"/>
              <a:ext cx="4671159" cy="4978009"/>
              <a:chOff x="251519" y="1844824"/>
              <a:chExt cx="4671159" cy="4978009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51520" y="1844824"/>
                <a:ext cx="4671158" cy="4978009"/>
                <a:chOff x="251520" y="1844824"/>
                <a:chExt cx="4671158" cy="4978009"/>
              </a:xfrm>
            </p:grpSpPr>
            <p:grpSp>
              <p:nvGrpSpPr>
                <p:cNvPr id="8" name="Skupina 7"/>
                <p:cNvGrpSpPr/>
                <p:nvPr/>
              </p:nvGrpSpPr>
              <p:grpSpPr>
                <a:xfrm>
                  <a:off x="251520" y="1844824"/>
                  <a:ext cx="4671158" cy="4978009"/>
                  <a:chOff x="251520" y="1844824"/>
                  <a:chExt cx="4671158" cy="4978009"/>
                </a:xfrm>
              </p:grpSpPr>
              <p:grpSp>
                <p:nvGrpSpPr>
                  <p:cNvPr id="7" name="Skupina 6"/>
                  <p:cNvGrpSpPr/>
                  <p:nvPr/>
                </p:nvGrpSpPr>
                <p:grpSpPr>
                  <a:xfrm>
                    <a:off x="251520" y="2610593"/>
                    <a:ext cx="4671158" cy="4212240"/>
                    <a:chOff x="251520" y="2610593"/>
                    <a:chExt cx="4671158" cy="4212240"/>
                  </a:xfrm>
                </p:grpSpPr>
                <p:pic>
                  <p:nvPicPr>
                    <p:cNvPr id="25603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51520" y="2610593"/>
                      <a:ext cx="4671158" cy="3258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" name="TextovéPole 5"/>
                    <p:cNvSpPr txBox="1"/>
                    <p:nvPr/>
                  </p:nvSpPr>
                  <p:spPr>
                    <a:xfrm>
                      <a:off x="251520" y="5868726"/>
                      <a:ext cx="2951001" cy="9541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cs-CZ" sz="3200" b="1" dirty="0"/>
                        <a:t>k</a:t>
                      </a:r>
                      <a:r>
                        <a:rPr lang="cs-CZ" sz="3200" b="1" dirty="0" smtClean="0"/>
                        <a:t>obra královská</a:t>
                      </a:r>
                    </a:p>
                    <a:p>
                      <a:r>
                        <a:rPr lang="cs-CZ" sz="2400" b="1" dirty="0"/>
                        <a:t>n</a:t>
                      </a:r>
                      <a:r>
                        <a:rPr lang="cs-CZ" sz="2400" b="1" dirty="0" smtClean="0"/>
                        <a:t>ejvětší jedovatý had</a:t>
                      </a:r>
                      <a:endParaRPr lang="cs-CZ" sz="2400" b="1" dirty="0"/>
                    </a:p>
                  </p:txBody>
                </p:sp>
              </p:grpSp>
              <p:pic>
                <p:nvPicPr>
                  <p:cNvPr id="25604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20" y="1844824"/>
                    <a:ext cx="2777628" cy="12871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11" name="TextovéPole 10"/>
                <p:cNvSpPr txBox="1"/>
                <p:nvPr/>
              </p:nvSpPr>
              <p:spPr>
                <a:xfrm>
                  <a:off x="251520" y="2762227"/>
                  <a:ext cx="559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[14]</a:t>
                  </a:r>
                  <a:endParaRPr lang="cs-CZ" dirty="0"/>
                </a:p>
              </p:txBody>
            </p:sp>
          </p:grpSp>
          <p:sp>
            <p:nvSpPr>
              <p:cNvPr id="14" name="TextovéPole 13"/>
              <p:cNvSpPr txBox="1"/>
              <p:nvPr/>
            </p:nvSpPr>
            <p:spPr>
              <a:xfrm>
                <a:off x="251519" y="5498989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[15]</a:t>
                </a:r>
                <a:endParaRPr lang="cs-CZ" dirty="0"/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4211960" y="764704"/>
              <a:ext cx="5121563" cy="4891525"/>
              <a:chOff x="4211960" y="764704"/>
              <a:chExt cx="5121563" cy="4891525"/>
            </a:xfrm>
          </p:grpSpPr>
          <p:grpSp>
            <p:nvGrpSpPr>
              <p:cNvPr id="5" name="Skupina 4"/>
              <p:cNvGrpSpPr/>
              <p:nvPr/>
            </p:nvGrpSpPr>
            <p:grpSpPr>
              <a:xfrm>
                <a:off x="4211960" y="764704"/>
                <a:ext cx="5121563" cy="4891525"/>
                <a:chOff x="4211960" y="764704"/>
                <a:chExt cx="5121563" cy="4891525"/>
              </a:xfrm>
            </p:grpSpPr>
            <p:pic>
              <p:nvPicPr>
                <p:cNvPr id="25602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1960" y="764704"/>
                  <a:ext cx="4672403" cy="3937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ovéPole 3"/>
                <p:cNvSpPr txBox="1"/>
                <p:nvPr/>
              </p:nvSpPr>
              <p:spPr>
                <a:xfrm>
                  <a:off x="6096227" y="4702122"/>
                  <a:ext cx="3237296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3200" b="1" dirty="0" err="1"/>
                    <a:t>k</a:t>
                  </a:r>
                  <a:r>
                    <a:rPr lang="en-US" sz="3200" b="1" dirty="0" err="1" smtClean="0"/>
                    <a:t>obra</a:t>
                  </a:r>
                  <a:r>
                    <a:rPr lang="en-US" sz="3200" b="1" dirty="0" smtClean="0"/>
                    <a:t> </a:t>
                  </a:r>
                  <a:r>
                    <a:rPr lang="en-US" sz="3200" b="1" dirty="0" err="1" smtClean="0"/>
                    <a:t>eg</a:t>
                  </a:r>
                  <a:r>
                    <a:rPr lang="cs-CZ" sz="3200" b="1" dirty="0" smtClean="0"/>
                    <a:t>y</a:t>
                  </a:r>
                  <a:r>
                    <a:rPr lang="en-US" sz="3200" b="1" dirty="0" err="1" smtClean="0"/>
                    <a:t>ptsk</a:t>
                  </a:r>
                  <a:r>
                    <a:rPr lang="cs-CZ" sz="3200" b="1" dirty="0" smtClean="0"/>
                    <a:t>á</a:t>
                  </a:r>
                </a:p>
                <a:p>
                  <a:r>
                    <a:rPr lang="cs-CZ" sz="2400" b="1" dirty="0"/>
                    <a:t>t</a:t>
                  </a:r>
                  <a:r>
                    <a:rPr lang="cs-CZ" sz="2400" b="1" dirty="0" smtClean="0"/>
                    <a:t>ypický výstražný postoj</a:t>
                  </a:r>
                  <a:endParaRPr lang="cs-CZ" sz="2400" b="1" dirty="0"/>
                </a:p>
              </p:txBody>
            </p:sp>
          </p:grpSp>
          <p:sp>
            <p:nvSpPr>
              <p:cNvPr id="9" name="TextovéPole 8"/>
              <p:cNvSpPr txBox="1"/>
              <p:nvPr/>
            </p:nvSpPr>
            <p:spPr>
              <a:xfrm>
                <a:off x="4211960" y="805053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[13]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549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Korálovcovití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248103" y="1167758"/>
            <a:ext cx="4275553" cy="4165728"/>
            <a:chOff x="248103" y="1167758"/>
            <a:chExt cx="4275553" cy="4165728"/>
          </a:xfrm>
        </p:grpSpPr>
        <p:grpSp>
          <p:nvGrpSpPr>
            <p:cNvPr id="5" name="Skupina 4"/>
            <p:cNvGrpSpPr/>
            <p:nvPr/>
          </p:nvGrpSpPr>
          <p:grpSpPr>
            <a:xfrm>
              <a:off x="251520" y="1167758"/>
              <a:ext cx="4272136" cy="4165728"/>
              <a:chOff x="251520" y="1167758"/>
              <a:chExt cx="4272136" cy="4165728"/>
            </a:xfrm>
          </p:grpSpPr>
          <p:pic>
            <p:nvPicPr>
              <p:cNvPr id="2662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167758"/>
                <a:ext cx="4272136" cy="3204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251520" y="4379379"/>
                <a:ext cx="270003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/>
                  <a:t>m</a:t>
                </a:r>
                <a:r>
                  <a:rPr lang="cs-CZ" sz="3200" b="1" dirty="0" smtClean="0"/>
                  <a:t>amba černá</a:t>
                </a:r>
              </a:p>
              <a:p>
                <a:r>
                  <a:rPr lang="cs-CZ" sz="2400" b="1" dirty="0"/>
                  <a:t>v</a:t>
                </a:r>
                <a:r>
                  <a:rPr lang="cs-CZ" sz="2400" b="1" dirty="0" smtClean="0"/>
                  <a:t>elké množství jedu</a:t>
                </a:r>
                <a:endParaRPr lang="cs-CZ" sz="2400" b="1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248103" y="3999031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[16]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91880" y="1077038"/>
            <a:ext cx="5471993" cy="5788390"/>
            <a:chOff x="3491880" y="1077038"/>
            <a:chExt cx="5471993" cy="5788390"/>
          </a:xfrm>
        </p:grpSpPr>
        <p:grpSp>
          <p:nvGrpSpPr>
            <p:cNvPr id="8" name="Skupina 7"/>
            <p:cNvGrpSpPr/>
            <p:nvPr/>
          </p:nvGrpSpPr>
          <p:grpSpPr>
            <a:xfrm>
              <a:off x="3491880" y="1077038"/>
              <a:ext cx="5471993" cy="5774407"/>
              <a:chOff x="3491880" y="1077038"/>
              <a:chExt cx="5471993" cy="5774407"/>
            </a:xfrm>
          </p:grpSpPr>
          <p:pic>
            <p:nvPicPr>
              <p:cNvPr id="26628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0" y="2769809"/>
                <a:ext cx="5442181" cy="408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5651505" y="1077038"/>
                <a:ext cx="3312368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200" b="1" dirty="0"/>
                  <a:t>v</a:t>
                </a:r>
                <a:r>
                  <a:rPr lang="cs-CZ" sz="3200" b="1" dirty="0" smtClean="0"/>
                  <a:t>odnář dvoubarvý</a:t>
                </a:r>
              </a:p>
              <a:p>
                <a:r>
                  <a:rPr lang="cs-CZ" sz="2400" b="1" dirty="0"/>
                  <a:t>m</a:t>
                </a:r>
                <a:r>
                  <a:rPr lang="cs-CZ" sz="2400" b="1" dirty="0" smtClean="0"/>
                  <a:t>ořský had</a:t>
                </a:r>
              </a:p>
              <a:p>
                <a:r>
                  <a:rPr lang="cs-CZ" sz="2400" b="1" dirty="0"/>
                  <a:t>u</a:t>
                </a:r>
                <a:r>
                  <a:rPr lang="cs-CZ" sz="2400" b="1" dirty="0" smtClean="0"/>
                  <a:t>zavíratelné nozdry</a:t>
                </a:r>
              </a:p>
              <a:p>
                <a:r>
                  <a:rPr lang="cs-CZ" sz="2400" b="1" dirty="0"/>
                  <a:t>r</a:t>
                </a:r>
                <a:r>
                  <a:rPr lang="cs-CZ" sz="2400" b="1" dirty="0" smtClean="0"/>
                  <a:t>odí živá mláďata</a:t>
                </a:r>
                <a:endParaRPr lang="cs-CZ" sz="2400" b="1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3491880" y="649609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[17]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92642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Zmijovití – </a:t>
            </a:r>
            <a:r>
              <a:rPr lang="cs-CZ" sz="3200" b="1" dirty="0" smtClean="0"/>
              <a:t>zmije obecná</a:t>
            </a:r>
            <a:endParaRPr lang="cs-CZ" sz="32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283483" y="1292252"/>
            <a:ext cx="3377952" cy="2533464"/>
            <a:chOff x="283483" y="1292252"/>
            <a:chExt cx="3377952" cy="2533464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483" y="1292252"/>
              <a:ext cx="3377952" cy="2533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283483" y="129225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[19]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401157" y="3844296"/>
            <a:ext cx="2260278" cy="3013704"/>
            <a:chOff x="1401157" y="3844296"/>
            <a:chExt cx="2260278" cy="3013704"/>
          </a:xfrm>
        </p:grpSpPr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157" y="3844296"/>
              <a:ext cx="2260278" cy="301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1412690" y="6488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[20]</a:t>
              </a:r>
              <a:endParaRPr lang="cs-CZ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3663668" y="1303518"/>
            <a:ext cx="12170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ž 80cm</a:t>
            </a:r>
          </a:p>
          <a:p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593326" y="1916832"/>
            <a:ext cx="5466184" cy="4561303"/>
            <a:chOff x="3593326" y="1916832"/>
            <a:chExt cx="5466184" cy="4561303"/>
          </a:xfrm>
        </p:grpSpPr>
        <p:grpSp>
          <p:nvGrpSpPr>
            <p:cNvPr id="5" name="Skupina 4"/>
            <p:cNvGrpSpPr/>
            <p:nvPr/>
          </p:nvGrpSpPr>
          <p:grpSpPr>
            <a:xfrm>
              <a:off x="3593326" y="1916832"/>
              <a:ext cx="5466184" cy="4099638"/>
              <a:chOff x="3593326" y="1916832"/>
              <a:chExt cx="5466184" cy="4099638"/>
            </a:xfrm>
          </p:grpSpPr>
          <p:pic>
            <p:nvPicPr>
              <p:cNvPr id="276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3326" y="1916832"/>
                <a:ext cx="5466184" cy="4099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8499741" y="564713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[18]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5830613" y="6016470"/>
              <a:ext cx="32288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/>
                <a:t>j</a:t>
              </a:r>
              <a:r>
                <a:rPr lang="cs-CZ" sz="2400" b="1" dirty="0" smtClean="0"/>
                <a:t>edové zuby s kanálkem</a:t>
              </a:r>
              <a:endParaRPr lang="cs-CZ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233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Zmijovití – </a:t>
            </a:r>
            <a:r>
              <a:rPr lang="cs-CZ" sz="3200" b="1" dirty="0"/>
              <a:t>zmije </a:t>
            </a:r>
            <a:r>
              <a:rPr lang="cs-CZ" sz="3200" b="1" dirty="0" smtClean="0"/>
              <a:t>rohatá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9611" y="1438510"/>
            <a:ext cx="3744416" cy="1296144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</a:t>
            </a:r>
            <a:r>
              <a:rPr lang="cs-CZ" sz="2400" b="1" dirty="0" smtClean="0"/>
              <a:t>ouštní druh</a:t>
            </a:r>
          </a:p>
          <a:p>
            <a:r>
              <a:rPr lang="cs-CZ" sz="2400" b="1" dirty="0"/>
              <a:t>b</a:t>
            </a:r>
            <a:r>
              <a:rPr lang="cs-CZ" sz="2400" b="1" dirty="0" smtClean="0"/>
              <a:t>oční plazení</a:t>
            </a:r>
          </a:p>
          <a:p>
            <a:r>
              <a:rPr lang="cs-CZ" sz="2400" b="1" dirty="0"/>
              <a:t>r</a:t>
            </a:r>
            <a:r>
              <a:rPr lang="cs-CZ" sz="2400" b="1" dirty="0" smtClean="0"/>
              <a:t>ůžek z 1 šupiny</a:t>
            </a:r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179611" y="2734654"/>
            <a:ext cx="6768752" cy="4095766"/>
            <a:chOff x="728400" y="1628800"/>
            <a:chExt cx="7620000" cy="4895850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400" y="1628800"/>
              <a:ext cx="7620000" cy="489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63750" y="609329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[22]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69484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Zmijovití </a:t>
            </a:r>
            <a:r>
              <a:rPr lang="cs-CZ" b="1" dirty="0" smtClean="0"/>
              <a:t>–</a:t>
            </a:r>
            <a:r>
              <a:rPr lang="en-US" b="1" dirty="0" smtClean="0"/>
              <a:t> </a:t>
            </a:r>
            <a:r>
              <a:rPr lang="cs-CZ" sz="3200" b="1" dirty="0" smtClean="0"/>
              <a:t>chřestýš pruhovaný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2664296" cy="1116124"/>
          </a:xfrm>
        </p:spPr>
        <p:txBody>
          <a:bodyPr>
            <a:noAutofit/>
          </a:bodyPr>
          <a:lstStyle/>
          <a:p>
            <a:r>
              <a:rPr lang="cs-CZ" b="1" dirty="0" smtClean="0"/>
              <a:t>Severní Amerika</a:t>
            </a:r>
          </a:p>
          <a:p>
            <a:r>
              <a:rPr lang="cs-CZ" b="1" dirty="0"/>
              <a:t>v</a:t>
            </a:r>
            <a:r>
              <a:rPr lang="cs-CZ" b="1" dirty="0" smtClean="0"/>
              <a:t>ýstražné chřestítko</a:t>
            </a: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2497035" y="2338537"/>
            <a:ext cx="6620065" cy="4410619"/>
            <a:chOff x="2497035" y="2338537"/>
            <a:chExt cx="6620065" cy="4410619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035" y="2338537"/>
              <a:ext cx="6620065" cy="441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555776" y="630932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[21]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02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Zopakujte si: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1. Had Severní Ameriky s rohovitým útvarem na konci ocasu.</a:t>
            </a:r>
          </a:p>
          <a:p>
            <a:r>
              <a:rPr lang="cs-CZ" dirty="0" smtClean="0"/>
              <a:t>2. Mořský had, k životu nepotřebuje souš.</a:t>
            </a:r>
          </a:p>
          <a:p>
            <a:r>
              <a:rPr lang="cs-CZ" dirty="0" smtClean="0"/>
              <a:t>3. Pouštní had, zahrabává se, nápadný útvar nad očima.</a:t>
            </a:r>
          </a:p>
          <a:p>
            <a:r>
              <a:rPr lang="cs-CZ" dirty="0" smtClean="0"/>
              <a:t>4. Jedovatý had s typickým výstražným postojem.</a:t>
            </a:r>
          </a:p>
          <a:p>
            <a:r>
              <a:rPr lang="cs-CZ" dirty="0" smtClean="0"/>
              <a:t>5. Nejedovatý had, plave, žluté skvrny za hlavou.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47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chřestýš pruhovaný</a:t>
            </a:r>
          </a:p>
          <a:p>
            <a:r>
              <a:rPr lang="cs-CZ" dirty="0" smtClean="0"/>
              <a:t>2. vodnář dvoubarvý</a:t>
            </a:r>
          </a:p>
          <a:p>
            <a:r>
              <a:rPr lang="cs-CZ" dirty="0" smtClean="0"/>
              <a:t>3. zmije růžkatá</a:t>
            </a:r>
          </a:p>
          <a:p>
            <a:r>
              <a:rPr lang="cs-CZ" dirty="0" smtClean="0"/>
              <a:t>4. kobra egyptská</a:t>
            </a:r>
          </a:p>
          <a:p>
            <a:r>
              <a:rPr lang="cs-CZ" dirty="0" smtClean="0"/>
              <a:t>5. užovka obojková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8360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</a:t>
            </a:r>
            <a:r>
              <a:rPr lang="en-US" dirty="0" err="1" smtClean="0"/>
              <a:t>droje</a:t>
            </a:r>
            <a:r>
              <a:rPr lang="cs-CZ" dirty="0" smtClean="0"/>
              <a:t> 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</a:t>
            </a:r>
            <a:r>
              <a:rPr lang="en-US" dirty="0"/>
              <a:t>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5].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commons.wikimedia.org/wiki/File:Boa_constrictor_constrictor_guyana.JPG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2]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commons.wikimedia.org/wiki/File:Boa_c.i.jpg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3]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commons.wikimedia.org/wiki/File:Anaconda_Loreto_Peru.jpg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4]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</a:t>
            </a:r>
            <a:r>
              <a:rPr lang="cs-CZ" dirty="0" smtClean="0"/>
              <a:t>: </a:t>
            </a:r>
            <a:r>
              <a:rPr lang="cs-CZ" dirty="0" smtClean="0">
                <a:hlinkClick r:id="rId5"/>
              </a:rPr>
              <a:t>http</a:t>
            </a:r>
            <a:r>
              <a:rPr lang="cs-CZ" dirty="0">
                <a:hlinkClick r:id="rId5"/>
              </a:rPr>
              <a:t>://</a:t>
            </a:r>
            <a:r>
              <a:rPr lang="cs-CZ" dirty="0" smtClean="0">
                <a:hlinkClick r:id="rId5"/>
              </a:rPr>
              <a:t>commons.wikimedia.org/wiki/File:Eunectes_murinus_skansen.jpg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5]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commons.wikimedia.org/wiki/File:Anaconda_Bolivia.jpg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[6]</a:t>
            </a:r>
            <a:r>
              <a:rPr lang="cs-CZ" dirty="0" smtClean="0"/>
              <a:t> [cit. 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5]. Dostupný pod licencí </a:t>
            </a:r>
            <a:r>
              <a:rPr lang="en-US" dirty="0" smtClean="0"/>
              <a:t>Creative Commons</a:t>
            </a:r>
            <a:r>
              <a:rPr lang="cs-CZ" dirty="0" smtClean="0"/>
              <a:t> na WWW: </a:t>
            </a:r>
            <a:r>
              <a:rPr lang="cs-CZ" dirty="0" smtClean="0">
                <a:hlinkClick r:id="rId7"/>
              </a:rPr>
              <a:t>http://commons.wikimedia.org/wiki/File:Python_reticulatus_Area.PNG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7]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http://commons.wikimedia.org/wiki/File:Python_reticulatus_%D1%81%D0%B5%D1%82%D1%87%D0%B0%D1%82%D1%8B%D0%B9_%</a:t>
            </a:r>
            <a:r>
              <a:rPr lang="cs-CZ" dirty="0" smtClean="0">
                <a:hlinkClick r:id="rId8"/>
              </a:rPr>
              <a:t>D0%BF%D0%B8%D1%82%D0%BE%D0%BD-2.jpg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8]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commons.wikimedia.org/wiki/File:Natternhemd.jpg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13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</a:t>
            </a:r>
            <a:r>
              <a:rPr lang="cs-CZ" dirty="0" smtClean="0"/>
              <a:t>II: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[9]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http://commons.wikimedia.org/wiki/File:Ringelnatter,_</a:t>
            </a:r>
            <a:r>
              <a:rPr lang="cs-CZ" dirty="0" smtClean="0">
                <a:hlinkClick r:id="rId2"/>
              </a:rPr>
              <a:t>z%C3%BCngelnd.JPG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[10]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http://commons.wikimedia.org/wiki/File:Ringelnatter_%</a:t>
            </a:r>
            <a:r>
              <a:rPr lang="cs-CZ" dirty="0" smtClean="0">
                <a:hlinkClick r:id="rId3"/>
              </a:rPr>
              <a:t>28Natrix_natrix%29_head.jpg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[11]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commons.wikimedia.org/wiki/File:Natrix_tessellata_Rheinland-Pfalz_01.jpg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[12]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commons.wikimedia.org/wiki/File:Eierschlange_frisst_Zwergwachtelei.jpg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[13]</a:t>
            </a:r>
            <a:r>
              <a:rPr lang="cs-CZ" dirty="0" smtClean="0"/>
              <a:t> [cit. 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Dostupný pod licencí</a:t>
            </a:r>
            <a:r>
              <a:rPr lang="en-US" dirty="0" smtClean="0"/>
              <a:t> Creative Commons</a:t>
            </a:r>
            <a:r>
              <a:rPr lang="cs-CZ" dirty="0" smtClean="0"/>
              <a:t> na WWW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commons.wikimedia.org/wiki/File:L14cobra.jpg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[14]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http://commons.wikimedia.org/wiki/File:Distribution_O._</a:t>
            </a:r>
            <a:r>
              <a:rPr lang="cs-CZ" dirty="0" smtClean="0">
                <a:hlinkClick r:id="rId7"/>
              </a:rPr>
              <a:t>hannah.png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[15]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commons.wikimedia.org/wiki/File:King_Cobra_045.jpg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[16]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commons.wikimedia.org/wiki/File:Schwarze_Mamba.jpg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602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</a:t>
            </a:r>
            <a:r>
              <a:rPr lang="cs-CZ" dirty="0" smtClean="0"/>
              <a:t>III: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commons.wikimedia.org/wiki/File:Pelamis_Platurus_Costa_Rica.JPG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</a:t>
            </a:r>
            <a:r>
              <a:rPr lang="cs-CZ" dirty="0" smtClean="0"/>
              <a:t>8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commons.wikimedia.org/wiki/File:ViperaBerusFang.JPG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</a:t>
            </a:r>
            <a:r>
              <a:rPr lang="cs-CZ" dirty="0" smtClean="0"/>
              <a:t>9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commons.wikimedia.org/wiki/File:Viperaberus2.jpg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20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commons.wikimedia.org/wiki/File:Vipera_berus%28Zmija_zygzakowata%29.jpg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21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commons.wikimedia.org/wiki/File:Crotalus_horridus_CDC.png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22</a:t>
            </a:r>
            <a:r>
              <a:rPr lang="en-US" dirty="0" smtClean="0"/>
              <a:t>]</a:t>
            </a:r>
            <a:r>
              <a:rPr lang="cs-CZ" dirty="0" smtClean="0"/>
              <a:t> [cit. 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/>
              <a:t>5</a:t>
            </a:r>
            <a:r>
              <a:rPr lang="cs-CZ" dirty="0" smtClean="0"/>
              <a:t>]. Dostupný pod licencí </a:t>
            </a:r>
            <a:r>
              <a:rPr lang="en-US" dirty="0" smtClean="0"/>
              <a:t>Creative Commons</a:t>
            </a:r>
            <a:r>
              <a:rPr lang="cs-CZ" dirty="0" smtClean="0"/>
              <a:t> na WWW</a:t>
            </a:r>
            <a:r>
              <a:rPr lang="cs-CZ" dirty="0"/>
              <a:t>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commons.wikimedia.org/wiki/File:Hornviper_Cerastes_cerastes.jpg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70891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Systém plazů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	třída: plazi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haterie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želvy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krokodýlové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šupinatí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ještěři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hadi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3763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Šupinatí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</a:t>
            </a:r>
            <a:r>
              <a:rPr lang="cs-CZ" b="1" dirty="0" smtClean="0"/>
              <a:t>ejpokročilejší skupina plazů</a:t>
            </a:r>
          </a:p>
          <a:p>
            <a:r>
              <a:rPr lang="cs-CZ" b="1" dirty="0"/>
              <a:t>t</a:t>
            </a:r>
            <a:r>
              <a:rPr lang="cs-CZ" b="1" dirty="0" smtClean="0"/>
              <a:t>ělo pokrývají šupiny</a:t>
            </a:r>
          </a:p>
          <a:p>
            <a:r>
              <a:rPr lang="cs-CZ" b="1" dirty="0"/>
              <a:t>t</a:t>
            </a:r>
            <a:r>
              <a:rPr lang="cs-CZ" b="1" dirty="0" smtClean="0"/>
              <a:t>ypický je párový hemipenis</a:t>
            </a:r>
          </a:p>
          <a:p>
            <a:r>
              <a:rPr lang="cs-CZ" b="1" dirty="0"/>
              <a:t>v</a:t>
            </a:r>
            <a:r>
              <a:rPr lang="cs-CZ" b="1" dirty="0" smtClean="0"/>
              <a:t>ětšinou vejcorodí</a:t>
            </a:r>
          </a:p>
          <a:p>
            <a:r>
              <a:rPr lang="cs-CZ" b="1" dirty="0"/>
              <a:t>d</a:t>
            </a:r>
            <a:r>
              <a:rPr lang="cs-CZ" b="1" dirty="0" smtClean="0"/>
              <a:t>ělí se na ještěry a hady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1001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Hadi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vývojově </a:t>
            </a:r>
            <a:r>
              <a:rPr lang="cs-CZ" b="1" dirty="0"/>
              <a:t>nejmladší skupina plazů</a:t>
            </a:r>
          </a:p>
          <a:p>
            <a:r>
              <a:rPr lang="cs-CZ" b="1" dirty="0" smtClean="0"/>
              <a:t>typické beznohé tělo ( hlava, trup, ocas)</a:t>
            </a:r>
          </a:p>
          <a:p>
            <a:r>
              <a:rPr lang="cs-CZ" b="1" dirty="0"/>
              <a:t>o</a:t>
            </a:r>
            <a:r>
              <a:rPr lang="cs-CZ" b="1" dirty="0" smtClean="0"/>
              <a:t>cas je kratší než tělo</a:t>
            </a:r>
          </a:p>
          <a:p>
            <a:r>
              <a:rPr lang="cs-CZ" b="1" dirty="0"/>
              <a:t>p</a:t>
            </a:r>
            <a:r>
              <a:rPr lang="cs-CZ" b="1" dirty="0" smtClean="0"/>
              <a:t>lazivý pohyb</a:t>
            </a:r>
          </a:p>
          <a:p>
            <a:r>
              <a:rPr lang="cs-CZ" b="1" dirty="0"/>
              <a:t>r</a:t>
            </a:r>
            <a:r>
              <a:rPr lang="cs-CZ" b="1" dirty="0" smtClean="0"/>
              <a:t>edukce levé plíce</a:t>
            </a:r>
          </a:p>
          <a:p>
            <a:r>
              <a:rPr lang="cs-CZ" b="1" dirty="0"/>
              <a:t>h</a:t>
            </a:r>
            <a:r>
              <a:rPr lang="cs-CZ" b="1" dirty="0" smtClean="0"/>
              <a:t>adí košilka</a:t>
            </a:r>
          </a:p>
          <a:p>
            <a:r>
              <a:rPr lang="cs-CZ" b="1" dirty="0"/>
              <a:t>p</a:t>
            </a:r>
            <a:r>
              <a:rPr lang="cs-CZ" b="1" dirty="0" smtClean="0"/>
              <a:t>olykání kořisti vcelku – stavba čelistí</a:t>
            </a:r>
          </a:p>
          <a:p>
            <a:r>
              <a:rPr lang="cs-CZ" b="1" dirty="0" smtClean="0"/>
              <a:t>15 čeledí, 3000 druhů</a:t>
            </a:r>
          </a:p>
        </p:txBody>
      </p:sp>
    </p:spTree>
    <p:extLst>
      <p:ext uri="{BB962C8B-B14F-4D97-AF65-F5344CB8AC3E}">
        <p14:creationId xmlns:p14="http://schemas.microsoft.com/office/powerpoint/2010/main" val="279063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Hroznýšovití - </a:t>
            </a:r>
            <a:r>
              <a:rPr lang="cs-CZ" sz="3600" b="1" dirty="0"/>
              <a:t>hroznýš královský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7808" y="1907541"/>
            <a:ext cx="2736304" cy="1485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až 4m</a:t>
            </a:r>
          </a:p>
          <a:p>
            <a:pPr marL="0" indent="0">
              <a:buNone/>
            </a:pPr>
            <a:r>
              <a:rPr lang="cs-CZ" sz="2400" b="1" dirty="0" smtClean="0"/>
              <a:t>J. Amerika</a:t>
            </a:r>
          </a:p>
          <a:p>
            <a:pPr marL="0" indent="0">
              <a:buNone/>
            </a:pPr>
            <a:r>
              <a:rPr lang="cs-CZ" sz="2400" b="1" dirty="0" smtClean="0"/>
              <a:t>škrtič</a:t>
            </a:r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endParaRPr lang="cs-CZ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5058" y="3501008"/>
            <a:ext cx="4224469" cy="3168352"/>
            <a:chOff x="35058" y="3501008"/>
            <a:chExt cx="4224469" cy="3168352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8" y="3501008"/>
              <a:ext cx="4224469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5058" y="350100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[1]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493207" y="1268760"/>
            <a:ext cx="5664629" cy="4248472"/>
            <a:chOff x="3493207" y="1268760"/>
            <a:chExt cx="5664629" cy="4248472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207" y="1268760"/>
              <a:ext cx="5664629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8701250" y="5085184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7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cs-CZ" b="1" dirty="0" smtClean="0"/>
              <a:t>Hroznýšovití – </a:t>
            </a:r>
            <a:r>
              <a:rPr lang="cs-CZ" sz="3200" b="1" dirty="0" smtClean="0"/>
              <a:t>anakonda velká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4008" y="1242699"/>
            <a:ext cx="4499992" cy="1728193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ž 9m</a:t>
            </a:r>
          </a:p>
          <a:p>
            <a:r>
              <a:rPr lang="cs-CZ" sz="2400" b="1" dirty="0"/>
              <a:t>n</a:t>
            </a:r>
            <a:r>
              <a:rPr lang="cs-CZ" sz="2400" b="1" dirty="0" smtClean="0"/>
              <a:t>a kořist číhá pod vodou</a:t>
            </a:r>
          </a:p>
          <a:p>
            <a:r>
              <a:rPr lang="cs-CZ" sz="2400" b="1" dirty="0"/>
              <a:t>p</a:t>
            </a:r>
            <a:r>
              <a:rPr lang="cs-CZ" sz="2400" b="1" dirty="0" smtClean="0"/>
              <a:t>římé plazení</a:t>
            </a:r>
          </a:p>
          <a:p>
            <a:r>
              <a:rPr lang="cs-CZ" sz="2400" b="1" dirty="0" smtClean="0"/>
              <a:t>škrtič</a:t>
            </a:r>
          </a:p>
          <a:p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771949" y="2970892"/>
            <a:ext cx="5143722" cy="3906434"/>
            <a:chOff x="3655900" y="2557013"/>
            <a:chExt cx="5364088" cy="4023066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900" y="2557013"/>
              <a:ext cx="5364088" cy="4023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3876266" y="6169041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[3]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821810" y="4336971"/>
            <a:ext cx="3041915" cy="2281436"/>
            <a:chOff x="631222" y="4256937"/>
            <a:chExt cx="3041915" cy="2281436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22" y="4256937"/>
              <a:ext cx="3041915" cy="228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690756" y="6093296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[5]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1171" y="1268760"/>
            <a:ext cx="4093270" cy="3073795"/>
            <a:chOff x="4371" y="1172022"/>
            <a:chExt cx="4093270" cy="3073795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" y="1172022"/>
              <a:ext cx="4093270" cy="307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34621" y="1172022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[4]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44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Krajtovití</a:t>
            </a:r>
            <a:r>
              <a:rPr lang="cs-CZ" b="1" dirty="0" smtClean="0"/>
              <a:t> – </a:t>
            </a:r>
            <a:r>
              <a:rPr lang="cs-CZ" sz="3200" b="1" dirty="0" smtClean="0"/>
              <a:t>krajta mřížkovaná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0978" y="1844824"/>
            <a:ext cx="2016224" cy="2764903"/>
          </a:xfrm>
        </p:spPr>
        <p:txBody>
          <a:bodyPr>
            <a:normAutofit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ž 9m</a:t>
            </a:r>
          </a:p>
          <a:p>
            <a:r>
              <a:rPr lang="cs-CZ" sz="2400" b="1" dirty="0"/>
              <a:t>s</a:t>
            </a:r>
            <a:r>
              <a:rPr lang="cs-CZ" sz="2400" b="1" dirty="0" smtClean="0"/>
              <a:t>amice hlídá snůšku</a:t>
            </a:r>
          </a:p>
          <a:p>
            <a:r>
              <a:rPr lang="cs-CZ" sz="2400" b="1" dirty="0" smtClean="0"/>
              <a:t>škrtič</a:t>
            </a:r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00743" y="4584402"/>
            <a:ext cx="2364263" cy="1800200"/>
            <a:chOff x="100743" y="4584402"/>
            <a:chExt cx="2364263" cy="1800200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43" y="4584402"/>
              <a:ext cx="2364263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03027" y="601527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[6]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339752" y="2132856"/>
            <a:ext cx="6663894" cy="4539778"/>
            <a:chOff x="2555776" y="2060848"/>
            <a:chExt cx="6663894" cy="4539778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060848"/>
              <a:ext cx="6663894" cy="453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2686381" y="6093296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[7]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33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Užovkovití – </a:t>
            </a:r>
            <a:r>
              <a:rPr lang="cs-CZ" sz="3200" b="1" dirty="0" smtClean="0"/>
              <a:t>užovka obojková</a:t>
            </a:r>
            <a:endParaRPr lang="cs-CZ" sz="3200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5404789" y="1448029"/>
            <a:ext cx="2977211" cy="2139870"/>
            <a:chOff x="5404789" y="1448029"/>
            <a:chExt cx="2977211" cy="213987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789" y="1448029"/>
              <a:ext cx="2977211" cy="213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436096" y="1484784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[8]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95536" y="2780928"/>
            <a:ext cx="3253557" cy="3865612"/>
            <a:chOff x="395536" y="2780928"/>
            <a:chExt cx="3253557" cy="3865612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780928"/>
              <a:ext cx="3253557" cy="386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95536" y="278194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[9]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649093" y="3587899"/>
            <a:ext cx="4732907" cy="3058641"/>
            <a:chOff x="3649093" y="3587899"/>
            <a:chExt cx="4732907" cy="3058641"/>
          </a:xfrm>
        </p:grpSpPr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9093" y="3587899"/>
              <a:ext cx="4732907" cy="3058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3707904" y="365431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[10]</a:t>
              </a:r>
              <a:endParaRPr lang="cs-CZ" dirty="0"/>
            </a:p>
          </p:txBody>
        </p:sp>
      </p:grp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96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7320" y="116632"/>
            <a:ext cx="3106688" cy="1066130"/>
          </a:xfrm>
        </p:spPr>
        <p:txBody>
          <a:bodyPr>
            <a:normAutofit fontScale="90000"/>
          </a:bodyPr>
          <a:lstStyle/>
          <a:p>
            <a:pPr algn="r"/>
            <a:r>
              <a:rPr lang="cs-CZ" sz="4900" b="1" dirty="0" smtClean="0"/>
              <a:t>Užovkovití</a:t>
            </a:r>
            <a:r>
              <a:rPr lang="cs-CZ" b="1" dirty="0" smtClean="0"/>
              <a:t> 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6342" y="980728"/>
            <a:ext cx="356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Užovka podplamatá</a:t>
            </a:r>
            <a:endParaRPr lang="cs-CZ" sz="32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93750" y="546773"/>
            <a:ext cx="41764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Vejcožrout africký</a:t>
            </a:r>
          </a:p>
          <a:p>
            <a:r>
              <a:rPr lang="cs-CZ" sz="2400" b="1" dirty="0"/>
              <a:t>j</a:t>
            </a:r>
            <a:r>
              <a:rPr lang="cs-CZ" sz="2400" b="1" dirty="0" smtClean="0"/>
              <a:t>en čerstvá vejce</a:t>
            </a:r>
          </a:p>
          <a:p>
            <a:r>
              <a:rPr lang="cs-CZ" sz="2400" b="1" dirty="0"/>
              <a:t>p</a:t>
            </a:r>
            <a:r>
              <a:rPr lang="cs-CZ" sz="2400" b="1" dirty="0" smtClean="0"/>
              <a:t>rolomí v jícnu výběžky obratlů</a:t>
            </a:r>
            <a:endParaRPr lang="cs-CZ" sz="24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116342" y="1484784"/>
            <a:ext cx="4263554" cy="5244084"/>
            <a:chOff x="116342" y="1484784"/>
            <a:chExt cx="4263554" cy="5244084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42" y="1484784"/>
              <a:ext cx="4263554" cy="5244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116342" y="635953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[11]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220072" y="1896253"/>
            <a:ext cx="3723756" cy="4961747"/>
            <a:chOff x="4872461" y="1131549"/>
            <a:chExt cx="4143375" cy="5705475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461" y="1131549"/>
              <a:ext cx="4143375" cy="570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4884890" y="115655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[12]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0090224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895</Words>
  <Application>Microsoft Office PowerPoint</Application>
  <PresentationFormat>Předvádění na obrazovce (4:3)</PresentationFormat>
  <Paragraphs>125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Wingdings</vt:lpstr>
      <vt:lpstr>Motiv systému Office</vt:lpstr>
      <vt:lpstr>Plazi</vt:lpstr>
      <vt:lpstr>Systém plazů</vt:lpstr>
      <vt:lpstr>Šupinatí</vt:lpstr>
      <vt:lpstr>Hadi</vt:lpstr>
      <vt:lpstr>Hroznýšovití - hroznýš královský </vt:lpstr>
      <vt:lpstr>Hroznýšovití – anakonda velká</vt:lpstr>
      <vt:lpstr>Krajtovití – krajta mřížkovaná</vt:lpstr>
      <vt:lpstr>Užovkovití – užovka obojková</vt:lpstr>
      <vt:lpstr>Užovkovití  </vt:lpstr>
      <vt:lpstr>Korálovcovití</vt:lpstr>
      <vt:lpstr>Korálovcovití</vt:lpstr>
      <vt:lpstr>Zmijovití – zmije obecná</vt:lpstr>
      <vt:lpstr>Zmijovití – zmije rohatá</vt:lpstr>
      <vt:lpstr>Zmijovití – chřestýš pruhovaný</vt:lpstr>
      <vt:lpstr>Zopakujte si:</vt:lpstr>
      <vt:lpstr>Řešení:</vt:lpstr>
      <vt:lpstr>Zdroje I: </vt:lpstr>
      <vt:lpstr>Zdroje II: </vt:lpstr>
      <vt:lpstr>Zdroje III: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Admin</dc:creator>
  <cp:lastModifiedBy>Admin</cp:lastModifiedBy>
  <cp:revision>67</cp:revision>
  <dcterms:created xsi:type="dcterms:W3CDTF">2013-04-14T18:06:26Z</dcterms:created>
  <dcterms:modified xsi:type="dcterms:W3CDTF">2020-03-16T08:25:01Z</dcterms:modified>
</cp:coreProperties>
</file>