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0"/>
  </p:notesMasterIdLst>
  <p:sldIdLst>
    <p:sldId id="257" r:id="rId2"/>
    <p:sldId id="399" r:id="rId3"/>
    <p:sldId id="396" r:id="rId4"/>
    <p:sldId id="360" r:id="rId5"/>
    <p:sldId id="363" r:id="rId6"/>
    <p:sldId id="400" r:id="rId7"/>
    <p:sldId id="365" r:id="rId8"/>
    <p:sldId id="362" r:id="rId9"/>
    <p:sldId id="366" r:id="rId10"/>
    <p:sldId id="401" r:id="rId11"/>
    <p:sldId id="367" r:id="rId12"/>
    <p:sldId id="402" r:id="rId13"/>
    <p:sldId id="398" r:id="rId14"/>
    <p:sldId id="265" r:id="rId15"/>
    <p:sldId id="268" r:id="rId16"/>
    <p:sldId id="369" r:id="rId17"/>
    <p:sldId id="271" r:id="rId18"/>
    <p:sldId id="370" r:id="rId19"/>
    <p:sldId id="274" r:id="rId20"/>
    <p:sldId id="361" r:id="rId21"/>
    <p:sldId id="372" r:id="rId22"/>
    <p:sldId id="403" r:id="rId23"/>
    <p:sldId id="275" r:id="rId24"/>
    <p:sldId id="373" r:id="rId25"/>
    <p:sldId id="375" r:id="rId26"/>
    <p:sldId id="376" r:id="rId27"/>
    <p:sldId id="377" r:id="rId28"/>
    <p:sldId id="378" r:id="rId29"/>
    <p:sldId id="379" r:id="rId30"/>
    <p:sldId id="276" r:id="rId31"/>
    <p:sldId id="381" r:id="rId32"/>
    <p:sldId id="382" r:id="rId33"/>
    <p:sldId id="383" r:id="rId34"/>
    <p:sldId id="384" r:id="rId35"/>
    <p:sldId id="385" r:id="rId36"/>
    <p:sldId id="388" r:id="rId37"/>
    <p:sldId id="386" r:id="rId38"/>
    <p:sldId id="389" r:id="rId39"/>
    <p:sldId id="405" r:id="rId40"/>
    <p:sldId id="407" r:id="rId41"/>
    <p:sldId id="408" r:id="rId42"/>
    <p:sldId id="390" r:id="rId43"/>
    <p:sldId id="391" r:id="rId44"/>
    <p:sldId id="392" r:id="rId45"/>
    <p:sldId id="393" r:id="rId46"/>
    <p:sldId id="394" r:id="rId47"/>
    <p:sldId id="395" r:id="rId48"/>
    <p:sldId id="404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  <a:srgbClr val="FFFF00"/>
    <a:srgbClr val="00CC00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883" autoAdjust="0"/>
  </p:normalViewPr>
  <p:slideViewPr>
    <p:cSldViewPr>
      <p:cViewPr varScale="1">
        <p:scale>
          <a:sx n="100" d="100"/>
          <a:sy n="100" d="100"/>
        </p:scale>
        <p:origin x="2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BD38-3EC0-4F52-B5AC-A05EDF8AA132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8099C-1A75-4A69-9D21-C50F94BA48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13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099C-1A75-4A69-9D21-C50F94BA482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9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</p:grpSp>
        </p:grpSp>
      </p:grpSp>
      <p:sp>
        <p:nvSpPr>
          <p:cNvPr id="1147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147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7FF3C-9FFA-4699-9192-97AD225815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FFAD-0814-445C-BC94-69202F5AE2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EEC9-9B26-4D2B-9575-09F94E6AE8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54787-10F3-45B3-9911-E9649C62B8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A544C-1E7A-47F8-9797-5F569DAC48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F3FA-E6BC-45E4-8D1E-A18C5CAE23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1213-5FA9-4035-A296-A3C15B8837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8729E-01CC-4EDD-9461-9726A5684F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B1C23-6CB0-4821-B2E5-9C7D036CEC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62B5B-33D7-4BEB-B66B-9D7C9CD1CD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B6E9D-F1B2-4BE7-92CF-4EB0C821E2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cs-CZ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136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136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6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37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7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</p:grpSp>
        </p:grpSp>
      </p:grpSp>
      <p:sp>
        <p:nvSpPr>
          <p:cNvPr id="1137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137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37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37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37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DCDE108-4E1D-4B30-9B41-BF1A82646A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3.xml"/><Relationship Id="rId7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hea_americana_-_Three_adult_birds.jpg" TargetMode="External"/><Relationship Id="rId3" Type="http://schemas.openxmlformats.org/officeDocument/2006/relationships/hyperlink" Target="http://commons.wikimedia.org/wiki/File:Ostrich_Ngorongoro_02.jpg" TargetMode="External"/><Relationship Id="rId7" Type="http://schemas.openxmlformats.org/officeDocument/2006/relationships/hyperlink" Target="http://commons.wikimedia.org/wiki/File:Ostrich_hen_with_chicks,_northern_Serengeti.jpg" TargetMode="External"/><Relationship Id="rId2" Type="http://schemas.openxmlformats.org/officeDocument/2006/relationships/hyperlink" Target="http://commons.wikimedia.org/wiki/File:Shoulder_girdle-ostrich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truthio_camelus_-_Strausskueken.jpg" TargetMode="External"/><Relationship Id="rId5" Type="http://schemas.openxmlformats.org/officeDocument/2006/relationships/hyperlink" Target="http://commons.wikimedia.org/wiki/File:Straussenei_BMK.jpg" TargetMode="External"/><Relationship Id="rId4" Type="http://schemas.openxmlformats.org/officeDocument/2006/relationships/hyperlink" Target="http://commons.wikimedia.org/wiki/File:Ostrich_head_04.jpg" TargetMode="External"/><Relationship Id="rId9" Type="http://schemas.openxmlformats.org/officeDocument/2006/relationships/hyperlink" Target="http://commons.wikimedia.org/wiki/File:N%C3%A4rbild_p%C3%A5_en_Nandus_huvud.jpe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d-throated_Loon_RWD2.jpg" TargetMode="External"/><Relationship Id="rId3" Type="http://schemas.openxmlformats.org/officeDocument/2006/relationships/hyperlink" Target="http://commons.wikimedia.org/wiki/File:Casuarius_casuarius-Artis_Zoo_-Netherlands_-male_and_chicks-8a.jpg" TargetMode="External"/><Relationship Id="rId7" Type="http://schemas.openxmlformats.org/officeDocument/2006/relationships/hyperlink" Target="http://commons.wikimedia.org/wiki/File:Gavia_arctica1.jpg" TargetMode="External"/><Relationship Id="rId2" Type="http://schemas.openxmlformats.org/officeDocument/2006/relationships/hyperlink" Target="http://commons.wikimedia.org/wiki/File:Casuarius_casuarius_-The_Rainforest_Habitat_Sanctuary-8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Falkland_Islands_Penguins_48.jpg" TargetMode="External"/><Relationship Id="rId5" Type="http://schemas.openxmlformats.org/officeDocument/2006/relationships/hyperlink" Target="http://commons.wikimedia.org/wiki/File:Kopf_Dromaius_novaehollandiae.JPG" TargetMode="External"/><Relationship Id="rId4" Type="http://schemas.openxmlformats.org/officeDocument/2006/relationships/hyperlink" Target="http://commons.wikimedia.org/wiki/File:Casuarius_casuarius,_egg.JPG" TargetMode="External"/><Relationship Id="rId9" Type="http://schemas.openxmlformats.org/officeDocument/2006/relationships/hyperlink" Target="http://commons.wikimedia.org/wiki/File:GreatCrestedGrebes.jp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European_Storm-petrel.jpg" TargetMode="External"/><Relationship Id="rId3" Type="http://schemas.openxmlformats.org/officeDocument/2006/relationships/hyperlink" Target="http://commons.wikimedia.org/wiki/File:Grand_Albatros_MHNT.jpg" TargetMode="External"/><Relationship Id="rId7" Type="http://schemas.openxmlformats.org/officeDocument/2006/relationships/hyperlink" Target="http://commons.wikimedia.org/wiki/File:Giant_petrel_-_Macronectes_giganteus.jpg" TargetMode="External"/><Relationship Id="rId2" Type="http://schemas.openxmlformats.org/officeDocument/2006/relationships/hyperlink" Target="http://commons.wikimedia.org/wiki/File:Podiceps_cristatus_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Giant_petrel.jpg" TargetMode="External"/><Relationship Id="rId5" Type="http://schemas.openxmlformats.org/officeDocument/2006/relationships/hyperlink" Target="http://commons.wikimedia.org/wiki/File:Kerguelen_-_Diomedea_exulans_-_wooing.jpg" TargetMode="External"/><Relationship Id="rId4" Type="http://schemas.openxmlformats.org/officeDocument/2006/relationships/hyperlink" Target="http://commons.wikimedia.org/wiki/File:Kerguelen_-_Diomedea_exulans.jpg" TargetMode="External"/><Relationship Id="rId9" Type="http://schemas.openxmlformats.org/officeDocument/2006/relationships/hyperlink" Target="http://commons.wikimedia.org/wiki/File:Pelikan_Walvis_Bay.jp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Fregata_magnificens.JPG" TargetMode="External"/><Relationship Id="rId3" Type="http://schemas.openxmlformats.org/officeDocument/2006/relationships/hyperlink" Target="http://commons.wikimedia.org/wiki/File:Krauskopfpelikan_Daehlhoelzli_Pelecanus_crispus_18.JPG" TargetMode="External"/><Relationship Id="rId7" Type="http://schemas.openxmlformats.org/officeDocument/2006/relationships/hyperlink" Target="http://commons.wikimedia.org/wiki/File:Darter_I-Bharatpur_IMG_8572.jpg" TargetMode="External"/><Relationship Id="rId2" Type="http://schemas.openxmlformats.org/officeDocument/2006/relationships/hyperlink" Target="http://commons.wikimedia.org/wiki/File:Pelican_Close-up_Walvis_Bay_Namibia_Luca_Galuzzi_200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Phalacrocorax_sulcirostris-4.jpg" TargetMode="External"/><Relationship Id="rId5" Type="http://schemas.openxmlformats.org/officeDocument/2006/relationships/hyperlink" Target="http://commons.wikimedia.org/wiki/File:Peruvian_Booby.JPG" TargetMode="External"/><Relationship Id="rId4" Type="http://schemas.openxmlformats.org/officeDocument/2006/relationships/hyperlink" Target="http://commons.wikimedia.org/wiki/File:The_Gannet_-_Sula_bassana_-_geograph.org.uk_-_1368964.jpg" TargetMode="External"/><Relationship Id="rId9" Type="http://schemas.openxmlformats.org/officeDocument/2006/relationships/hyperlink" Target="http://commons.wikimedia.org/wiki/File:Magnificent_Frigate_RWD7.jp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DSCN0726_resize.JPG" TargetMode="External"/><Relationship Id="rId3" Type="http://schemas.openxmlformats.org/officeDocument/2006/relationships/hyperlink" Target="http://commons.wikimedia.org/wiki/File:Bird_eating_fish.jpg" TargetMode="External"/><Relationship Id="rId7" Type="http://schemas.openxmlformats.org/officeDocument/2006/relationships/hyperlink" Target="http://commons.wikimedia.org/wiki/File:Schwarzstorch,_Ostbelgien.jpg" TargetMode="External"/><Relationship Id="rId2" Type="http://schemas.openxmlformats.org/officeDocument/2006/relationships/hyperlink" Target="http://commons.wikimedia.org/wiki/File:Ardea_cineria_im_Schne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hoebill_(su_neko).jpg" TargetMode="External"/><Relationship Id="rId5" Type="http://schemas.openxmlformats.org/officeDocument/2006/relationships/hyperlink" Target="http://commons.wikimedia.org/wiki/File:Nycticorax_nycticorax_MHNT.jpg" TargetMode="External"/><Relationship Id="rId4" Type="http://schemas.openxmlformats.org/officeDocument/2006/relationships/hyperlink" Target="http://commons.wikimedia.org/wiki/File:Black-crowned_Night_Heron_(Nycticorax_nycticorax)_RWD2.jpg" TargetMode="External"/><Relationship Id="rId9" Type="http://schemas.openxmlformats.org/officeDocument/2006/relationships/hyperlink" Target="http://commons.wikimedia.org/wiki/File:XN_Ciconia_ciconia_86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rypturellus_variegatus1.jpg" TargetMode="External"/><Relationship Id="rId3" Type="http://schemas.openxmlformats.org/officeDocument/2006/relationships/hyperlink" Target="http://commons.wikimedia.org/wiki/File:Mstork_(Webb).jpg" TargetMode="External"/><Relationship Id="rId7" Type="http://schemas.openxmlformats.org/officeDocument/2006/relationships/hyperlink" Target="http://commons.wikimedia.org/wiki/File:Tinamus_solitarius.jpg" TargetMode="External"/><Relationship Id="rId2" Type="http://schemas.openxmlformats.org/officeDocument/2006/relationships/hyperlink" Target="http://commons.wikimedia.org/wiki/File:Sacred_ibi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Kiwifugl.jpg" TargetMode="External"/><Relationship Id="rId5" Type="http://schemas.openxmlformats.org/officeDocument/2006/relationships/hyperlink" Target="http://commons.wikimedia.org/wiki/File:Platalea_leucorodia,_ZOO_Praha_093.jpg" TargetMode="External"/><Relationship Id="rId10" Type="http://schemas.openxmlformats.org/officeDocument/2006/relationships/hyperlink" Target="http://commons.wikimedia.org/wiki/File:Hadeda_Ibis_RWD.jpg" TargetMode="External"/><Relationship Id="rId4" Type="http://schemas.openxmlformats.org/officeDocument/2006/relationships/hyperlink" Target="http://commons.wikimedia.org/wiki/File:Eurasian_Spoonbill-2.jpg" TargetMode="External"/><Relationship Id="rId9" Type="http://schemas.openxmlformats.org/officeDocument/2006/relationships/hyperlink" Target="http://commons.wikimedia.org/wiki/File:Flightless_cormorant_(Phalacrocorax_harrisi)_with_chick.jp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commons.wikimedia.org/wiki/File:Balaeniceps_rex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Ptáci I.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12776"/>
            <a:ext cx="8147050" cy="4608512"/>
          </a:xfrm>
        </p:spPr>
        <p:txBody>
          <a:bodyPr/>
          <a:lstStyle/>
          <a:p>
            <a:pPr algn="r">
              <a:buNone/>
              <a:defRPr/>
            </a:pPr>
            <a:endParaRPr lang="cs-CZ" dirty="0" smtClean="0"/>
          </a:p>
          <a:p>
            <a:pPr algn="r">
              <a:buNone/>
              <a:defRPr/>
            </a:pPr>
            <a:r>
              <a:rPr lang="cs-CZ" dirty="0" smtClean="0"/>
              <a:t>Mgr. Lenka Volmutová</a:t>
            </a:r>
            <a:endParaRPr lang="en-US" dirty="0" smtClean="0"/>
          </a:p>
          <a:p>
            <a:pPr algn="r">
              <a:buNone/>
              <a:defRPr/>
            </a:pPr>
            <a:r>
              <a:rPr lang="cs-CZ" dirty="0" smtClean="0"/>
              <a:t>Podkrušnohorské gymnázium, Most, příspěvková organizace</a:t>
            </a:r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Kasuárovití</a:t>
            </a:r>
            <a:endParaRPr lang="cs-CZ" dirty="0"/>
          </a:p>
        </p:txBody>
      </p:sp>
      <p:grpSp>
        <p:nvGrpSpPr>
          <p:cNvPr id="12291" name="Skupina 13"/>
          <p:cNvGrpSpPr>
            <a:grpSpLocks/>
          </p:cNvGrpSpPr>
          <p:nvPr/>
        </p:nvGrpSpPr>
        <p:grpSpPr bwMode="auto">
          <a:xfrm>
            <a:off x="971550" y="1268413"/>
            <a:ext cx="7493000" cy="5251450"/>
            <a:chOff x="1115616" y="1412776"/>
            <a:chExt cx="7072435" cy="4957143"/>
          </a:xfrm>
        </p:grpSpPr>
        <p:grpSp>
          <p:nvGrpSpPr>
            <p:cNvPr id="12292" name="Group 9"/>
            <p:cNvGrpSpPr>
              <a:grpSpLocks/>
            </p:cNvGrpSpPr>
            <p:nvPr/>
          </p:nvGrpSpPr>
          <p:grpSpPr bwMode="auto">
            <a:xfrm>
              <a:off x="1115616" y="1412776"/>
              <a:ext cx="6983691" cy="4644135"/>
              <a:chOff x="1973" y="1752"/>
              <a:chExt cx="3394" cy="2257"/>
            </a:xfrm>
          </p:grpSpPr>
          <p:pic>
            <p:nvPicPr>
              <p:cNvPr id="12294" name="Picture 7" descr="File:Casuarius casuarius -The Rainforest Habitat Sanctuary-8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73" y="1752"/>
                <a:ext cx="3394" cy="2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95" name="Text Box 8"/>
              <p:cNvSpPr txBox="1">
                <a:spLocks noChangeArrowheads="1"/>
              </p:cNvSpPr>
              <p:nvPr/>
            </p:nvSpPr>
            <p:spPr bwMode="auto">
              <a:xfrm>
                <a:off x="2101" y="3748"/>
                <a:ext cx="20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</a:rPr>
                  <a:t>[9]</a:t>
                </a:r>
                <a:endParaRPr lang="cs-CZ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293" name="TextovéPole 12"/>
            <p:cNvSpPr txBox="1">
              <a:spLocks noChangeArrowheads="1"/>
            </p:cNvSpPr>
            <p:nvPr/>
          </p:nvSpPr>
          <p:spPr bwMode="auto">
            <a:xfrm>
              <a:off x="1319532" y="6021288"/>
              <a:ext cx="6868519" cy="348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dirty="0"/>
                <a:t>Kasuár přilbový  – hrubé černé peří (ochrana před trny a ostrými listy)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Emuovití</a:t>
            </a:r>
            <a:endParaRPr lang="cs-CZ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peří s </a:t>
            </a:r>
            <a:r>
              <a:rPr lang="cs-CZ" dirty="0" err="1" smtClean="0"/>
              <a:t>paostnem</a:t>
            </a: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Austrálie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emu australský (= hnědý)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/>
              <a:t>150 – 190 cm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/>
              <a:t>30 – 55 kg</a:t>
            </a:r>
          </a:p>
          <a:p>
            <a:pPr>
              <a:defRPr/>
            </a:pPr>
            <a:endParaRPr lang="cs-CZ" dirty="0" smtClean="0">
              <a:effectLst/>
            </a:endParaRPr>
          </a:p>
        </p:txBody>
      </p:sp>
      <p:grpSp>
        <p:nvGrpSpPr>
          <p:cNvPr id="13316" name="Group 7"/>
          <p:cNvGrpSpPr>
            <a:grpSpLocks/>
          </p:cNvGrpSpPr>
          <p:nvPr/>
        </p:nvGrpSpPr>
        <p:grpSpPr bwMode="auto">
          <a:xfrm>
            <a:off x="4284663" y="3284538"/>
            <a:ext cx="4522787" cy="3392487"/>
            <a:chOff x="68" y="1298"/>
            <a:chExt cx="3575" cy="2681"/>
          </a:xfrm>
        </p:grpSpPr>
        <p:pic>
          <p:nvPicPr>
            <p:cNvPr id="13317" name="Picture 5" descr="File:Kopf Dromaius novaehollandia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" y="1298"/>
              <a:ext cx="3575" cy="2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158" y="370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[12]</a:t>
              </a: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Kiviovití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drobní (50cm)</a:t>
            </a:r>
          </a:p>
          <a:p>
            <a:pPr>
              <a:defRPr/>
            </a:pPr>
            <a:r>
              <a:rPr lang="cs-CZ" dirty="0" smtClean="0"/>
              <a:t>dlouhý zobák</a:t>
            </a:r>
          </a:p>
          <a:p>
            <a:pPr>
              <a:defRPr/>
            </a:pPr>
            <a:r>
              <a:rPr lang="cs-CZ" dirty="0" smtClean="0"/>
              <a:t>4 prsty</a:t>
            </a:r>
          </a:p>
          <a:p>
            <a:pPr>
              <a:defRPr/>
            </a:pPr>
            <a:r>
              <a:rPr lang="cs-CZ" dirty="0" smtClean="0"/>
              <a:t>noční, ve dne v dutinách nebo vyhrabaných norách</a:t>
            </a:r>
          </a:p>
          <a:p>
            <a:pPr>
              <a:defRPr/>
            </a:pPr>
            <a:r>
              <a:rPr lang="cs-CZ" dirty="0" smtClean="0"/>
              <a:t>trvalé páry</a:t>
            </a:r>
          </a:p>
          <a:p>
            <a:pPr>
              <a:defRPr/>
            </a:pPr>
            <a:r>
              <a:rPr lang="cs-CZ" dirty="0" smtClean="0"/>
              <a:t>Nový Zéland</a:t>
            </a:r>
          </a:p>
          <a:p>
            <a:pPr>
              <a:defRPr/>
            </a:pPr>
            <a:r>
              <a:rPr lang="cs-CZ" dirty="0" smtClean="0"/>
              <a:t>kivi jižní (= hnědý)</a:t>
            </a:r>
          </a:p>
          <a:p>
            <a:pPr>
              <a:defRPr/>
            </a:pPr>
            <a:endParaRPr lang="cs-CZ" dirty="0"/>
          </a:p>
        </p:txBody>
      </p:sp>
      <p:grpSp>
        <p:nvGrpSpPr>
          <p:cNvPr id="14340" name="Skupina 6"/>
          <p:cNvGrpSpPr>
            <a:grpSpLocks/>
          </p:cNvGrpSpPr>
          <p:nvPr/>
        </p:nvGrpSpPr>
        <p:grpSpPr bwMode="auto">
          <a:xfrm>
            <a:off x="6084888" y="3933825"/>
            <a:ext cx="2819400" cy="2609850"/>
            <a:chOff x="6084168" y="3933056"/>
            <a:chExt cx="2819400" cy="2609850"/>
          </a:xfrm>
        </p:grpSpPr>
        <p:pic>
          <p:nvPicPr>
            <p:cNvPr id="1434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4168" y="3933056"/>
              <a:ext cx="2819400" cy="260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2" name="TextovéPole 5"/>
            <p:cNvSpPr txBox="1">
              <a:spLocks noChangeArrowheads="1"/>
            </p:cNvSpPr>
            <p:nvPr/>
          </p:nvSpPr>
          <p:spPr bwMode="auto">
            <a:xfrm>
              <a:off x="6084168" y="6165304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45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2. řád: Tinamy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připomínají kurovité</a:t>
            </a:r>
          </a:p>
          <a:p>
            <a:pPr>
              <a:defRPr/>
            </a:pPr>
            <a:r>
              <a:rPr lang="cs-CZ" dirty="0" smtClean="0"/>
              <a:t>létají</a:t>
            </a:r>
          </a:p>
          <a:p>
            <a:pPr>
              <a:defRPr/>
            </a:pPr>
            <a:r>
              <a:rPr lang="cs-CZ" dirty="0" smtClean="0"/>
              <a:t>pneumatizované kosti</a:t>
            </a:r>
          </a:p>
          <a:p>
            <a:pPr>
              <a:defRPr/>
            </a:pPr>
            <a:r>
              <a:rPr lang="cs-CZ" dirty="0" smtClean="0"/>
              <a:t>Jižní Amerika</a:t>
            </a:r>
            <a:endParaRPr lang="cs-CZ" dirty="0"/>
          </a:p>
        </p:txBody>
      </p:sp>
      <p:grpSp>
        <p:nvGrpSpPr>
          <p:cNvPr id="15364" name="Skupina 11"/>
          <p:cNvGrpSpPr>
            <a:grpSpLocks/>
          </p:cNvGrpSpPr>
          <p:nvPr/>
        </p:nvGrpSpPr>
        <p:grpSpPr bwMode="auto">
          <a:xfrm>
            <a:off x="250825" y="4292600"/>
            <a:ext cx="3343275" cy="2386013"/>
            <a:chOff x="1691680" y="3933056"/>
            <a:chExt cx="3343275" cy="2385556"/>
          </a:xfrm>
        </p:grpSpPr>
        <p:grpSp>
          <p:nvGrpSpPr>
            <p:cNvPr id="15370" name="Skupina 8"/>
            <p:cNvGrpSpPr>
              <a:grpSpLocks/>
            </p:cNvGrpSpPr>
            <p:nvPr/>
          </p:nvGrpSpPr>
          <p:grpSpPr bwMode="auto">
            <a:xfrm>
              <a:off x="1691680" y="3933056"/>
              <a:ext cx="3343275" cy="2385556"/>
              <a:chOff x="827584" y="3933056"/>
              <a:chExt cx="3343275" cy="2385556"/>
            </a:xfrm>
          </p:grpSpPr>
          <p:pic>
            <p:nvPicPr>
              <p:cNvPr id="153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7584" y="3933056"/>
                <a:ext cx="3343275" cy="2066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3" name="TextovéPole 7"/>
              <p:cNvSpPr txBox="1">
                <a:spLocks noChangeArrowheads="1"/>
              </p:cNvSpPr>
              <p:nvPr/>
            </p:nvSpPr>
            <p:spPr bwMode="auto">
              <a:xfrm>
                <a:off x="827584" y="5949280"/>
                <a:ext cx="22022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Tinama sam</a:t>
                </a:r>
                <a:r>
                  <a:rPr lang="cs-CZ"/>
                  <a:t>otářská</a:t>
                </a:r>
              </a:p>
            </p:txBody>
          </p:sp>
        </p:grpSp>
        <p:sp>
          <p:nvSpPr>
            <p:cNvPr id="15371" name="TextovéPole 5"/>
            <p:cNvSpPr txBox="1">
              <a:spLocks noChangeArrowheads="1"/>
            </p:cNvSpPr>
            <p:nvPr/>
          </p:nvSpPr>
          <p:spPr bwMode="auto">
            <a:xfrm>
              <a:off x="1698357" y="5589240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</a:t>
              </a:r>
              <a:r>
                <a:rPr lang="cs-CZ"/>
                <a:t>46</a:t>
              </a:r>
              <a:r>
                <a:rPr lang="en-US"/>
                <a:t>]</a:t>
              </a:r>
              <a:endParaRPr lang="cs-CZ"/>
            </a:p>
          </p:txBody>
        </p:sp>
      </p:grpSp>
      <p:grpSp>
        <p:nvGrpSpPr>
          <p:cNvPr id="15365" name="Skupina 14"/>
          <p:cNvGrpSpPr>
            <a:grpSpLocks/>
          </p:cNvGrpSpPr>
          <p:nvPr/>
        </p:nvGrpSpPr>
        <p:grpSpPr bwMode="auto">
          <a:xfrm>
            <a:off x="3897313" y="3095625"/>
            <a:ext cx="4662487" cy="3524250"/>
            <a:chOff x="3897274" y="3096344"/>
            <a:chExt cx="4661820" cy="3523899"/>
          </a:xfrm>
        </p:grpSpPr>
        <p:sp>
          <p:nvSpPr>
            <p:cNvPr id="15366" name="TextovéPole 9"/>
            <p:cNvSpPr txBox="1">
              <a:spLocks noChangeArrowheads="1"/>
            </p:cNvSpPr>
            <p:nvPr/>
          </p:nvSpPr>
          <p:spPr bwMode="auto">
            <a:xfrm>
              <a:off x="3923928" y="6309320"/>
              <a:ext cx="4635166" cy="310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Tinama měnivá – podle variabilní barvy skořápky</a:t>
              </a:r>
            </a:p>
          </p:txBody>
        </p:sp>
        <p:grpSp>
          <p:nvGrpSpPr>
            <p:cNvPr id="15367" name="Skupina 13"/>
            <p:cNvGrpSpPr>
              <a:grpSpLocks/>
            </p:cNvGrpSpPr>
            <p:nvPr/>
          </p:nvGrpSpPr>
          <p:grpSpPr bwMode="auto">
            <a:xfrm>
              <a:off x="3897274" y="3096344"/>
              <a:ext cx="4570669" cy="3279621"/>
              <a:chOff x="3897274" y="3096344"/>
              <a:chExt cx="4570669" cy="3279621"/>
            </a:xfrm>
          </p:grpSpPr>
          <p:pic>
            <p:nvPicPr>
              <p:cNvPr id="1536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97274" y="3096344"/>
                <a:ext cx="4570669" cy="3279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69" name="TextovéPole 6"/>
              <p:cNvSpPr txBox="1">
                <a:spLocks noChangeArrowheads="1"/>
              </p:cNvSpPr>
              <p:nvPr/>
            </p:nvSpPr>
            <p:spPr bwMode="auto">
              <a:xfrm>
                <a:off x="7894166" y="6006105"/>
                <a:ext cx="509750" cy="310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[47]</a:t>
                </a:r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1. řád: Tučňáci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307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přizpůsobeni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/>
              <a:t>plavání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/>
              <a:t>potápění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nelétají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mořští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rybožraví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hnízdí v koloniích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jižní polokoule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  <p:grpSp>
        <p:nvGrpSpPr>
          <p:cNvPr id="16388" name="Skupina 7"/>
          <p:cNvGrpSpPr>
            <a:grpSpLocks/>
          </p:cNvGrpSpPr>
          <p:nvPr/>
        </p:nvGrpSpPr>
        <p:grpSpPr bwMode="auto">
          <a:xfrm>
            <a:off x="5508625" y="1268413"/>
            <a:ext cx="3359150" cy="5445125"/>
            <a:chOff x="5508104" y="1412776"/>
            <a:chExt cx="3360345" cy="5445224"/>
          </a:xfrm>
        </p:grpSpPr>
        <p:grpSp>
          <p:nvGrpSpPr>
            <p:cNvPr id="16389" name="Skupina 5"/>
            <p:cNvGrpSpPr>
              <a:grpSpLocks/>
            </p:cNvGrpSpPr>
            <p:nvPr/>
          </p:nvGrpSpPr>
          <p:grpSpPr bwMode="auto">
            <a:xfrm>
              <a:off x="5508104" y="1412776"/>
              <a:ext cx="3360345" cy="5057403"/>
              <a:chOff x="5076056" y="764704"/>
              <a:chExt cx="3790950" cy="5705475"/>
            </a:xfrm>
          </p:grpSpPr>
          <p:pic>
            <p:nvPicPr>
              <p:cNvPr id="1639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076056" y="764704"/>
                <a:ext cx="3790950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2" name="TextovéPole 4"/>
              <p:cNvSpPr txBox="1">
                <a:spLocks noChangeArrowheads="1"/>
              </p:cNvSpPr>
              <p:nvPr/>
            </p:nvSpPr>
            <p:spPr bwMode="auto">
              <a:xfrm>
                <a:off x="5076056" y="6093296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[13]</a:t>
                </a:r>
                <a:endParaRPr lang="cs-CZ"/>
              </a:p>
            </p:txBody>
          </p:sp>
        </p:grpSp>
        <p:sp>
          <p:nvSpPr>
            <p:cNvPr id="16390" name="TextovéPole 6"/>
            <p:cNvSpPr txBox="1">
              <a:spLocks noChangeArrowheads="1"/>
            </p:cNvSpPr>
            <p:nvPr/>
          </p:nvSpPr>
          <p:spPr bwMode="auto">
            <a:xfrm>
              <a:off x="5508104" y="6488668"/>
              <a:ext cx="21766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Tučňák patagonský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2. řád: Potáplice</a:t>
            </a: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vodní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doutníkovitý tvar těla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husté opeření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dobře vyvinutá kostrční žláza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nohy posunuté dozadu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s třemi prsty spojenými plovací blánou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palec zakrnělý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přímý špičatý zobák se štěrbinovitými nozdrami s kožními záklopkami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rychlí letci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nekrmiví (</a:t>
            </a:r>
            <a:r>
              <a:rPr lang="cs-CZ" sz="2400" dirty="0" err="1" smtClean="0"/>
              <a:t>polokrmiví</a:t>
            </a:r>
            <a:r>
              <a:rPr lang="cs-CZ" sz="24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rozšíření pouze na severní polokouli, u nás v zimě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cs-CZ" sz="24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Potáplice</a:t>
            </a:r>
            <a:endParaRPr lang="cs-CZ" dirty="0"/>
          </a:p>
        </p:txBody>
      </p:sp>
      <p:grpSp>
        <p:nvGrpSpPr>
          <p:cNvPr id="18435" name="Skupina 11"/>
          <p:cNvGrpSpPr>
            <a:grpSpLocks/>
          </p:cNvGrpSpPr>
          <p:nvPr/>
        </p:nvGrpSpPr>
        <p:grpSpPr bwMode="auto">
          <a:xfrm>
            <a:off x="3924300" y="1412875"/>
            <a:ext cx="4886325" cy="3681413"/>
            <a:chOff x="3923928" y="1412776"/>
            <a:chExt cx="4885997" cy="3681700"/>
          </a:xfrm>
        </p:grpSpPr>
        <p:grpSp>
          <p:nvGrpSpPr>
            <p:cNvPr id="18441" name="Skupina 8"/>
            <p:cNvGrpSpPr>
              <a:grpSpLocks/>
            </p:cNvGrpSpPr>
            <p:nvPr/>
          </p:nvGrpSpPr>
          <p:grpSpPr bwMode="auto">
            <a:xfrm>
              <a:off x="3923928" y="1412776"/>
              <a:ext cx="4874813" cy="3303257"/>
              <a:chOff x="3923928" y="1412776"/>
              <a:chExt cx="4874813" cy="3303257"/>
            </a:xfrm>
          </p:grpSpPr>
          <p:pic>
            <p:nvPicPr>
              <p:cNvPr id="1844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23928" y="1412776"/>
                <a:ext cx="4874813" cy="3303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4" name="TextovéPole 4"/>
              <p:cNvSpPr txBox="1">
                <a:spLocks noChangeArrowheads="1"/>
              </p:cNvSpPr>
              <p:nvPr/>
            </p:nvSpPr>
            <p:spPr bwMode="auto">
              <a:xfrm>
                <a:off x="8224557" y="4293096"/>
                <a:ext cx="523907" cy="339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[14]</a:t>
                </a:r>
                <a:endParaRPr lang="cs-CZ"/>
              </a:p>
            </p:txBody>
          </p:sp>
        </p:grpSp>
        <p:sp>
          <p:nvSpPr>
            <p:cNvPr id="18442" name="TextovéPole 9"/>
            <p:cNvSpPr txBox="1">
              <a:spLocks noChangeArrowheads="1"/>
            </p:cNvSpPr>
            <p:nvPr/>
          </p:nvSpPr>
          <p:spPr bwMode="auto">
            <a:xfrm>
              <a:off x="6804248" y="4725144"/>
              <a:ext cx="20056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Potáplice severní</a:t>
              </a:r>
            </a:p>
          </p:txBody>
        </p:sp>
      </p:grpSp>
      <p:grpSp>
        <p:nvGrpSpPr>
          <p:cNvPr id="18436" name="Skupina 12"/>
          <p:cNvGrpSpPr>
            <a:grpSpLocks/>
          </p:cNvGrpSpPr>
          <p:nvPr/>
        </p:nvGrpSpPr>
        <p:grpSpPr bwMode="auto">
          <a:xfrm>
            <a:off x="395288" y="2997200"/>
            <a:ext cx="4537075" cy="3752850"/>
            <a:chOff x="395536" y="2996952"/>
            <a:chExt cx="4536504" cy="3753708"/>
          </a:xfrm>
        </p:grpSpPr>
        <p:grpSp>
          <p:nvGrpSpPr>
            <p:cNvPr id="18437" name="Skupina 5"/>
            <p:cNvGrpSpPr>
              <a:grpSpLocks/>
            </p:cNvGrpSpPr>
            <p:nvPr/>
          </p:nvGrpSpPr>
          <p:grpSpPr bwMode="auto">
            <a:xfrm>
              <a:off x="395536" y="2996952"/>
              <a:ext cx="4536504" cy="3419368"/>
              <a:chOff x="539552" y="1988840"/>
              <a:chExt cx="5087094" cy="3834493"/>
            </a:xfrm>
          </p:grpSpPr>
          <p:pic>
            <p:nvPicPr>
              <p:cNvPr id="1843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552" y="1988840"/>
                <a:ext cx="5087094" cy="3834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0" name="TextovéPole 4"/>
              <p:cNvSpPr txBox="1">
                <a:spLocks noChangeArrowheads="1"/>
              </p:cNvSpPr>
              <p:nvPr/>
            </p:nvSpPr>
            <p:spPr bwMode="auto">
              <a:xfrm>
                <a:off x="539552" y="5373216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[15]</a:t>
                </a:r>
                <a:endParaRPr lang="cs-CZ"/>
              </a:p>
            </p:txBody>
          </p:sp>
        </p:grpSp>
        <p:sp>
          <p:nvSpPr>
            <p:cNvPr id="18438" name="TextovéPole 10"/>
            <p:cNvSpPr txBox="1">
              <a:spLocks noChangeArrowheads="1"/>
            </p:cNvSpPr>
            <p:nvPr/>
          </p:nvSpPr>
          <p:spPr bwMode="auto">
            <a:xfrm>
              <a:off x="425827" y="6381328"/>
              <a:ext cx="16979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Potáplice malá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3. řád: Potápky</a:t>
            </a:r>
            <a:endParaRPr lang="en-US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vodní – sladké vody</a:t>
            </a:r>
          </a:p>
          <a:p>
            <a:pPr eaLnBrk="1" hangingPunct="1">
              <a:defRPr/>
            </a:pPr>
            <a:r>
              <a:rPr lang="cs-CZ" sz="2400" dirty="0" smtClean="0"/>
              <a:t>nohy posunuté dozadu</a:t>
            </a:r>
          </a:p>
          <a:p>
            <a:pPr lvl="1" eaLnBrk="1" hangingPunct="1">
              <a:defRPr/>
            </a:pPr>
            <a:r>
              <a:rPr lang="cs-CZ" sz="2000" dirty="0" smtClean="0"/>
              <a:t>prsty vroubené kožovitým lemem</a:t>
            </a:r>
          </a:p>
          <a:p>
            <a:pPr eaLnBrk="1" hangingPunct="1">
              <a:defRPr/>
            </a:pPr>
            <a:r>
              <a:rPr lang="cs-CZ" sz="2400" dirty="0" smtClean="0"/>
              <a:t>husté a jemné opeření</a:t>
            </a:r>
          </a:p>
          <a:p>
            <a:pPr eaLnBrk="1" hangingPunct="1">
              <a:defRPr/>
            </a:pPr>
            <a:r>
              <a:rPr lang="cs-CZ" sz="2400" dirty="0" smtClean="0"/>
              <a:t>ocas zakrnělý</a:t>
            </a:r>
          </a:p>
          <a:p>
            <a:pPr eaLnBrk="1" hangingPunct="1">
              <a:defRPr/>
            </a:pPr>
            <a:r>
              <a:rPr lang="cs-CZ" sz="2400" dirty="0" smtClean="0"/>
              <a:t>mohutná kostrční žláza</a:t>
            </a:r>
          </a:p>
          <a:p>
            <a:pPr eaLnBrk="1" hangingPunct="1">
              <a:defRPr/>
            </a:pPr>
            <a:r>
              <a:rPr lang="cs-CZ" sz="2400" dirty="0" smtClean="0"/>
              <a:t>štíhlý přímý zobák</a:t>
            </a:r>
          </a:p>
          <a:p>
            <a:pPr eaLnBrk="1" hangingPunct="1">
              <a:defRPr/>
            </a:pPr>
            <a:r>
              <a:rPr lang="cs-CZ" sz="2400" dirty="0" smtClean="0"/>
              <a:t>v žaludku „špunt“ z vlastního peří (ochrana před rybími kostmi a parazity)</a:t>
            </a:r>
          </a:p>
          <a:p>
            <a:pPr eaLnBrk="1" hangingPunct="1">
              <a:defRPr/>
            </a:pPr>
            <a:r>
              <a:rPr lang="cs-CZ" sz="2400" dirty="0" smtClean="0"/>
              <a:t>okázalé námluvy</a:t>
            </a:r>
          </a:p>
          <a:p>
            <a:pPr eaLnBrk="1" hangingPunct="1">
              <a:defRPr/>
            </a:pPr>
            <a:r>
              <a:rPr lang="cs-CZ" sz="2400" dirty="0" smtClean="0"/>
              <a:t>nekrmivá mláďata (</a:t>
            </a:r>
            <a:r>
              <a:rPr lang="cs-CZ" sz="2400" dirty="0" err="1" smtClean="0"/>
              <a:t>polokrmivá</a:t>
            </a:r>
            <a:r>
              <a:rPr lang="cs-CZ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Potápky</a:t>
            </a:r>
            <a:endParaRPr lang="cs-CZ" dirty="0"/>
          </a:p>
        </p:txBody>
      </p:sp>
      <p:grpSp>
        <p:nvGrpSpPr>
          <p:cNvPr id="20483" name="Skupina 10"/>
          <p:cNvGrpSpPr>
            <a:grpSpLocks/>
          </p:cNvGrpSpPr>
          <p:nvPr/>
        </p:nvGrpSpPr>
        <p:grpSpPr bwMode="auto">
          <a:xfrm>
            <a:off x="323850" y="1412875"/>
            <a:ext cx="4402138" cy="3105150"/>
            <a:chOff x="323528" y="1412776"/>
            <a:chExt cx="4402460" cy="3105636"/>
          </a:xfrm>
        </p:grpSpPr>
        <p:grpSp>
          <p:nvGrpSpPr>
            <p:cNvPr id="20489" name="Skupina 5"/>
            <p:cNvGrpSpPr>
              <a:grpSpLocks/>
            </p:cNvGrpSpPr>
            <p:nvPr/>
          </p:nvGrpSpPr>
          <p:grpSpPr bwMode="auto">
            <a:xfrm>
              <a:off x="323528" y="1412776"/>
              <a:ext cx="4402460" cy="2755940"/>
              <a:chOff x="2190750" y="1938338"/>
              <a:chExt cx="4762500" cy="2981325"/>
            </a:xfrm>
          </p:grpSpPr>
          <p:pic>
            <p:nvPicPr>
              <p:cNvPr id="2049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90750" y="1938338"/>
                <a:ext cx="4762500" cy="2981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2" name="TextovéPole 4"/>
              <p:cNvSpPr txBox="1">
                <a:spLocks noChangeArrowheads="1"/>
              </p:cNvSpPr>
              <p:nvPr/>
            </p:nvSpPr>
            <p:spPr bwMode="auto">
              <a:xfrm>
                <a:off x="2195736" y="4509120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[16]</a:t>
                </a:r>
                <a:endParaRPr lang="cs-CZ"/>
              </a:p>
            </p:txBody>
          </p:sp>
        </p:grpSp>
        <p:sp>
          <p:nvSpPr>
            <p:cNvPr id="20490" name="TextovéPole 8"/>
            <p:cNvSpPr txBox="1">
              <a:spLocks noChangeArrowheads="1"/>
            </p:cNvSpPr>
            <p:nvPr/>
          </p:nvSpPr>
          <p:spPr bwMode="auto">
            <a:xfrm>
              <a:off x="323528" y="4149080"/>
              <a:ext cx="16722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Potápka roháč</a:t>
              </a:r>
            </a:p>
          </p:txBody>
        </p:sp>
      </p:grpSp>
      <p:grpSp>
        <p:nvGrpSpPr>
          <p:cNvPr id="20484" name="Skupina 12"/>
          <p:cNvGrpSpPr>
            <a:grpSpLocks/>
          </p:cNvGrpSpPr>
          <p:nvPr/>
        </p:nvGrpSpPr>
        <p:grpSpPr bwMode="auto">
          <a:xfrm>
            <a:off x="3779838" y="2420938"/>
            <a:ext cx="5070475" cy="4257675"/>
            <a:chOff x="3779912" y="2420888"/>
            <a:chExt cx="5069607" cy="4257764"/>
          </a:xfrm>
        </p:grpSpPr>
        <p:grpSp>
          <p:nvGrpSpPr>
            <p:cNvPr id="20485" name="Skupina 8"/>
            <p:cNvGrpSpPr>
              <a:grpSpLocks/>
            </p:cNvGrpSpPr>
            <p:nvPr/>
          </p:nvGrpSpPr>
          <p:grpSpPr bwMode="auto">
            <a:xfrm>
              <a:off x="3779912" y="2420888"/>
              <a:ext cx="5069607" cy="3888432"/>
              <a:chOff x="3059832" y="1700808"/>
              <a:chExt cx="5878910" cy="4508921"/>
            </a:xfrm>
          </p:grpSpPr>
          <p:pic>
            <p:nvPicPr>
              <p:cNvPr id="2048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59832" y="1700808"/>
                <a:ext cx="5878910" cy="4508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88" name="TextovéPole 7"/>
              <p:cNvSpPr txBox="1">
                <a:spLocks noChangeArrowheads="1"/>
              </p:cNvSpPr>
              <p:nvPr/>
            </p:nvSpPr>
            <p:spPr bwMode="auto">
              <a:xfrm>
                <a:off x="3059832" y="5805264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[17]</a:t>
                </a:r>
                <a:endParaRPr lang="cs-CZ"/>
              </a:p>
            </p:txBody>
          </p:sp>
        </p:grpSp>
        <p:sp>
          <p:nvSpPr>
            <p:cNvPr id="20486" name="TextovéPole 11"/>
            <p:cNvSpPr txBox="1">
              <a:spLocks noChangeArrowheads="1"/>
            </p:cNvSpPr>
            <p:nvPr/>
          </p:nvSpPr>
          <p:spPr bwMode="auto">
            <a:xfrm>
              <a:off x="3779912" y="6309320"/>
              <a:ext cx="16722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Potápka roháč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4. řád: Trubkonosí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995862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mořští</a:t>
            </a:r>
          </a:p>
          <a:p>
            <a:pPr eaLnBrk="1" hangingPunct="1">
              <a:defRPr/>
            </a:pPr>
            <a:r>
              <a:rPr lang="cs-CZ" sz="2400" dirty="0" smtClean="0"/>
              <a:t>jižní polokoule</a:t>
            </a:r>
          </a:p>
          <a:p>
            <a:pPr eaLnBrk="1" hangingPunct="1">
              <a:defRPr/>
            </a:pPr>
            <a:r>
              <a:rPr lang="cs-CZ" sz="2400" dirty="0" smtClean="0"/>
              <a:t>výborní letci, dynamické plachtění</a:t>
            </a:r>
          </a:p>
          <a:p>
            <a:pPr eaLnBrk="1" hangingPunct="1">
              <a:defRPr/>
            </a:pPr>
            <a:r>
              <a:rPr lang="cs-CZ" sz="2400" dirty="0" smtClean="0"/>
              <a:t>trubicovitě protažené nozdry</a:t>
            </a:r>
          </a:p>
          <a:p>
            <a:pPr lvl="1" eaLnBrk="1" hangingPunct="1">
              <a:defRPr/>
            </a:pPr>
            <a:r>
              <a:rPr lang="cs-CZ" sz="2000" dirty="0" smtClean="0"/>
              <a:t>vnímání proudění vzduchu</a:t>
            </a:r>
          </a:p>
          <a:p>
            <a:pPr lvl="1" eaLnBrk="1" hangingPunct="1">
              <a:defRPr/>
            </a:pPr>
            <a:r>
              <a:rPr lang="cs-CZ" sz="2000" dirty="0" smtClean="0"/>
              <a:t>vylučování solí</a:t>
            </a:r>
          </a:p>
          <a:p>
            <a:pPr eaLnBrk="1" hangingPunct="1">
              <a:defRPr/>
            </a:pPr>
            <a:r>
              <a:rPr lang="cs-CZ" sz="2400" dirty="0" smtClean="0"/>
              <a:t>velmi pomalý vývoj mláďat</a:t>
            </a:r>
          </a:p>
          <a:p>
            <a:pPr eaLnBrk="1" hangingPunct="1">
              <a:defRPr/>
            </a:pPr>
            <a:r>
              <a:rPr lang="cs-CZ" sz="2400" dirty="0" smtClean="0"/>
              <a:t> největší a nejtěžší létající ptáci</a:t>
            </a:r>
          </a:p>
          <a:p>
            <a:pPr eaLnBrk="1" hangingPunct="1">
              <a:defRPr/>
            </a:pPr>
            <a:r>
              <a:rPr lang="cs-CZ" sz="2400" dirty="0" smtClean="0"/>
              <a:t>trvalé páry </a:t>
            </a:r>
          </a:p>
          <a:p>
            <a:pPr eaLnBrk="1" hangingPunct="1">
              <a:defRPr/>
            </a:pPr>
            <a:r>
              <a:rPr lang="cs-CZ" sz="2400" dirty="0" err="1" smtClean="0"/>
              <a:t>albatrosovití</a:t>
            </a:r>
            <a:r>
              <a:rPr lang="cs-CZ" sz="2400" dirty="0" smtClean="0"/>
              <a:t>, </a:t>
            </a:r>
            <a:r>
              <a:rPr lang="cs-CZ" sz="2400" dirty="0" err="1" smtClean="0"/>
              <a:t>buřňákovití</a:t>
            </a:r>
            <a:r>
              <a:rPr lang="cs-CZ" sz="2400" dirty="0" smtClean="0"/>
              <a:t>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</a:t>
            </a:r>
            <a:r>
              <a:rPr lang="cs-CZ" sz="2400" dirty="0" err="1" smtClean="0"/>
              <a:t>buřňáčkovití</a:t>
            </a:r>
            <a:endParaRPr lang="cs-CZ" sz="2400" dirty="0" smtClean="0"/>
          </a:p>
        </p:txBody>
      </p:sp>
      <p:grpSp>
        <p:nvGrpSpPr>
          <p:cNvPr id="21508" name="Skupina 7"/>
          <p:cNvGrpSpPr>
            <a:grpSpLocks/>
          </p:cNvGrpSpPr>
          <p:nvPr/>
        </p:nvGrpSpPr>
        <p:grpSpPr bwMode="auto">
          <a:xfrm>
            <a:off x="5796136" y="1628800"/>
            <a:ext cx="3134409" cy="5016753"/>
            <a:chOff x="5868144" y="1988145"/>
            <a:chExt cx="3133767" cy="5017405"/>
          </a:xfrm>
        </p:grpSpPr>
        <p:grpSp>
          <p:nvGrpSpPr>
            <p:cNvPr id="21509" name="Skupina 4"/>
            <p:cNvGrpSpPr>
              <a:grpSpLocks/>
            </p:cNvGrpSpPr>
            <p:nvPr/>
          </p:nvGrpSpPr>
          <p:grpSpPr bwMode="auto">
            <a:xfrm>
              <a:off x="5868144" y="1988145"/>
              <a:ext cx="3083450" cy="3794826"/>
              <a:chOff x="683568" y="-265082"/>
              <a:chExt cx="3197658" cy="3932857"/>
            </a:xfrm>
          </p:grpSpPr>
          <p:pic>
            <p:nvPicPr>
              <p:cNvPr id="2151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3728" y="-265082"/>
                <a:ext cx="3197498" cy="393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2" name="TextovéPole 3"/>
              <p:cNvSpPr txBox="1">
                <a:spLocks noChangeArrowheads="1"/>
              </p:cNvSpPr>
              <p:nvPr/>
            </p:nvSpPr>
            <p:spPr bwMode="auto">
              <a:xfrm>
                <a:off x="683568" y="332656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[18]</a:t>
                </a:r>
                <a:endParaRPr lang="cs-CZ"/>
              </a:p>
            </p:txBody>
          </p:sp>
        </p:grpSp>
        <p:sp>
          <p:nvSpPr>
            <p:cNvPr id="21510" name="TextovéPole 6"/>
            <p:cNvSpPr txBox="1">
              <a:spLocks noChangeArrowheads="1"/>
            </p:cNvSpPr>
            <p:nvPr/>
          </p:nvSpPr>
          <p:spPr bwMode="auto">
            <a:xfrm>
              <a:off x="5868297" y="5805065"/>
              <a:ext cx="3133614" cy="1200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Vejce </a:t>
              </a:r>
              <a:r>
                <a:rPr lang="cs-CZ" dirty="0" smtClean="0"/>
                <a:t>albatrosa stěhovavého</a:t>
              </a:r>
            </a:p>
            <a:p>
              <a:r>
                <a:rPr lang="cs-CZ" dirty="0" smtClean="0"/>
                <a:t>hladká, matná skořápka, </a:t>
              </a:r>
            </a:p>
            <a:p>
              <a:r>
                <a:rPr lang="cs-CZ" dirty="0" smtClean="0"/>
                <a:t>14 x 8 cm</a:t>
              </a:r>
            </a:p>
            <a:p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Tato prezentace přináší stručnou charakteristiku jednotlivých řádů třídy ptáků.</a:t>
            </a:r>
          </a:p>
          <a:p>
            <a:pPr>
              <a:defRPr/>
            </a:pPr>
            <a:r>
              <a:rPr lang="cs-CZ" dirty="0" smtClean="0"/>
              <a:t>Na fotografiích jsou většinou typičtí zástupci.</a:t>
            </a:r>
          </a:p>
          <a:p>
            <a:pPr>
              <a:defRPr/>
            </a:pPr>
            <a:r>
              <a:rPr lang="cs-CZ" dirty="0" smtClean="0"/>
              <a:t>Na třetím snímku je uveden systém ptáků – posun v prezentaci na příslušný řád je možný kliknutím na jeho název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Skupina 15"/>
          <p:cNvGrpSpPr>
            <a:grpSpLocks/>
          </p:cNvGrpSpPr>
          <p:nvPr/>
        </p:nvGrpSpPr>
        <p:grpSpPr bwMode="auto">
          <a:xfrm>
            <a:off x="3851275" y="3068638"/>
            <a:ext cx="5106988" cy="3744912"/>
            <a:chOff x="3851920" y="3068960"/>
            <a:chExt cx="5105970" cy="3744416"/>
          </a:xfrm>
        </p:grpSpPr>
        <p:grpSp>
          <p:nvGrpSpPr>
            <p:cNvPr id="22537" name="Skupina 7"/>
            <p:cNvGrpSpPr>
              <a:grpSpLocks/>
            </p:cNvGrpSpPr>
            <p:nvPr/>
          </p:nvGrpSpPr>
          <p:grpSpPr bwMode="auto">
            <a:xfrm>
              <a:off x="3923928" y="3068960"/>
              <a:ext cx="5033962" cy="3354387"/>
              <a:chOff x="3779912" y="404664"/>
              <a:chExt cx="5034136" cy="3353993"/>
            </a:xfrm>
          </p:grpSpPr>
          <p:pic>
            <p:nvPicPr>
              <p:cNvPr id="2253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79912" y="404664"/>
                <a:ext cx="5034136" cy="3353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40" name="TextovéPole 6"/>
              <p:cNvSpPr txBox="1">
                <a:spLocks noChangeArrowheads="1"/>
              </p:cNvSpPr>
              <p:nvPr/>
            </p:nvSpPr>
            <p:spPr bwMode="auto">
              <a:xfrm>
                <a:off x="3779912" y="335699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[19]</a:t>
                </a:r>
                <a:endParaRPr lang="cs-CZ"/>
              </a:p>
            </p:txBody>
          </p:sp>
        </p:grpSp>
        <p:sp>
          <p:nvSpPr>
            <p:cNvPr id="22538" name="TextovéPole 12"/>
            <p:cNvSpPr txBox="1">
              <a:spLocks noChangeArrowheads="1"/>
            </p:cNvSpPr>
            <p:nvPr/>
          </p:nvSpPr>
          <p:spPr bwMode="auto">
            <a:xfrm>
              <a:off x="3851920" y="6444044"/>
              <a:ext cx="49808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Albatros stěhovavý – protažené nozdry zobáku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Albatrosovití</a:t>
            </a:r>
            <a:endParaRPr lang="en-US" dirty="0" smtClean="0"/>
          </a:p>
        </p:txBody>
      </p:sp>
      <p:grpSp>
        <p:nvGrpSpPr>
          <p:cNvPr id="22532" name="Skupina 14"/>
          <p:cNvGrpSpPr>
            <a:grpSpLocks/>
          </p:cNvGrpSpPr>
          <p:nvPr/>
        </p:nvGrpSpPr>
        <p:grpSpPr bwMode="auto">
          <a:xfrm>
            <a:off x="250825" y="1196975"/>
            <a:ext cx="5292725" cy="3887788"/>
            <a:chOff x="251520" y="1196752"/>
            <a:chExt cx="5292080" cy="3888432"/>
          </a:xfrm>
        </p:grpSpPr>
        <p:grpSp>
          <p:nvGrpSpPr>
            <p:cNvPr id="22533" name="Skupina 10"/>
            <p:cNvGrpSpPr>
              <a:grpSpLocks/>
            </p:cNvGrpSpPr>
            <p:nvPr/>
          </p:nvGrpSpPr>
          <p:grpSpPr bwMode="auto">
            <a:xfrm>
              <a:off x="251520" y="1196752"/>
              <a:ext cx="5292080" cy="3505762"/>
              <a:chOff x="3491880" y="2636912"/>
              <a:chExt cx="5652120" cy="3744416"/>
            </a:xfrm>
          </p:grpSpPr>
          <p:pic>
            <p:nvPicPr>
              <p:cNvPr id="22535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3800" y="2636912"/>
                <a:ext cx="5610200" cy="3737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36" name="TextovéPole 9"/>
              <p:cNvSpPr txBox="1">
                <a:spLocks noChangeArrowheads="1"/>
              </p:cNvSpPr>
              <p:nvPr/>
            </p:nvSpPr>
            <p:spPr bwMode="auto">
              <a:xfrm>
                <a:off x="3491880" y="6011996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[20]</a:t>
                </a:r>
                <a:endParaRPr lang="cs-CZ"/>
              </a:p>
            </p:txBody>
          </p:sp>
        </p:grpSp>
        <p:sp>
          <p:nvSpPr>
            <p:cNvPr id="22534" name="TextovéPole 11"/>
            <p:cNvSpPr txBox="1">
              <a:spLocks noChangeArrowheads="1"/>
            </p:cNvSpPr>
            <p:nvPr/>
          </p:nvSpPr>
          <p:spPr bwMode="auto">
            <a:xfrm>
              <a:off x="323528" y="4715852"/>
              <a:ext cx="32303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Albatros stěhovavý (=obecný)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Buřňákovití</a:t>
            </a:r>
            <a:endParaRPr lang="cs-CZ" dirty="0"/>
          </a:p>
        </p:txBody>
      </p:sp>
      <p:grpSp>
        <p:nvGrpSpPr>
          <p:cNvPr id="23555" name="Skupina 11"/>
          <p:cNvGrpSpPr>
            <a:grpSpLocks/>
          </p:cNvGrpSpPr>
          <p:nvPr/>
        </p:nvGrpSpPr>
        <p:grpSpPr bwMode="auto">
          <a:xfrm>
            <a:off x="5148263" y="1196975"/>
            <a:ext cx="3667125" cy="3381375"/>
            <a:chOff x="4936650" y="1273288"/>
            <a:chExt cx="2610059" cy="2406959"/>
          </a:xfrm>
        </p:grpSpPr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6534" t="24866" r="29291"/>
            <a:stretch>
              <a:fillRect/>
            </a:stretch>
          </p:blipFill>
          <p:spPr bwMode="auto">
            <a:xfrm>
              <a:off x="4936650" y="1273288"/>
              <a:ext cx="2610059" cy="240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ovéPole 7"/>
            <p:cNvSpPr txBox="1">
              <a:spLocks noChangeArrowheads="1"/>
            </p:cNvSpPr>
            <p:nvPr/>
          </p:nvSpPr>
          <p:spPr bwMode="auto">
            <a:xfrm>
              <a:off x="6588224" y="3212976"/>
              <a:ext cx="569381" cy="369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[22]</a:t>
              </a:r>
              <a:endParaRPr lang="cs-CZ">
                <a:solidFill>
                  <a:srgbClr val="000000"/>
                </a:solidFill>
              </a:endParaRPr>
            </a:p>
          </p:txBody>
        </p:sp>
      </p:grpSp>
      <p:sp>
        <p:nvSpPr>
          <p:cNvPr id="23556" name="TextovéPole 12"/>
          <p:cNvSpPr txBox="1">
            <a:spLocks noChangeArrowheads="1"/>
          </p:cNvSpPr>
          <p:nvPr/>
        </p:nvSpPr>
        <p:spPr bwMode="auto">
          <a:xfrm>
            <a:off x="5148263" y="4652963"/>
            <a:ext cx="1903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Buřňák obrovský</a:t>
            </a:r>
          </a:p>
        </p:txBody>
      </p:sp>
      <p:grpSp>
        <p:nvGrpSpPr>
          <p:cNvPr id="23557" name="Skupina 14"/>
          <p:cNvGrpSpPr>
            <a:grpSpLocks/>
          </p:cNvGrpSpPr>
          <p:nvPr/>
        </p:nvGrpSpPr>
        <p:grpSpPr bwMode="auto">
          <a:xfrm>
            <a:off x="295275" y="1412875"/>
            <a:ext cx="4492625" cy="3671888"/>
            <a:chOff x="294486" y="1412776"/>
            <a:chExt cx="4493538" cy="3672408"/>
          </a:xfrm>
        </p:grpSpPr>
        <p:grpSp>
          <p:nvGrpSpPr>
            <p:cNvPr id="23558" name="Skupina 5"/>
            <p:cNvGrpSpPr>
              <a:grpSpLocks/>
            </p:cNvGrpSpPr>
            <p:nvPr/>
          </p:nvGrpSpPr>
          <p:grpSpPr bwMode="auto">
            <a:xfrm>
              <a:off x="323528" y="1412776"/>
              <a:ext cx="4458445" cy="2971428"/>
              <a:chOff x="611560" y="1916832"/>
              <a:chExt cx="5431194" cy="3618533"/>
            </a:xfrm>
          </p:grpSpPr>
          <p:pic>
            <p:nvPicPr>
              <p:cNvPr id="2356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1916832"/>
                <a:ext cx="5431194" cy="3618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1" name="TextovéPole 4"/>
              <p:cNvSpPr txBox="1">
                <a:spLocks noChangeArrowheads="1"/>
              </p:cNvSpPr>
              <p:nvPr/>
            </p:nvSpPr>
            <p:spPr bwMode="auto">
              <a:xfrm>
                <a:off x="683568" y="5085184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[21]</a:t>
                </a:r>
                <a:endParaRPr lang="cs-CZ"/>
              </a:p>
            </p:txBody>
          </p:sp>
        </p:grpSp>
        <p:sp>
          <p:nvSpPr>
            <p:cNvPr id="23559" name="TextovéPole 13"/>
            <p:cNvSpPr txBox="1">
              <a:spLocks noChangeArrowheads="1"/>
            </p:cNvSpPr>
            <p:nvPr/>
          </p:nvSpPr>
          <p:spPr bwMode="auto">
            <a:xfrm>
              <a:off x="294486" y="4438853"/>
              <a:ext cx="44935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Buřňák obrovský – často se živí mršinami </a:t>
              </a:r>
            </a:p>
            <a:p>
              <a:r>
                <a:rPr lang="cs-CZ"/>
                <a:t>tuleňů a  tučňáků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Buřňáčkovití</a:t>
            </a:r>
            <a:endParaRPr lang="cs-CZ" dirty="0"/>
          </a:p>
        </p:txBody>
      </p:sp>
      <p:grpSp>
        <p:nvGrpSpPr>
          <p:cNvPr id="24579" name="Skupina 7"/>
          <p:cNvGrpSpPr>
            <a:grpSpLocks/>
          </p:cNvGrpSpPr>
          <p:nvPr/>
        </p:nvGrpSpPr>
        <p:grpSpPr bwMode="auto">
          <a:xfrm>
            <a:off x="1331913" y="1557338"/>
            <a:ext cx="6480175" cy="5121275"/>
            <a:chOff x="1331640" y="1556792"/>
            <a:chExt cx="6480720" cy="5121860"/>
          </a:xfrm>
        </p:grpSpPr>
        <p:grpSp>
          <p:nvGrpSpPr>
            <p:cNvPr id="24580" name="Skupina 11"/>
            <p:cNvGrpSpPr>
              <a:grpSpLocks/>
            </p:cNvGrpSpPr>
            <p:nvPr/>
          </p:nvGrpSpPr>
          <p:grpSpPr bwMode="auto">
            <a:xfrm>
              <a:off x="1331640" y="1556792"/>
              <a:ext cx="6480720" cy="4776305"/>
              <a:chOff x="2051720" y="2996952"/>
              <a:chExt cx="4701344" cy="3465562"/>
            </a:xfrm>
          </p:grpSpPr>
          <p:pic>
            <p:nvPicPr>
              <p:cNvPr id="2458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51720" y="2996952"/>
                <a:ext cx="4701344" cy="346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3" name="TextovéPole 10"/>
              <p:cNvSpPr txBox="1">
                <a:spLocks noChangeArrowheads="1"/>
              </p:cNvSpPr>
              <p:nvPr/>
            </p:nvSpPr>
            <p:spPr bwMode="auto">
              <a:xfrm>
                <a:off x="2051720" y="6021288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[23]</a:t>
                </a:r>
                <a:endParaRPr lang="cs-CZ"/>
              </a:p>
            </p:txBody>
          </p:sp>
        </p:grpSp>
        <p:sp>
          <p:nvSpPr>
            <p:cNvPr id="24581" name="TextovéPole 6"/>
            <p:cNvSpPr txBox="1">
              <a:spLocks noChangeArrowheads="1"/>
            </p:cNvSpPr>
            <p:nvPr/>
          </p:nvSpPr>
          <p:spPr bwMode="auto">
            <a:xfrm>
              <a:off x="1331640" y="6309320"/>
              <a:ext cx="49039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Buřňáček malý – drobný, 25 g, rozpětí 35 cm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5. řád: Veslonozí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velcí vodní, mořští i sladkovodní,</a:t>
            </a:r>
          </a:p>
          <a:p>
            <a:pPr eaLnBrk="1" hangingPunct="1">
              <a:defRPr/>
            </a:pPr>
            <a:r>
              <a:rPr lang="cs-CZ" dirty="0" smtClean="0"/>
              <a:t>veslovací noha </a:t>
            </a:r>
          </a:p>
          <a:p>
            <a:pPr lvl="1" eaLnBrk="1" hangingPunct="1">
              <a:defRPr/>
            </a:pPr>
            <a:r>
              <a:rPr lang="cs-CZ" dirty="0" smtClean="0"/>
              <a:t>4 prsty spojené plovací blánou</a:t>
            </a:r>
          </a:p>
          <a:p>
            <a:pPr eaLnBrk="1" hangingPunct="1">
              <a:defRPr/>
            </a:pPr>
            <a:r>
              <a:rPr lang="cs-CZ" dirty="0" smtClean="0"/>
              <a:t>rybožraví </a:t>
            </a:r>
          </a:p>
          <a:p>
            <a:pPr eaLnBrk="1" hangingPunct="1">
              <a:defRPr/>
            </a:pPr>
            <a:r>
              <a:rPr lang="cs-CZ" dirty="0" smtClean="0"/>
              <a:t>hrdelní vak</a:t>
            </a:r>
          </a:p>
          <a:p>
            <a:pPr eaLnBrk="1" hangingPunct="1">
              <a:defRPr/>
            </a:pPr>
            <a:r>
              <a:rPr lang="cs-CZ" dirty="0" err="1" smtClean="0"/>
              <a:t>pelikánovití</a:t>
            </a:r>
            <a:r>
              <a:rPr lang="cs-CZ" dirty="0" smtClean="0"/>
              <a:t>, terejovití, </a:t>
            </a:r>
            <a:r>
              <a:rPr lang="cs-CZ" dirty="0" err="1" smtClean="0"/>
              <a:t>kormoránovití</a:t>
            </a:r>
            <a:r>
              <a:rPr lang="cs-CZ" dirty="0" smtClean="0"/>
              <a:t>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</a:t>
            </a:r>
            <a:r>
              <a:rPr lang="cs-CZ" dirty="0" err="1" smtClean="0"/>
              <a:t>anhingovití</a:t>
            </a:r>
            <a:r>
              <a:rPr lang="cs-CZ" dirty="0" smtClean="0"/>
              <a:t>, </a:t>
            </a:r>
            <a:r>
              <a:rPr lang="cs-CZ" dirty="0" err="1" smtClean="0"/>
              <a:t>fregatkovití</a:t>
            </a: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7375" y="404813"/>
            <a:ext cx="3476625" cy="1439862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Pelikánovití</a:t>
            </a:r>
            <a:endParaRPr lang="cs-CZ" dirty="0"/>
          </a:p>
        </p:txBody>
      </p:sp>
      <p:grpSp>
        <p:nvGrpSpPr>
          <p:cNvPr id="26627" name="Skupina 5"/>
          <p:cNvGrpSpPr>
            <a:grpSpLocks/>
          </p:cNvGrpSpPr>
          <p:nvPr/>
        </p:nvGrpSpPr>
        <p:grpSpPr bwMode="auto">
          <a:xfrm>
            <a:off x="179388" y="260350"/>
            <a:ext cx="5537200" cy="4152900"/>
            <a:chOff x="467544" y="1556792"/>
            <a:chExt cx="5538192" cy="4153644"/>
          </a:xfrm>
        </p:grpSpPr>
        <p:pic>
          <p:nvPicPr>
            <p:cNvPr id="266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1556792"/>
              <a:ext cx="5538192" cy="415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3" name="TextovéPole 4"/>
            <p:cNvSpPr txBox="1">
              <a:spLocks noChangeArrowheads="1"/>
            </p:cNvSpPr>
            <p:nvPr/>
          </p:nvSpPr>
          <p:spPr bwMode="auto">
            <a:xfrm>
              <a:off x="467544" y="5301208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[24]</a:t>
              </a:r>
              <a:endParaRPr lang="cs-CZ"/>
            </a:p>
          </p:txBody>
        </p:sp>
      </p:grpSp>
      <p:grpSp>
        <p:nvGrpSpPr>
          <p:cNvPr id="26628" name="Skupina 8"/>
          <p:cNvGrpSpPr>
            <a:grpSpLocks/>
          </p:cNvGrpSpPr>
          <p:nvPr/>
        </p:nvGrpSpPr>
        <p:grpSpPr bwMode="auto">
          <a:xfrm>
            <a:off x="4716463" y="3644900"/>
            <a:ext cx="4200525" cy="2898775"/>
            <a:chOff x="2915816" y="2636912"/>
            <a:chExt cx="5970240" cy="3977672"/>
          </a:xfrm>
        </p:grpSpPr>
        <p:pic>
          <p:nvPicPr>
            <p:cNvPr id="266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5816" y="2636912"/>
              <a:ext cx="5970240" cy="397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TextovéPole 7"/>
            <p:cNvSpPr txBox="1">
              <a:spLocks noChangeArrowheads="1"/>
            </p:cNvSpPr>
            <p:nvPr/>
          </p:nvSpPr>
          <p:spPr bwMode="auto">
            <a:xfrm>
              <a:off x="2915816" y="2636912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[25]</a:t>
              </a:r>
              <a:endParaRPr lang="cs-CZ"/>
            </a:p>
          </p:txBody>
        </p:sp>
      </p:grpSp>
      <p:sp>
        <p:nvSpPr>
          <p:cNvPr id="25605" name="TextovéPole 8"/>
          <p:cNvSpPr txBox="1">
            <a:spLocks noChangeArrowheads="1"/>
          </p:cNvSpPr>
          <p:nvPr/>
        </p:nvSpPr>
        <p:spPr bwMode="auto">
          <a:xfrm>
            <a:off x="250825" y="4508500"/>
            <a:ext cx="43211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buClr>
                <a:srgbClr val="00CC00"/>
              </a:buClr>
              <a:buFont typeface="Wingdings" pitchFamily="2" charset="2"/>
              <a:buChar char="Ø"/>
              <a:defRPr/>
            </a:pPr>
            <a:r>
              <a:rPr lang="cs-CZ" sz="2400" dirty="0"/>
              <a:t>Pelikán bílý – vak pod spodní čelistí – chytání ryb, termoregulace</a:t>
            </a:r>
          </a:p>
          <a:p>
            <a:pPr marL="261938" indent="-261938">
              <a:buClr>
                <a:srgbClr val="00CC00"/>
              </a:buClr>
              <a:buFont typeface="Wingdings" pitchFamily="2" charset="2"/>
              <a:buChar char="Ø"/>
              <a:defRPr/>
            </a:pPr>
            <a:r>
              <a:rPr lang="cs-CZ" sz="2400" dirty="0"/>
              <a:t>Při lovu spolupracuje ve velkých skupinách.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3438" y="277813"/>
            <a:ext cx="4043362" cy="1139825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Pelikánovití</a:t>
            </a:r>
            <a:endParaRPr lang="cs-CZ" dirty="0"/>
          </a:p>
        </p:txBody>
      </p:sp>
      <p:grpSp>
        <p:nvGrpSpPr>
          <p:cNvPr id="27651" name="Skupina 5"/>
          <p:cNvGrpSpPr>
            <a:grpSpLocks/>
          </p:cNvGrpSpPr>
          <p:nvPr/>
        </p:nvGrpSpPr>
        <p:grpSpPr bwMode="auto">
          <a:xfrm>
            <a:off x="179388" y="260350"/>
            <a:ext cx="4176712" cy="6286500"/>
            <a:chOff x="2676525" y="576263"/>
            <a:chExt cx="3790950" cy="5705475"/>
          </a:xfrm>
        </p:grpSpPr>
        <p:pic>
          <p:nvPicPr>
            <p:cNvPr id="2765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6525" y="576263"/>
              <a:ext cx="3790950" cy="570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ovéPole 4"/>
            <p:cNvSpPr txBox="1">
              <a:spLocks noChangeArrowheads="1"/>
            </p:cNvSpPr>
            <p:nvPr/>
          </p:nvSpPr>
          <p:spPr bwMode="auto">
            <a:xfrm>
              <a:off x="2699792" y="5877272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[26]</a:t>
              </a:r>
              <a:endParaRPr lang="cs-CZ"/>
            </a:p>
          </p:txBody>
        </p:sp>
      </p:grpSp>
      <p:sp>
        <p:nvSpPr>
          <p:cNvPr id="26628" name="TextovéPole 5"/>
          <p:cNvSpPr txBox="1">
            <a:spLocks noChangeArrowheads="1"/>
          </p:cNvSpPr>
          <p:nvPr/>
        </p:nvSpPr>
        <p:spPr bwMode="auto">
          <a:xfrm>
            <a:off x="4572000" y="1341438"/>
            <a:ext cx="41767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cs-CZ" sz="2400" dirty="0"/>
              <a:t>pelikán kadeřavý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cs-CZ" sz="2400" dirty="0"/>
              <a:t>největší z pelikánů </a:t>
            </a:r>
          </a:p>
          <a:p>
            <a:pPr marL="261938" indent="-261938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cs-CZ" sz="2400" dirty="0"/>
              <a:t>loví sám nebo v malých skupinách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Terejovití</a:t>
            </a:r>
            <a:endParaRPr lang="cs-CZ" dirty="0"/>
          </a:p>
        </p:txBody>
      </p:sp>
      <p:grpSp>
        <p:nvGrpSpPr>
          <p:cNvPr id="28675" name="Skupina 14"/>
          <p:cNvGrpSpPr>
            <a:grpSpLocks/>
          </p:cNvGrpSpPr>
          <p:nvPr/>
        </p:nvGrpSpPr>
        <p:grpSpPr bwMode="auto">
          <a:xfrm>
            <a:off x="3995738" y="1412875"/>
            <a:ext cx="4924425" cy="4186238"/>
            <a:chOff x="3995936" y="1412776"/>
            <a:chExt cx="4924484" cy="4185756"/>
          </a:xfrm>
        </p:grpSpPr>
        <p:grpSp>
          <p:nvGrpSpPr>
            <p:cNvPr id="28681" name="Skupina 13"/>
            <p:cNvGrpSpPr>
              <a:grpSpLocks/>
            </p:cNvGrpSpPr>
            <p:nvPr/>
          </p:nvGrpSpPr>
          <p:grpSpPr bwMode="auto">
            <a:xfrm>
              <a:off x="3995936" y="1412776"/>
              <a:ext cx="4908550" cy="3815657"/>
              <a:chOff x="4235450" y="908720"/>
              <a:chExt cx="4908550" cy="3815657"/>
            </a:xfrm>
          </p:grpSpPr>
          <p:pic>
            <p:nvPicPr>
              <p:cNvPr id="2868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35450" y="908720"/>
                <a:ext cx="4908550" cy="375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4" name="TextovéPole 8"/>
              <p:cNvSpPr txBox="1">
                <a:spLocks noChangeArrowheads="1"/>
              </p:cNvSpPr>
              <p:nvPr/>
            </p:nvSpPr>
            <p:spPr bwMode="auto">
              <a:xfrm>
                <a:off x="4235450" y="4355045"/>
                <a:ext cx="6965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[2</a:t>
                </a:r>
                <a:r>
                  <a:rPr lang="cs-CZ"/>
                  <a:t>7</a:t>
                </a:r>
                <a:r>
                  <a:rPr lang="en-US"/>
                  <a:t>]</a:t>
                </a:r>
                <a:endParaRPr lang="cs-CZ"/>
              </a:p>
            </p:txBody>
          </p:sp>
        </p:grpSp>
        <p:sp>
          <p:nvSpPr>
            <p:cNvPr id="28682" name="TextovéPole 8"/>
            <p:cNvSpPr txBox="1">
              <a:spLocks noChangeArrowheads="1"/>
            </p:cNvSpPr>
            <p:nvPr/>
          </p:nvSpPr>
          <p:spPr bwMode="auto">
            <a:xfrm>
              <a:off x="7812360" y="5229200"/>
              <a:ext cx="11080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Terej bílý</a:t>
              </a:r>
            </a:p>
          </p:txBody>
        </p:sp>
      </p:grpSp>
      <p:grpSp>
        <p:nvGrpSpPr>
          <p:cNvPr id="28676" name="Skupina 12"/>
          <p:cNvGrpSpPr>
            <a:grpSpLocks/>
          </p:cNvGrpSpPr>
          <p:nvPr/>
        </p:nvGrpSpPr>
        <p:grpSpPr bwMode="auto">
          <a:xfrm>
            <a:off x="395288" y="1412875"/>
            <a:ext cx="3600450" cy="5110163"/>
            <a:chOff x="395536" y="1412776"/>
            <a:chExt cx="3600400" cy="5110827"/>
          </a:xfrm>
        </p:grpSpPr>
        <p:grpSp>
          <p:nvGrpSpPr>
            <p:cNvPr id="28677" name="Skupina 10"/>
            <p:cNvGrpSpPr>
              <a:grpSpLocks/>
            </p:cNvGrpSpPr>
            <p:nvPr/>
          </p:nvGrpSpPr>
          <p:grpSpPr bwMode="auto">
            <a:xfrm>
              <a:off x="467544" y="1412776"/>
              <a:ext cx="3352932" cy="4440238"/>
              <a:chOff x="-204290" y="1052736"/>
              <a:chExt cx="3352932" cy="4440238"/>
            </a:xfrm>
          </p:grpSpPr>
          <p:pic>
            <p:nvPicPr>
              <p:cNvPr id="2867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283" r="18750"/>
              <a:stretch>
                <a:fillRect/>
              </a:stretch>
            </p:blipFill>
            <p:spPr bwMode="auto">
              <a:xfrm>
                <a:off x="-204290" y="1052736"/>
                <a:ext cx="3352932" cy="4440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TextovéPole 4"/>
              <p:cNvSpPr txBox="1">
                <a:spLocks noChangeArrowheads="1"/>
              </p:cNvSpPr>
              <p:nvPr/>
            </p:nvSpPr>
            <p:spPr bwMode="auto">
              <a:xfrm>
                <a:off x="-180528" y="5157192"/>
                <a:ext cx="402758" cy="286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[28]</a:t>
                </a:r>
                <a:endParaRPr lang="cs-CZ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678" name="TextovéPole 11"/>
            <p:cNvSpPr txBox="1">
              <a:spLocks noChangeArrowheads="1"/>
            </p:cNvSpPr>
            <p:nvPr/>
          </p:nvSpPr>
          <p:spPr bwMode="auto">
            <a:xfrm flipH="1">
              <a:off x="395536" y="5877272"/>
              <a:ext cx="3600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/>
                <a:t>Terej guánový – západní pobřeží Jižní Ameriky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Kormoránovití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23528" y="1268760"/>
            <a:ext cx="4070345" cy="5409892"/>
            <a:chOff x="323528" y="1268760"/>
            <a:chExt cx="4070345" cy="5409892"/>
          </a:xfrm>
        </p:grpSpPr>
        <p:grpSp>
          <p:nvGrpSpPr>
            <p:cNvPr id="29699" name="Skupina 5"/>
            <p:cNvGrpSpPr>
              <a:grpSpLocks/>
            </p:cNvGrpSpPr>
            <p:nvPr/>
          </p:nvGrpSpPr>
          <p:grpSpPr bwMode="auto">
            <a:xfrm>
              <a:off x="323529" y="1268760"/>
              <a:ext cx="4032448" cy="5049277"/>
              <a:chOff x="2267744" y="571500"/>
              <a:chExt cx="4590256" cy="5747112"/>
            </a:xfrm>
          </p:grpSpPr>
          <p:pic>
            <p:nvPicPr>
              <p:cNvPr id="2970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86000" y="571500"/>
                <a:ext cx="45720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3" name="TextovéPole 4"/>
              <p:cNvSpPr txBox="1">
                <a:spLocks noChangeArrowheads="1"/>
              </p:cNvSpPr>
              <p:nvPr/>
            </p:nvSpPr>
            <p:spPr bwMode="auto">
              <a:xfrm>
                <a:off x="2267744" y="5949280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[29]</a:t>
                </a:r>
                <a:endParaRPr lang="cs-CZ"/>
              </a:p>
            </p:txBody>
          </p:sp>
        </p:grpSp>
        <p:sp>
          <p:nvSpPr>
            <p:cNvPr id="29700" name="TextovéPole 5"/>
            <p:cNvSpPr txBox="1">
              <a:spLocks noChangeArrowheads="1"/>
            </p:cNvSpPr>
            <p:nvPr/>
          </p:nvSpPr>
          <p:spPr bwMode="auto">
            <a:xfrm>
              <a:off x="323528" y="6309320"/>
              <a:ext cx="40703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Kormorán </a:t>
              </a:r>
              <a:r>
                <a:rPr lang="cs-CZ" dirty="0" smtClean="0"/>
                <a:t>velký – nejrozšířenější druh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220072" y="1268760"/>
            <a:ext cx="3709299" cy="5542875"/>
            <a:chOff x="5148064" y="836712"/>
            <a:chExt cx="3709299" cy="5542875"/>
          </a:xfrm>
        </p:grpSpPr>
        <p:sp>
          <p:nvSpPr>
            <p:cNvPr id="9" name="TextovéPole 8"/>
            <p:cNvSpPr txBox="1"/>
            <p:nvPr/>
          </p:nvSpPr>
          <p:spPr>
            <a:xfrm>
              <a:off x="5148064" y="5733256"/>
              <a:ext cx="2672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Kormorán galapážský, </a:t>
              </a:r>
            </a:p>
            <a:p>
              <a:r>
                <a:rPr lang="cs-CZ" dirty="0" smtClean="0"/>
                <a:t>nelétavý, zakrnělá křídla</a:t>
              </a:r>
              <a:endParaRPr lang="cs-CZ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148064" y="836712"/>
              <a:ext cx="3709299" cy="4945732"/>
              <a:chOff x="5220072" y="1556792"/>
              <a:chExt cx="3709299" cy="4945732"/>
            </a:xfrm>
          </p:grpSpPr>
          <p:pic>
            <p:nvPicPr>
              <p:cNvPr id="29704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20072" y="1556792"/>
                <a:ext cx="3709299" cy="4945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5292080" y="602128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[48]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Anhingovití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251520" y="1268760"/>
            <a:ext cx="8784257" cy="4690367"/>
            <a:chOff x="251520" y="1268760"/>
            <a:chExt cx="8784257" cy="4690367"/>
          </a:xfrm>
        </p:grpSpPr>
        <p:grpSp>
          <p:nvGrpSpPr>
            <p:cNvPr id="8" name="Skupina 7"/>
            <p:cNvGrpSpPr/>
            <p:nvPr/>
          </p:nvGrpSpPr>
          <p:grpSpPr>
            <a:xfrm>
              <a:off x="251520" y="1268760"/>
              <a:ext cx="5730875" cy="4690367"/>
              <a:chOff x="251520" y="1268760"/>
              <a:chExt cx="5730875" cy="4690367"/>
            </a:xfrm>
          </p:grpSpPr>
          <p:grpSp>
            <p:nvGrpSpPr>
              <p:cNvPr id="30723" name="Skupina 8"/>
              <p:cNvGrpSpPr>
                <a:grpSpLocks/>
              </p:cNvGrpSpPr>
              <p:nvPr/>
            </p:nvGrpSpPr>
            <p:grpSpPr bwMode="auto">
              <a:xfrm>
                <a:off x="251520" y="1268760"/>
                <a:ext cx="5730875" cy="4297363"/>
                <a:chOff x="762000" y="571500"/>
                <a:chExt cx="7620000" cy="5715000"/>
              </a:xfrm>
            </p:grpSpPr>
            <p:pic>
              <p:nvPicPr>
                <p:cNvPr id="30726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62000" y="571500"/>
                  <a:ext cx="7620000" cy="5715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27" name="TextovéPole 7"/>
                <p:cNvSpPr txBox="1">
                  <a:spLocks noChangeArrowheads="1"/>
                </p:cNvSpPr>
                <p:nvPr/>
              </p:nvSpPr>
              <p:spPr bwMode="auto">
                <a:xfrm>
                  <a:off x="827584" y="5877272"/>
                  <a:ext cx="569387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[30]</a:t>
                  </a:r>
                  <a:endParaRPr lang="cs-CZ"/>
                </a:p>
              </p:txBody>
            </p:sp>
          </p:grpSp>
          <p:sp>
            <p:nvSpPr>
              <p:cNvPr id="30724" name="TextovéPole 5"/>
              <p:cNvSpPr txBox="1">
                <a:spLocks noChangeArrowheads="1"/>
              </p:cNvSpPr>
              <p:nvPr/>
            </p:nvSpPr>
            <p:spPr bwMode="auto">
              <a:xfrm>
                <a:off x="251520" y="5589240"/>
                <a:ext cx="1787525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/>
                  <a:t>Anhinga rezavá</a:t>
                </a:r>
              </a:p>
            </p:txBody>
          </p:sp>
        </p:grpSp>
        <p:sp>
          <p:nvSpPr>
            <p:cNvPr id="30725" name="TextovéPole 7"/>
            <p:cNvSpPr txBox="1">
              <a:spLocks noChangeArrowheads="1"/>
            </p:cNvSpPr>
            <p:nvPr/>
          </p:nvSpPr>
          <p:spPr bwMode="auto">
            <a:xfrm>
              <a:off x="5940152" y="4293096"/>
              <a:ext cx="309562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dirty="0"/>
                <a:t>Zvláštní stavba dvou krčních obratlů umožňuje prudký pohyb hlavy -  zobák propichuje kořist.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Fregatkovití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4427984" y="1340768"/>
            <a:ext cx="4550643" cy="3754263"/>
            <a:chOff x="4355976" y="2276872"/>
            <a:chExt cx="4550643" cy="3754263"/>
          </a:xfrm>
        </p:grpSpPr>
        <p:grpSp>
          <p:nvGrpSpPr>
            <p:cNvPr id="31748" name="Skupina 8"/>
            <p:cNvGrpSpPr>
              <a:grpSpLocks/>
            </p:cNvGrpSpPr>
            <p:nvPr/>
          </p:nvGrpSpPr>
          <p:grpSpPr bwMode="auto">
            <a:xfrm>
              <a:off x="4355976" y="2276872"/>
              <a:ext cx="4537149" cy="3415246"/>
              <a:chOff x="3851920" y="2420888"/>
              <a:chExt cx="4943520" cy="3721596"/>
            </a:xfrm>
          </p:grpSpPr>
          <p:pic>
            <p:nvPicPr>
              <p:cNvPr id="317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51920" y="2420888"/>
                <a:ext cx="4943520" cy="3721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2" name="TextovéPole 7"/>
              <p:cNvSpPr txBox="1">
                <a:spLocks noChangeArrowheads="1"/>
              </p:cNvSpPr>
              <p:nvPr/>
            </p:nvSpPr>
            <p:spPr bwMode="auto">
              <a:xfrm>
                <a:off x="3851920" y="5733256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[32]</a:t>
                </a:r>
                <a:endParaRPr lang="cs-CZ"/>
              </a:p>
            </p:txBody>
          </p:sp>
        </p:grpSp>
        <p:sp>
          <p:nvSpPr>
            <p:cNvPr id="31749" name="TextovéPole 8"/>
            <p:cNvSpPr txBox="1">
              <a:spLocks noChangeArrowheads="1"/>
            </p:cNvSpPr>
            <p:nvPr/>
          </p:nvSpPr>
          <p:spPr bwMode="auto">
            <a:xfrm>
              <a:off x="5868144" y="5661248"/>
              <a:ext cx="30384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Fregatka vznešená (=velká)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11560" y="1340768"/>
            <a:ext cx="5633710" cy="5138837"/>
            <a:chOff x="611560" y="1340768"/>
            <a:chExt cx="5633710" cy="5138837"/>
          </a:xfrm>
        </p:grpSpPr>
        <p:grpSp>
          <p:nvGrpSpPr>
            <p:cNvPr id="31747" name="Skupina 5"/>
            <p:cNvGrpSpPr>
              <a:grpSpLocks/>
            </p:cNvGrpSpPr>
            <p:nvPr/>
          </p:nvGrpSpPr>
          <p:grpSpPr bwMode="auto">
            <a:xfrm>
              <a:off x="611560" y="1340768"/>
              <a:ext cx="3417327" cy="5138837"/>
              <a:chOff x="2671763" y="571500"/>
              <a:chExt cx="3800475" cy="5715000"/>
            </a:xfrm>
          </p:grpSpPr>
          <p:pic>
            <p:nvPicPr>
              <p:cNvPr id="3175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71763" y="571500"/>
                <a:ext cx="3800475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4" name="TextovéPole 4"/>
              <p:cNvSpPr txBox="1">
                <a:spLocks noChangeArrowheads="1"/>
              </p:cNvSpPr>
              <p:nvPr/>
            </p:nvSpPr>
            <p:spPr bwMode="auto">
              <a:xfrm>
                <a:off x="2699792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[31]</a:t>
                </a:r>
                <a:endParaRPr lang="cs-CZ"/>
              </a:p>
            </p:txBody>
          </p:sp>
        </p:grpSp>
        <p:sp>
          <p:nvSpPr>
            <p:cNvPr id="31750" name="TextovéPole 9"/>
            <p:cNvSpPr txBox="1">
              <a:spLocks noChangeArrowheads="1"/>
            </p:cNvSpPr>
            <p:nvPr/>
          </p:nvSpPr>
          <p:spPr bwMode="auto">
            <a:xfrm>
              <a:off x="3995936" y="5807005"/>
              <a:ext cx="224933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Hrdelním vakem </a:t>
              </a:r>
              <a:endParaRPr lang="cs-CZ" dirty="0" smtClean="0"/>
            </a:p>
            <a:p>
              <a:r>
                <a:rPr lang="cs-CZ" dirty="0" smtClean="0"/>
                <a:t>samci </a:t>
              </a:r>
              <a:r>
                <a:rPr lang="cs-CZ" dirty="0"/>
                <a:t>lákají samice.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Systém: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5256213"/>
          </a:xfrm>
        </p:spPr>
        <p:txBody>
          <a:bodyPr/>
          <a:lstStyle/>
          <a:p>
            <a:pPr>
              <a:defRPr/>
            </a:pPr>
            <a:r>
              <a:rPr lang="cs-CZ" smtClean="0"/>
              <a:t>1. nadřád: běžci</a:t>
            </a:r>
          </a:p>
          <a:p>
            <a:pPr lvl="1">
              <a:defRPr/>
            </a:pPr>
            <a:r>
              <a:rPr lang="cs-CZ" smtClean="0"/>
              <a:t>1. řád: </a:t>
            </a:r>
            <a:r>
              <a:rPr lang="cs-CZ" smtClean="0">
                <a:hlinkClick r:id="rId2" action="ppaction://hlinksldjump"/>
              </a:rPr>
              <a:t>pštrosi</a:t>
            </a:r>
            <a:endParaRPr lang="cs-CZ" smtClean="0"/>
          </a:p>
          <a:p>
            <a:pPr lvl="1">
              <a:defRPr/>
            </a:pPr>
            <a:r>
              <a:rPr lang="cs-CZ" smtClean="0"/>
              <a:t>2. řád: </a:t>
            </a:r>
            <a:r>
              <a:rPr lang="cs-CZ" smtClean="0">
                <a:hlinkClick r:id="rId3" action="ppaction://hlinksldjump"/>
              </a:rPr>
              <a:t>tinamy</a:t>
            </a:r>
            <a:endParaRPr lang="cs-CZ" smtClean="0"/>
          </a:p>
          <a:p>
            <a:pPr>
              <a:defRPr/>
            </a:pPr>
            <a:r>
              <a:rPr lang="cs-CZ" smtClean="0"/>
              <a:t>2. nadřád: létaví</a:t>
            </a:r>
          </a:p>
          <a:p>
            <a:pPr lvl="1">
              <a:defRPr/>
            </a:pPr>
            <a:r>
              <a:rPr lang="cs-CZ" smtClean="0"/>
              <a:t>1. řád: </a:t>
            </a:r>
            <a:r>
              <a:rPr lang="cs-CZ" smtClean="0">
                <a:hlinkClick r:id="rId4" action="ppaction://hlinksldjump"/>
              </a:rPr>
              <a:t>tučňáci</a:t>
            </a:r>
            <a:endParaRPr lang="cs-CZ" smtClean="0"/>
          </a:p>
          <a:p>
            <a:pPr lvl="1">
              <a:defRPr/>
            </a:pPr>
            <a:r>
              <a:rPr lang="cs-CZ" smtClean="0"/>
              <a:t>2. řád: </a:t>
            </a:r>
            <a:r>
              <a:rPr lang="cs-CZ" smtClean="0">
                <a:hlinkClick r:id="rId5" action="ppaction://hlinksldjump"/>
              </a:rPr>
              <a:t>potáplice</a:t>
            </a:r>
            <a:endParaRPr lang="cs-CZ" smtClean="0"/>
          </a:p>
          <a:p>
            <a:pPr lvl="1">
              <a:defRPr/>
            </a:pPr>
            <a:r>
              <a:rPr lang="cs-CZ" smtClean="0"/>
              <a:t>3. řád: </a:t>
            </a:r>
            <a:r>
              <a:rPr lang="cs-CZ" smtClean="0">
                <a:hlinkClick r:id="rId6" action="ppaction://hlinksldjump"/>
              </a:rPr>
              <a:t>potápky</a:t>
            </a:r>
            <a:endParaRPr lang="cs-CZ" smtClean="0"/>
          </a:p>
          <a:p>
            <a:pPr lvl="1">
              <a:defRPr/>
            </a:pPr>
            <a:r>
              <a:rPr lang="cs-CZ" smtClean="0"/>
              <a:t>4. řád: </a:t>
            </a:r>
            <a:r>
              <a:rPr lang="cs-CZ" smtClean="0">
                <a:hlinkClick r:id="rId7" action="ppaction://hlinksldjump"/>
              </a:rPr>
              <a:t>trubkonosí</a:t>
            </a:r>
            <a:endParaRPr lang="cs-CZ" smtClean="0"/>
          </a:p>
          <a:p>
            <a:pPr lvl="1">
              <a:defRPr/>
            </a:pPr>
            <a:r>
              <a:rPr lang="cs-CZ" smtClean="0"/>
              <a:t>5. řád: </a:t>
            </a:r>
            <a:r>
              <a:rPr lang="cs-CZ" smtClean="0">
                <a:hlinkClick r:id="rId8" action="ppaction://hlinksldjump"/>
              </a:rPr>
              <a:t>veslonozí</a:t>
            </a:r>
            <a:endParaRPr lang="cs-CZ" smtClean="0"/>
          </a:p>
          <a:p>
            <a:pPr lvl="1">
              <a:defRPr/>
            </a:pPr>
            <a:r>
              <a:rPr lang="cs-CZ" smtClean="0"/>
              <a:t>6. řád: </a:t>
            </a:r>
            <a:r>
              <a:rPr lang="cs-CZ" smtClean="0">
                <a:hlinkClick r:id="rId9" action="ppaction://hlinksldjump"/>
              </a:rPr>
              <a:t>brodiví</a:t>
            </a:r>
            <a:endParaRPr lang="cs-CZ" smtClean="0"/>
          </a:p>
          <a:p>
            <a:pPr>
              <a:defRPr/>
            </a:pPr>
            <a:endParaRPr lang="cs-CZ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6. řád: Brodiví</a:t>
            </a:r>
            <a:endParaRPr lang="en-US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střední až velcí ptáci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rovný dlouhý zobák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dlouhý krk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dlouhé kráčivé nohy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statické plachtění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/>
              <a:t>volavkovití, člunozobcovití, čápovití, ibisovití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Volavkovití</a:t>
            </a:r>
            <a:endParaRPr lang="cs-CZ" dirty="0"/>
          </a:p>
        </p:txBody>
      </p:sp>
      <p:grpSp>
        <p:nvGrpSpPr>
          <p:cNvPr id="33795" name="Skupina 5"/>
          <p:cNvGrpSpPr>
            <a:grpSpLocks/>
          </p:cNvGrpSpPr>
          <p:nvPr/>
        </p:nvGrpSpPr>
        <p:grpSpPr bwMode="auto">
          <a:xfrm>
            <a:off x="250826" y="1484784"/>
            <a:ext cx="3815603" cy="5066828"/>
            <a:chOff x="2411760" y="571500"/>
            <a:chExt cx="4303365" cy="5715000"/>
          </a:xfrm>
        </p:grpSpPr>
        <p:pic>
          <p:nvPicPr>
            <p:cNvPr id="3380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28875" y="571500"/>
              <a:ext cx="428625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2" name="TextovéPole 4"/>
            <p:cNvSpPr txBox="1">
              <a:spLocks noChangeArrowheads="1"/>
            </p:cNvSpPr>
            <p:nvPr/>
          </p:nvSpPr>
          <p:spPr bwMode="auto">
            <a:xfrm>
              <a:off x="2411760" y="5877272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[33]</a:t>
              </a:r>
              <a:endParaRPr lang="cs-CZ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067944" y="1556792"/>
            <a:ext cx="4860478" cy="5100389"/>
            <a:chOff x="4067944" y="1556792"/>
            <a:chExt cx="4860478" cy="5100389"/>
          </a:xfrm>
        </p:grpSpPr>
        <p:grpSp>
          <p:nvGrpSpPr>
            <p:cNvPr id="33796" name="Skupina 8"/>
            <p:cNvGrpSpPr>
              <a:grpSpLocks/>
            </p:cNvGrpSpPr>
            <p:nvPr/>
          </p:nvGrpSpPr>
          <p:grpSpPr bwMode="auto">
            <a:xfrm>
              <a:off x="4211960" y="1556792"/>
              <a:ext cx="4716462" cy="3384550"/>
              <a:chOff x="4427100" y="2708920"/>
              <a:chExt cx="4716900" cy="3384376"/>
            </a:xfrm>
          </p:grpSpPr>
          <p:pic>
            <p:nvPicPr>
              <p:cNvPr id="3379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27100" y="2708920"/>
                <a:ext cx="4716900" cy="3384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0" name="TextovéPole 7"/>
              <p:cNvSpPr txBox="1">
                <a:spLocks noChangeArrowheads="1"/>
              </p:cNvSpPr>
              <p:nvPr/>
            </p:nvSpPr>
            <p:spPr bwMode="auto">
              <a:xfrm>
                <a:off x="4427984" y="2708920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[34]</a:t>
                </a:r>
                <a:endParaRPr lang="cs-CZ"/>
              </a:p>
            </p:txBody>
          </p:sp>
        </p:grpSp>
        <p:sp>
          <p:nvSpPr>
            <p:cNvPr id="33797" name="TextovéPole 8"/>
            <p:cNvSpPr txBox="1">
              <a:spLocks noChangeArrowheads="1"/>
            </p:cNvSpPr>
            <p:nvPr/>
          </p:nvSpPr>
          <p:spPr bwMode="auto">
            <a:xfrm>
              <a:off x="4139952" y="5013176"/>
              <a:ext cx="19923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Volavka popelavá</a:t>
              </a:r>
            </a:p>
          </p:txBody>
        </p:sp>
        <p:sp>
          <p:nvSpPr>
            <p:cNvPr id="33798" name="TextovéPole 9"/>
            <p:cNvSpPr txBox="1">
              <a:spLocks noChangeArrowheads="1"/>
            </p:cNvSpPr>
            <p:nvPr/>
          </p:nvSpPr>
          <p:spPr bwMode="auto">
            <a:xfrm>
              <a:off x="4067944" y="5733256"/>
              <a:ext cx="2808288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dirty="0"/>
                <a:t>Zvláštní stavba krčních obratlů umožňuje prudký pohyb hlavy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Volavkovití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683568" y="2492896"/>
            <a:ext cx="2002295" cy="2332684"/>
            <a:chOff x="683568" y="2492896"/>
            <a:chExt cx="2002295" cy="2332684"/>
          </a:xfrm>
        </p:grpSpPr>
        <p:pic>
          <p:nvPicPr>
            <p:cNvPr id="3482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9519" t="11339" r="20702" b="14488"/>
            <a:stretch>
              <a:fillRect/>
            </a:stretch>
          </p:blipFill>
          <p:spPr bwMode="auto">
            <a:xfrm>
              <a:off x="683568" y="2492896"/>
              <a:ext cx="2002295" cy="2332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TextovéPole 7"/>
            <p:cNvSpPr txBox="1">
              <a:spLocks noChangeArrowheads="1"/>
            </p:cNvSpPr>
            <p:nvPr/>
          </p:nvSpPr>
          <p:spPr bwMode="auto">
            <a:xfrm>
              <a:off x="683568" y="4437112"/>
              <a:ext cx="569325" cy="36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[36]</a:t>
              </a:r>
              <a:endParaRPr lang="cs-CZ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987675" y="1628775"/>
            <a:ext cx="5657850" cy="4618384"/>
            <a:chOff x="2987675" y="1628775"/>
            <a:chExt cx="5657850" cy="4618384"/>
          </a:xfrm>
        </p:grpSpPr>
        <p:grpSp>
          <p:nvGrpSpPr>
            <p:cNvPr id="34819" name="Skupina 5"/>
            <p:cNvGrpSpPr>
              <a:grpSpLocks/>
            </p:cNvGrpSpPr>
            <p:nvPr/>
          </p:nvGrpSpPr>
          <p:grpSpPr bwMode="auto">
            <a:xfrm>
              <a:off x="2987675" y="1628775"/>
              <a:ext cx="5657850" cy="4270375"/>
              <a:chOff x="2987824" y="1628800"/>
              <a:chExt cx="5658395" cy="4270487"/>
            </a:xfrm>
          </p:grpSpPr>
          <p:pic>
            <p:nvPicPr>
              <p:cNvPr id="3482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87824" y="1628800"/>
                <a:ext cx="5658395" cy="4270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25" name="TextovéPole 4"/>
              <p:cNvSpPr txBox="1">
                <a:spLocks noChangeArrowheads="1"/>
              </p:cNvSpPr>
              <p:nvPr/>
            </p:nvSpPr>
            <p:spPr bwMode="auto">
              <a:xfrm>
                <a:off x="8028384" y="1700808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[35]</a:t>
                </a:r>
                <a:endParaRPr lang="cs-CZ"/>
              </a:p>
            </p:txBody>
          </p:sp>
        </p:grpSp>
        <p:sp>
          <p:nvSpPr>
            <p:cNvPr id="34821" name="TextovéPole 8"/>
            <p:cNvSpPr txBox="1">
              <a:spLocks noChangeArrowheads="1"/>
            </p:cNvSpPr>
            <p:nvPr/>
          </p:nvSpPr>
          <p:spPr bwMode="auto">
            <a:xfrm>
              <a:off x="2987824" y="5877272"/>
              <a:ext cx="15684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Kvakoš noční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5976" y="277813"/>
            <a:ext cx="4330824" cy="11398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Člunozobcovití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251520" y="332656"/>
            <a:ext cx="3800475" cy="6058520"/>
            <a:chOff x="251520" y="332656"/>
            <a:chExt cx="3800475" cy="6058520"/>
          </a:xfrm>
        </p:grpSpPr>
        <p:grpSp>
          <p:nvGrpSpPr>
            <p:cNvPr id="35843" name="Skupina 5"/>
            <p:cNvGrpSpPr>
              <a:grpSpLocks/>
            </p:cNvGrpSpPr>
            <p:nvPr/>
          </p:nvGrpSpPr>
          <p:grpSpPr bwMode="auto">
            <a:xfrm>
              <a:off x="251520" y="332656"/>
              <a:ext cx="3800475" cy="5705475"/>
              <a:chOff x="2671763" y="576263"/>
              <a:chExt cx="3800475" cy="5705475"/>
            </a:xfrm>
          </p:grpSpPr>
          <p:pic>
            <p:nvPicPr>
              <p:cNvPr id="358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71763" y="576263"/>
                <a:ext cx="3800475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47" name="TextovéPole 4"/>
              <p:cNvSpPr txBox="1">
                <a:spLocks noChangeArrowheads="1"/>
              </p:cNvSpPr>
              <p:nvPr/>
            </p:nvSpPr>
            <p:spPr bwMode="auto">
              <a:xfrm>
                <a:off x="2699792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[37]</a:t>
                </a:r>
                <a:endParaRPr lang="cs-CZ"/>
              </a:p>
            </p:txBody>
          </p:sp>
        </p:grpSp>
        <p:sp>
          <p:nvSpPr>
            <p:cNvPr id="35844" name="TextovéPole 5"/>
            <p:cNvSpPr txBox="1">
              <a:spLocks noChangeArrowheads="1"/>
            </p:cNvSpPr>
            <p:nvPr/>
          </p:nvSpPr>
          <p:spPr bwMode="auto">
            <a:xfrm>
              <a:off x="1907704" y="6021288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Člunozobec africký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572000" y="1196752"/>
            <a:ext cx="3736966" cy="5338439"/>
            <a:chOff x="4572000" y="1196752"/>
            <a:chExt cx="3736966" cy="5338439"/>
          </a:xfrm>
        </p:grpSpPr>
        <p:grpSp>
          <p:nvGrpSpPr>
            <p:cNvPr id="10" name="Skupina 9"/>
            <p:cNvGrpSpPr/>
            <p:nvPr/>
          </p:nvGrpSpPr>
          <p:grpSpPr>
            <a:xfrm>
              <a:off x="4572000" y="1196752"/>
              <a:ext cx="3736966" cy="5338439"/>
              <a:chOff x="4572000" y="1196752"/>
              <a:chExt cx="3736966" cy="5338439"/>
            </a:xfrm>
          </p:grpSpPr>
          <p:sp>
            <p:nvSpPr>
              <p:cNvPr id="35845" name="TextovéPole 6"/>
              <p:cNvSpPr txBox="1">
                <a:spLocks noChangeArrowheads="1"/>
              </p:cNvSpPr>
              <p:nvPr/>
            </p:nvSpPr>
            <p:spPr bwMode="auto">
              <a:xfrm>
                <a:off x="4572000" y="6165304"/>
                <a:ext cx="1782763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dirty="0"/>
                  <a:t>Loví ryby, ptáky</a:t>
                </a:r>
              </a:p>
            </p:txBody>
          </p:sp>
          <p:pic>
            <p:nvPicPr>
              <p:cNvPr id="35848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0" y="1196752"/>
                <a:ext cx="3736966" cy="4985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ovéPole 10"/>
            <p:cNvSpPr txBox="1"/>
            <p:nvPr/>
          </p:nvSpPr>
          <p:spPr>
            <a:xfrm>
              <a:off x="4578677" y="57959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cs-CZ" dirty="0" smtClean="0"/>
                <a:t>50</a:t>
              </a:r>
              <a:r>
                <a:rPr lang="en-US" dirty="0" smtClean="0"/>
                <a:t>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Čápovití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1259706" y="1340768"/>
            <a:ext cx="6552654" cy="5264844"/>
            <a:chOff x="1043608" y="1340768"/>
            <a:chExt cx="6552654" cy="5264844"/>
          </a:xfrm>
        </p:grpSpPr>
        <p:grpSp>
          <p:nvGrpSpPr>
            <p:cNvPr id="36867" name="Skupina 5"/>
            <p:cNvGrpSpPr>
              <a:grpSpLocks/>
            </p:cNvGrpSpPr>
            <p:nvPr/>
          </p:nvGrpSpPr>
          <p:grpSpPr bwMode="auto">
            <a:xfrm>
              <a:off x="1043608" y="1340768"/>
              <a:ext cx="6552654" cy="4904066"/>
              <a:chOff x="755576" y="1053728"/>
              <a:chExt cx="6984776" cy="5228010"/>
            </a:xfrm>
          </p:grpSpPr>
          <p:pic>
            <p:nvPicPr>
              <p:cNvPr id="3686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6763" y="1053728"/>
                <a:ext cx="6973589" cy="5228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70" name="TextovéPole 4"/>
              <p:cNvSpPr txBox="1">
                <a:spLocks noChangeArrowheads="1"/>
              </p:cNvSpPr>
              <p:nvPr/>
            </p:nvSpPr>
            <p:spPr bwMode="auto">
              <a:xfrm>
                <a:off x="755576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[38]</a:t>
                </a:r>
                <a:endParaRPr lang="cs-CZ"/>
              </a:p>
            </p:txBody>
          </p:sp>
        </p:grpSp>
        <p:sp>
          <p:nvSpPr>
            <p:cNvPr id="36868" name="TextovéPole 5"/>
            <p:cNvSpPr txBox="1">
              <a:spLocks noChangeArrowheads="1"/>
            </p:cNvSpPr>
            <p:nvPr/>
          </p:nvSpPr>
          <p:spPr bwMode="auto">
            <a:xfrm>
              <a:off x="1043608" y="6237312"/>
              <a:ext cx="27892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Čáp černý – hnízdí v lese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Čápovití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251520" y="1268760"/>
            <a:ext cx="3782424" cy="5410448"/>
            <a:chOff x="251520" y="1268760"/>
            <a:chExt cx="3782424" cy="5410448"/>
          </a:xfrm>
        </p:grpSpPr>
        <p:grpSp>
          <p:nvGrpSpPr>
            <p:cNvPr id="37891" name="Skupina 5"/>
            <p:cNvGrpSpPr>
              <a:grpSpLocks/>
            </p:cNvGrpSpPr>
            <p:nvPr/>
          </p:nvGrpSpPr>
          <p:grpSpPr bwMode="auto">
            <a:xfrm>
              <a:off x="251520" y="1268760"/>
              <a:ext cx="3782424" cy="5057304"/>
              <a:chOff x="2438400" y="576263"/>
              <a:chExt cx="4267200" cy="5705475"/>
            </a:xfrm>
          </p:grpSpPr>
          <p:pic>
            <p:nvPicPr>
              <p:cNvPr id="3789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38400" y="576263"/>
                <a:ext cx="4267200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898" name="TextovéPole 4"/>
              <p:cNvSpPr txBox="1">
                <a:spLocks noChangeArrowheads="1"/>
              </p:cNvSpPr>
              <p:nvPr/>
            </p:nvSpPr>
            <p:spPr bwMode="auto">
              <a:xfrm>
                <a:off x="2483768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[39]</a:t>
                </a:r>
                <a:endParaRPr lang="cs-CZ"/>
              </a:p>
            </p:txBody>
          </p:sp>
        </p:grpSp>
        <p:sp>
          <p:nvSpPr>
            <p:cNvPr id="37893" name="TextovéPole 8"/>
            <p:cNvSpPr txBox="1">
              <a:spLocks noChangeArrowheads="1"/>
            </p:cNvSpPr>
            <p:nvPr/>
          </p:nvSpPr>
          <p:spPr bwMode="auto">
            <a:xfrm>
              <a:off x="251520" y="6309320"/>
              <a:ext cx="10302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Čáp bílý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860032" y="1268760"/>
            <a:ext cx="3680520" cy="4536504"/>
            <a:chOff x="5463480" y="620688"/>
            <a:chExt cx="3680520" cy="4536504"/>
          </a:xfrm>
        </p:grpSpPr>
        <p:grpSp>
          <p:nvGrpSpPr>
            <p:cNvPr id="11" name="Skupina 10"/>
            <p:cNvGrpSpPr/>
            <p:nvPr/>
          </p:nvGrpSpPr>
          <p:grpSpPr>
            <a:xfrm>
              <a:off x="5464969" y="620688"/>
              <a:ext cx="3679031" cy="4173481"/>
              <a:chOff x="5464969" y="620688"/>
              <a:chExt cx="3679031" cy="4173481"/>
            </a:xfrm>
          </p:grpSpPr>
          <p:pic>
            <p:nvPicPr>
              <p:cNvPr id="3789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063" r="20787"/>
              <a:stretch>
                <a:fillRect/>
              </a:stretch>
            </p:blipFill>
            <p:spPr bwMode="auto">
              <a:xfrm>
                <a:off x="5464969" y="620688"/>
                <a:ext cx="3679031" cy="4173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896" name="TextovéPole 7"/>
              <p:cNvSpPr txBox="1">
                <a:spLocks noChangeArrowheads="1"/>
              </p:cNvSpPr>
              <p:nvPr/>
            </p:nvSpPr>
            <p:spPr bwMode="auto">
              <a:xfrm>
                <a:off x="5508104" y="4437112"/>
                <a:ext cx="435333" cy="282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[40]</a:t>
                </a:r>
                <a:endParaRPr lang="cs-CZ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894" name="TextovéPole 9"/>
            <p:cNvSpPr txBox="1">
              <a:spLocks noChangeArrowheads="1"/>
            </p:cNvSpPr>
            <p:nvPr/>
          </p:nvSpPr>
          <p:spPr bwMode="auto">
            <a:xfrm>
              <a:off x="5463480" y="4787304"/>
              <a:ext cx="3429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Při letu natažený krk i končetiny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Čápovití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187624" y="1196975"/>
            <a:ext cx="6769100" cy="5686668"/>
            <a:chOff x="971550" y="1196975"/>
            <a:chExt cx="6769100" cy="5686668"/>
          </a:xfrm>
        </p:grpSpPr>
        <p:grpSp>
          <p:nvGrpSpPr>
            <p:cNvPr id="38915" name="Skupina 5"/>
            <p:cNvGrpSpPr>
              <a:grpSpLocks/>
            </p:cNvGrpSpPr>
            <p:nvPr/>
          </p:nvGrpSpPr>
          <p:grpSpPr bwMode="auto">
            <a:xfrm>
              <a:off x="971550" y="1196975"/>
              <a:ext cx="6769100" cy="5072063"/>
              <a:chOff x="755576" y="571500"/>
              <a:chExt cx="7626424" cy="5715000"/>
            </a:xfrm>
          </p:grpSpPr>
          <p:pic>
            <p:nvPicPr>
              <p:cNvPr id="3891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0" y="571500"/>
                <a:ext cx="76200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19" name="TextovéPole 4"/>
              <p:cNvSpPr txBox="1">
                <a:spLocks noChangeArrowheads="1"/>
              </p:cNvSpPr>
              <p:nvPr/>
            </p:nvSpPr>
            <p:spPr bwMode="auto">
              <a:xfrm>
                <a:off x="755576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[42]</a:t>
                </a:r>
                <a:endParaRPr lang="cs-CZ"/>
              </a:p>
            </p:txBody>
          </p:sp>
        </p:grpSp>
        <p:sp>
          <p:nvSpPr>
            <p:cNvPr id="38916" name="TextovéPole 5"/>
            <p:cNvSpPr txBox="1">
              <a:spLocks noChangeArrowheads="1"/>
            </p:cNvSpPr>
            <p:nvPr/>
          </p:nvSpPr>
          <p:spPr bwMode="auto">
            <a:xfrm>
              <a:off x="1043608" y="6237312"/>
              <a:ext cx="48055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Marabu africký </a:t>
              </a:r>
              <a:r>
                <a:rPr lang="cs-CZ" dirty="0" smtClean="0"/>
                <a:t>– mrchožrout, loví ryby, ptáky.</a:t>
              </a:r>
            </a:p>
            <a:p>
              <a:endParaRPr lang="cs-CZ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3754760" cy="142299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Ibisovití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25690" y="2564904"/>
            <a:ext cx="6750566" cy="3969732"/>
            <a:chOff x="179512" y="2708920"/>
            <a:chExt cx="6750566" cy="3969732"/>
          </a:xfrm>
        </p:grpSpPr>
        <p:grpSp>
          <p:nvGrpSpPr>
            <p:cNvPr id="39939" name="Skupina 5"/>
            <p:cNvGrpSpPr>
              <a:grpSpLocks/>
            </p:cNvGrpSpPr>
            <p:nvPr/>
          </p:nvGrpSpPr>
          <p:grpSpPr bwMode="auto">
            <a:xfrm>
              <a:off x="179512" y="2708920"/>
              <a:ext cx="6121102" cy="3647380"/>
              <a:chOff x="827584" y="571500"/>
              <a:chExt cx="7487741" cy="5715000"/>
            </a:xfrm>
          </p:grpSpPr>
          <p:pic>
            <p:nvPicPr>
              <p:cNvPr id="3994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28675" y="571500"/>
                <a:ext cx="748665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42" name="TextovéPole 4"/>
              <p:cNvSpPr txBox="1">
                <a:spLocks noChangeArrowheads="1"/>
              </p:cNvSpPr>
              <p:nvPr/>
            </p:nvSpPr>
            <p:spPr bwMode="auto">
              <a:xfrm>
                <a:off x="827584" y="5761577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[41]</a:t>
                </a:r>
                <a:endParaRPr lang="cs-CZ" dirty="0"/>
              </a:p>
            </p:txBody>
          </p:sp>
        </p:grpSp>
        <p:sp>
          <p:nvSpPr>
            <p:cNvPr id="39940" name="TextovéPole 6"/>
            <p:cNvSpPr txBox="1">
              <a:spLocks noChangeArrowheads="1"/>
            </p:cNvSpPr>
            <p:nvPr/>
          </p:nvSpPr>
          <p:spPr bwMode="auto">
            <a:xfrm>
              <a:off x="179512" y="6309320"/>
              <a:ext cx="67505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Ibis </a:t>
              </a:r>
              <a:r>
                <a:rPr lang="cs-CZ" dirty="0" smtClean="0"/>
                <a:t>posvátný</a:t>
              </a:r>
              <a:r>
                <a:rPr lang="en-US" dirty="0" smtClean="0"/>
                <a:t>, </a:t>
              </a:r>
              <a:r>
                <a:rPr lang="cs-CZ" dirty="0" smtClean="0"/>
                <a:t>posvátné zvíře starověku, dnes v Egyptě vyhuben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067944" y="251356"/>
            <a:ext cx="4885358" cy="4113748"/>
            <a:chOff x="4258642" y="188640"/>
            <a:chExt cx="4885358" cy="4113748"/>
          </a:xfrm>
        </p:grpSpPr>
        <p:grpSp>
          <p:nvGrpSpPr>
            <p:cNvPr id="9" name="Skupina 8"/>
            <p:cNvGrpSpPr/>
            <p:nvPr/>
          </p:nvGrpSpPr>
          <p:grpSpPr>
            <a:xfrm>
              <a:off x="4258642" y="188640"/>
              <a:ext cx="4885358" cy="3662490"/>
              <a:chOff x="4258642" y="188640"/>
              <a:chExt cx="4885358" cy="3662490"/>
            </a:xfrm>
          </p:grpSpPr>
          <p:pic>
            <p:nvPicPr>
              <p:cNvPr id="39943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58642" y="188640"/>
                <a:ext cx="4885358" cy="3662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8244408" y="335699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</a:t>
                </a:r>
                <a:r>
                  <a:rPr lang="cs-CZ" dirty="0" smtClean="0"/>
                  <a:t>49</a:t>
                </a:r>
                <a:r>
                  <a:rPr lang="en-US" dirty="0" smtClean="0"/>
                  <a:t>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6945898" y="3933056"/>
              <a:ext cx="2198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Ibis </a:t>
              </a:r>
              <a:r>
                <a:rPr lang="en-US" dirty="0" err="1" smtClean="0"/>
                <a:t>hageda</a:t>
              </a:r>
              <a:r>
                <a:rPr lang="cs-CZ" dirty="0" smtClean="0"/>
                <a:t>š, Afrika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277813"/>
            <a:ext cx="3250704" cy="11398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Ibisovití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23528" y="404664"/>
            <a:ext cx="4910590" cy="6128940"/>
            <a:chOff x="323528" y="404664"/>
            <a:chExt cx="4910590" cy="6128940"/>
          </a:xfrm>
        </p:grpSpPr>
        <p:grpSp>
          <p:nvGrpSpPr>
            <p:cNvPr id="40963" name="Skupina 5"/>
            <p:cNvGrpSpPr>
              <a:grpSpLocks/>
            </p:cNvGrpSpPr>
            <p:nvPr/>
          </p:nvGrpSpPr>
          <p:grpSpPr bwMode="auto">
            <a:xfrm>
              <a:off x="323528" y="404664"/>
              <a:ext cx="4910590" cy="5715000"/>
              <a:chOff x="1691680" y="571500"/>
              <a:chExt cx="4909736" cy="5715000"/>
            </a:xfrm>
          </p:grpSpPr>
          <p:pic>
            <p:nvPicPr>
              <p:cNvPr id="4096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14488"/>
              <a:stretch>
                <a:fillRect/>
              </a:stretch>
            </p:blipFill>
            <p:spPr bwMode="auto">
              <a:xfrm>
                <a:off x="1714500" y="571500"/>
                <a:ext cx="4886916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69" name="TextovéPole 4"/>
              <p:cNvSpPr txBox="1">
                <a:spLocks noChangeArrowheads="1"/>
              </p:cNvSpPr>
              <p:nvPr/>
            </p:nvSpPr>
            <p:spPr bwMode="auto">
              <a:xfrm>
                <a:off x="1691680" y="587727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[43]</a:t>
                </a:r>
                <a:endParaRPr lang="cs-CZ"/>
              </a:p>
            </p:txBody>
          </p:sp>
        </p:grpSp>
        <p:sp>
          <p:nvSpPr>
            <p:cNvPr id="40965" name="TextovéPole 8"/>
            <p:cNvSpPr txBox="1">
              <a:spLocks noChangeArrowheads="1"/>
            </p:cNvSpPr>
            <p:nvPr/>
          </p:nvSpPr>
          <p:spPr bwMode="auto">
            <a:xfrm>
              <a:off x="323528" y="6165304"/>
              <a:ext cx="12493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Kolpík bílý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23528" y="4221088"/>
              <a:ext cx="20162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Na konci rozšířeným zobákem cedí vodu pohybem do stran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278437" y="1844824"/>
            <a:ext cx="3649539" cy="4318739"/>
            <a:chOff x="5278437" y="1484784"/>
            <a:chExt cx="3649539" cy="4318739"/>
          </a:xfrm>
        </p:grpSpPr>
        <p:grpSp>
          <p:nvGrpSpPr>
            <p:cNvPr id="40964" name="Skupina 8"/>
            <p:cNvGrpSpPr>
              <a:grpSpLocks/>
            </p:cNvGrpSpPr>
            <p:nvPr/>
          </p:nvGrpSpPr>
          <p:grpSpPr bwMode="auto">
            <a:xfrm>
              <a:off x="5278437" y="1484784"/>
              <a:ext cx="3649539" cy="3649539"/>
              <a:chOff x="5004048" y="2780928"/>
              <a:chExt cx="3865612" cy="3865612"/>
            </a:xfrm>
          </p:grpSpPr>
          <p:pic>
            <p:nvPicPr>
              <p:cNvPr id="40966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04048" y="2780928"/>
                <a:ext cx="3865612" cy="3865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67" name="TextovéPole 7"/>
              <p:cNvSpPr txBox="1">
                <a:spLocks noChangeArrowheads="1"/>
              </p:cNvSpPr>
              <p:nvPr/>
            </p:nvSpPr>
            <p:spPr bwMode="auto">
              <a:xfrm>
                <a:off x="5004048" y="6237312"/>
                <a:ext cx="569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[44]</a:t>
                </a:r>
                <a:endParaRPr lang="cs-CZ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5292080" y="5157192"/>
              <a:ext cx="3384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Mláďata při krmení zasunují zobák hluboko do krku rodičů.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Urči řád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Středně velcí až velcí ptáci, dlouhé nohy, krk a zobák.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Největší létající ptáci, vynikající letci využívající vzdušné proudy, dlouho pečují o mláďata.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Málo početná skupina obývající J. Ameriku. Jejich příbuzní jsou největší ptáci vůbec.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Vodní, veslovací noha má 4 prsty spojené plovací blánou.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Skupina nelétavých ptáků, hnízdí na zemi, početné kolonie.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/>
              <a:t>Výborně plavou a potápějí se. Uzavíratelné nozdry.Rychle létají. Jen severní polokoule.</a:t>
            </a:r>
          </a:p>
          <a:p>
            <a:endParaRPr lang="cs-CZ" sz="24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1. řád: Pštrosi</a:t>
            </a:r>
            <a:endParaRPr lang="en-US" dirty="0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velcí ptáci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zakrnělé přední a mohutné zadní končetiny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ztráta létacích svalů a kostrční žlázy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penis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všežravci, nekrmiví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mnohoženství = polygynie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jižní polokoule</a:t>
            </a:r>
          </a:p>
          <a:p>
            <a:pPr marL="274638" indent="-274638" eaLnBrk="1" hangingPunct="1">
              <a:lnSpc>
                <a:spcPct val="90000"/>
              </a:lnSpc>
              <a:defRPr/>
            </a:pPr>
            <a:r>
              <a:rPr lang="cs-CZ" dirty="0" smtClean="0"/>
              <a:t>pštrosovití, </a:t>
            </a:r>
            <a:r>
              <a:rPr lang="cs-CZ" dirty="0" err="1" smtClean="0"/>
              <a:t>nanduovití</a:t>
            </a:r>
            <a:r>
              <a:rPr lang="cs-CZ" dirty="0" smtClean="0"/>
              <a:t>, </a:t>
            </a:r>
            <a:r>
              <a:rPr lang="cs-CZ" dirty="0" err="1" smtClean="0"/>
              <a:t>kasuárovití</a:t>
            </a:r>
            <a:r>
              <a:rPr lang="cs-CZ" dirty="0" smtClean="0"/>
              <a:t>, </a:t>
            </a:r>
            <a:r>
              <a:rPr lang="cs-CZ" dirty="0" err="1" smtClean="0"/>
              <a:t>emuovití</a:t>
            </a:r>
            <a:r>
              <a:rPr lang="cs-CZ" dirty="0" smtClean="0"/>
              <a:t>, </a:t>
            </a:r>
            <a:r>
              <a:rPr lang="en-US" dirty="0" smtClean="0"/>
              <a:t>k</a:t>
            </a:r>
            <a:r>
              <a:rPr lang="cs-CZ" dirty="0" err="1" smtClean="0"/>
              <a:t>iviovití</a:t>
            </a:r>
            <a:endParaRPr lang="cs-CZ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Přiřaď zástupce k řádům: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pštrosi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veslonozí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brodiví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tinamy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tučňáci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potápky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potáplice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trubkonosí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44008" y="1268760"/>
            <a:ext cx="417646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člunozobec africký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kasuár přilbový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kvakoš noční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tinama měnivá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potápka roháč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tučňák patagonský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čáp černý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fregatka vznešená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terej guánový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buřňák obrovský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kivi jižní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2800" dirty="0" smtClean="0"/>
              <a:t>potáplice severní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r>
              <a:rPr lang="cs-CZ" dirty="0" smtClean="0"/>
              <a:t>1 – brodiví</a:t>
            </a:r>
          </a:p>
          <a:p>
            <a:r>
              <a:rPr lang="cs-CZ" dirty="0" smtClean="0"/>
              <a:t>2 – trubkonosí</a:t>
            </a:r>
          </a:p>
          <a:p>
            <a:r>
              <a:rPr lang="cs-CZ" dirty="0" smtClean="0"/>
              <a:t>3 – tinamy</a:t>
            </a:r>
          </a:p>
          <a:p>
            <a:r>
              <a:rPr lang="cs-CZ" dirty="0" smtClean="0"/>
              <a:t>4 – veslonozí</a:t>
            </a:r>
          </a:p>
          <a:p>
            <a:r>
              <a:rPr lang="cs-CZ" dirty="0" smtClean="0"/>
              <a:t>5 – tučňáci</a:t>
            </a:r>
          </a:p>
          <a:p>
            <a:r>
              <a:rPr lang="cs-CZ" dirty="0" smtClean="0"/>
              <a:t>6 – potáplice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80112" y="1340768"/>
            <a:ext cx="198323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Přiřazení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b, k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h, i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a, c, g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d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f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e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l</a:t>
            </a:r>
          </a:p>
          <a:p>
            <a:pPr marL="514350" indent="-514350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j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11175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</a:t>
            </a:r>
            <a:r>
              <a:rPr lang="cs-CZ" sz="1600" smtClean="0">
                <a:effectLst/>
              </a:rPr>
              <a:t>1</a:t>
            </a:r>
            <a:r>
              <a:rPr lang="en-US" sz="1600" smtClean="0">
                <a:effectLst/>
              </a:rPr>
              <a:t>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cs-CZ" sz="1600" smtClean="0">
                <a:effectLst/>
                <a:hlinkClick r:id="rId2"/>
              </a:rPr>
              <a:t>http://commons.wikimedia.org/wiki/File:Shoulder_girdle-ostrich.jpg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[2]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 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3"/>
              </a:rPr>
              <a:t>http://commons.wikimedia.org/wiki/File:Ostrich_Ngorongoro_02.jpg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[3]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cs-CZ" sz="1600" smtClean="0">
                <a:effectLst/>
                <a:hlinkClick r:id="rId4"/>
              </a:rPr>
              <a:t>http://commons.wikimedia.org/wiki/File:Ostrich_head_04.jpg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[4]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5"/>
              </a:rPr>
              <a:t>http://commons.wikimedia.org/wiki/File:Straussenei_BMK.jpg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[5]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</a:t>
            </a:r>
            <a:r>
              <a:rPr lang="en-US" sz="1600" smtClean="0">
                <a:effectLst/>
              </a:rPr>
              <a:t> 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6"/>
              </a:rPr>
              <a:t>http://commons.wikimedia.org/wiki/File:Struthio_camelus_-_Strausskueken.jpg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[6]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7"/>
              </a:rPr>
              <a:t>http://commons.wikimedia.org/wiki/File:Ostrich_hen_with_chicks,_northern_Serengeti.jpg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[7]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8"/>
              </a:rPr>
              <a:t>http://commons.wikimedia.org/wiki/File:Rhea_americana_-_Three_adult_birds.jpg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effectLst/>
              </a:rPr>
              <a:t>[8]</a:t>
            </a:r>
            <a:r>
              <a:rPr lang="cs-CZ" sz="1600" smtClean="0">
                <a:effectLst/>
              </a:rPr>
              <a:t> [cit. 201</a:t>
            </a:r>
            <a:r>
              <a:rPr lang="en-US" sz="1600" smtClean="0">
                <a:effectLst/>
              </a:rPr>
              <a:t>2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11</a:t>
            </a:r>
            <a:r>
              <a:rPr lang="cs-CZ" sz="1600" smtClean="0">
                <a:effectLst/>
              </a:rPr>
              <a:t>-</a:t>
            </a:r>
            <a:r>
              <a:rPr lang="en-US" sz="1600" smtClean="0">
                <a:effectLst/>
              </a:rPr>
              <a:t>17</a:t>
            </a:r>
            <a:r>
              <a:rPr lang="cs-CZ" sz="1600" smtClean="0">
                <a:effectLst/>
              </a:rPr>
              <a:t>]. Dostupný pod licencí </a:t>
            </a:r>
            <a:r>
              <a:rPr lang="en-US" sz="1600" smtClean="0">
                <a:effectLst/>
              </a:rPr>
              <a:t>Creative Commons</a:t>
            </a:r>
            <a:r>
              <a:rPr lang="cs-CZ" sz="1600" smtClean="0">
                <a:effectLst/>
              </a:rPr>
              <a:t> na WWW:</a:t>
            </a:r>
            <a:r>
              <a:rPr lang="en-US" sz="1600" smtClean="0">
                <a:effectLst/>
              </a:rPr>
              <a:t> </a:t>
            </a:r>
            <a:r>
              <a:rPr lang="en-US" sz="1600" smtClean="0">
                <a:effectLst/>
                <a:hlinkClick r:id="rId9"/>
              </a:rPr>
              <a:t>http://commons.wikimedia.org/wiki/File:N%C3%A4rbild_p%C3%A5_en_Nandus_huvud.jpeg</a:t>
            </a: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6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60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600" smtClean="0">
              <a:effectLst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mtClean="0">
                <a:effectLst/>
              </a:rPr>
              <a:t>Z</a:t>
            </a:r>
            <a:r>
              <a:rPr lang="en-US" smtClean="0">
                <a:effectLst/>
              </a:rPr>
              <a:t>droje</a:t>
            </a:r>
            <a:endParaRPr lang="cs-CZ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 smtClean="0">
              <a:effectLst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[9]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cs-CZ" sz="1800" dirty="0" smtClean="0">
                <a:effectLst/>
                <a:hlinkClick r:id="rId2"/>
              </a:rPr>
              <a:t>http://commons.wikimedia.org/wiki/File:Casuarius_casuarius_-The_Rainforest_Habitat_Sanctuary-8a.jpg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0]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effectLst/>
                <a:hlinkClick r:id="rId3"/>
              </a:rPr>
              <a:t>http://commons.wikimedia.org/wiki/File:Casuarius_casuarius-Artis_Zoo_-Netherlands_-male_and_chicks-8a.jpg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1]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effectLst/>
                <a:hlinkClick r:id="rId4"/>
              </a:rPr>
              <a:t>http://commons.wikimedia.org/wiki/File:Casuarius_casuarius,_egg.JPG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2]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effectLst/>
                <a:hlinkClick r:id="rId5"/>
              </a:rPr>
              <a:t>http://commons.wikimedia.org/wiki/File:Kopf_Dromaius_novaehollandiae.JPG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3]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cs-CZ" sz="1800" dirty="0" smtClean="0">
                <a:effectLst/>
              </a:rPr>
              <a:t>	</a:t>
            </a:r>
            <a:r>
              <a:rPr lang="en-US" sz="1800" dirty="0" smtClean="0">
                <a:effectLst/>
                <a:hlinkClick r:id="rId6"/>
              </a:rPr>
              <a:t>http://commons.wikimedia.org/wiki/File:Falkland_Islands_Penguins_48.jpg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4]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 Public domain </a:t>
            </a:r>
            <a:r>
              <a:rPr lang="cs-CZ" sz="1800" dirty="0" smtClean="0">
                <a:effectLst/>
              </a:rPr>
              <a:t>na WWW: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cs-CZ" sz="1800" dirty="0" smtClean="0">
                <a:effectLst/>
              </a:rPr>
              <a:t>	</a:t>
            </a:r>
            <a:r>
              <a:rPr lang="en-US" sz="1800" dirty="0" smtClean="0">
                <a:effectLst/>
                <a:hlinkClick r:id="rId7"/>
              </a:rPr>
              <a:t>http://commons.wikimedia.org/wiki/File:Gavia_arctica1.jpg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5]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cs-CZ" sz="1800" dirty="0" smtClean="0">
                <a:effectLst/>
              </a:rPr>
              <a:t>	</a:t>
            </a:r>
            <a:r>
              <a:rPr lang="en-US" sz="1800" dirty="0" smtClean="0">
                <a:effectLst/>
                <a:hlinkClick r:id="rId8"/>
              </a:rPr>
              <a:t>http://commons.wikimedia.org/wiki/File:Red-throated_Loon_RWD2.jpg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6]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cs-CZ" sz="1800" dirty="0" smtClean="0">
                <a:effectLst/>
              </a:rPr>
              <a:t>	</a:t>
            </a:r>
            <a:r>
              <a:rPr lang="en-US" sz="1800" dirty="0" smtClean="0">
                <a:effectLst/>
                <a:hlinkClick r:id="rId9"/>
              </a:rPr>
              <a:t>http://commons.wikimedia.org/wiki/File:GreatCrestedGrebes.jpg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[17]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2"/>
              </a:rPr>
              <a:t>http://commons.wikimedia.org/wiki/File:Podiceps_cristatus_2.jpg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</a:t>
            </a:r>
            <a:r>
              <a:rPr lang="cs-CZ" sz="1800" smtClean="0">
                <a:effectLst/>
              </a:rPr>
              <a:t>1</a:t>
            </a:r>
            <a:r>
              <a:rPr lang="en-US" sz="1800" smtClean="0">
                <a:effectLst/>
              </a:rPr>
              <a:t>8]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3"/>
              </a:rPr>
              <a:t>http://commons.wikimedia.org/wiki/File:Grand_Albatros_MHNT.jpg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</a:t>
            </a:r>
            <a:r>
              <a:rPr lang="cs-CZ" sz="1800" smtClean="0">
                <a:effectLst/>
              </a:rPr>
              <a:t>1</a:t>
            </a:r>
            <a:r>
              <a:rPr lang="en-US" sz="1800" smtClean="0">
                <a:effectLst/>
              </a:rPr>
              <a:t>9]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4"/>
              </a:rPr>
              <a:t>http://commons.wikimedia.org/wiki/File:Kerguelen_-_Diomedea_exulans.jpg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[20]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r>
              <a:rPr lang="en-US" sz="1800" smtClean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5"/>
              </a:rPr>
              <a:t>http://commons.wikimedia.org/wiki/File:Kerguelen_-_Diomedea_exulans_-_wooing.jpg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[21]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6"/>
              </a:rPr>
              <a:t>http://commons.wikimedia.org/wiki/File:Giant_petrel.jpg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[22]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 Public domain </a:t>
            </a:r>
            <a:r>
              <a:rPr lang="cs-CZ" sz="1800" smtClean="0">
                <a:effectLst/>
              </a:rPr>
              <a:t>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7"/>
              </a:rPr>
              <a:t>http://commons.wikimedia.org/wiki/File:Giant_petrel_-_Macronectes_giganteus.jpg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[23]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8"/>
              </a:rPr>
              <a:t>http://commons.wikimedia.org/wiki/File:European_Storm-petrel.jpg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smtClean="0">
                <a:effectLst/>
              </a:rPr>
              <a:t>[24]</a:t>
            </a:r>
            <a:r>
              <a:rPr lang="cs-CZ" sz="1800" smtClean="0">
                <a:effectLst/>
              </a:rPr>
              <a:t> [cit. 201</a:t>
            </a:r>
            <a:r>
              <a:rPr lang="en-US" sz="1800" smtClean="0">
                <a:effectLst/>
              </a:rPr>
              <a:t>2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11</a:t>
            </a:r>
            <a:r>
              <a:rPr lang="cs-CZ" sz="1800" smtClean="0">
                <a:effectLst/>
              </a:rPr>
              <a:t>-</a:t>
            </a:r>
            <a:r>
              <a:rPr lang="en-US" sz="1800" smtClean="0">
                <a:effectLst/>
              </a:rPr>
              <a:t>17</a:t>
            </a:r>
            <a:r>
              <a:rPr lang="cs-CZ" sz="1800" smtClean="0">
                <a:effectLst/>
              </a:rPr>
              <a:t>]. Dostupný pod licencí </a:t>
            </a:r>
            <a:r>
              <a:rPr lang="en-US" sz="1800" smtClean="0">
                <a:effectLst/>
              </a:rPr>
              <a:t>Creative Commons</a:t>
            </a:r>
            <a:r>
              <a:rPr lang="cs-CZ" sz="1800" smtClean="0">
                <a:effectLst/>
              </a:rPr>
              <a:t> na WWW: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effectLst/>
              </a:rPr>
              <a:t>	</a:t>
            </a:r>
            <a:r>
              <a:rPr lang="en-US" sz="1800" smtClean="0">
                <a:effectLst/>
                <a:hlinkClick r:id="rId9"/>
              </a:rPr>
              <a:t>http://commons.wikimedia.org/wiki/File:Pelikan_Walvis_Bay.jpg</a:t>
            </a:r>
            <a:endParaRPr lang="en-US" sz="180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smtClean="0">
              <a:effectLst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288" y="14843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[25]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2"/>
              </a:rPr>
              <a:t>http://commons.wikimedia.org/wiki/File:Pelican_Close-up_Walvis_Bay_Namibia_Luca_Galuzzi_2004.JPG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[26]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3"/>
              </a:rPr>
              <a:t>http://commons.wikimedia.org/wiki/File:Krauskopfpelikan_Daehlhoelzli_Pelecanus_crispus_18.JPG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[27]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4"/>
              </a:rPr>
              <a:t>http://commons.wikimedia.org/wiki/File:The_Gannet_-_Sula_bassana_-_geograph.org.uk_-_1368964.jpg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[28]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r>
              <a:rPr lang="en-US" kern="0" dirty="0">
                <a:latin typeface="+mn-lt"/>
              </a:rPr>
              <a:t>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5"/>
              </a:rPr>
              <a:t>http://commons.wikimedia.org/wiki/File:Peruvian_Booby.JPG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[29]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6"/>
              </a:rPr>
              <a:t>http://commons.wikimedia.org/wiki/File:Phalacrocorax_sulcirostris-4.jpg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[30]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 Public domain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7"/>
              </a:rPr>
              <a:t>http://commons.wikimedia.org/wiki/File:Darter_I-Bharatpur_IMG_8572.jpg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[31]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8"/>
              </a:rPr>
              <a:t>http://commons.wikimedia.org/wiki/File:Fregata_magnificens.JPG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[32]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cs-CZ" kern="0" dirty="0" smtClean="0">
                <a:latin typeface="+mn-lt"/>
              </a:rPr>
              <a:t>	</a:t>
            </a:r>
            <a:r>
              <a:rPr lang="en-US" kern="0" dirty="0" smtClean="0">
                <a:latin typeface="+mn-lt"/>
                <a:hlinkClick r:id="rId9"/>
              </a:rPr>
              <a:t>http</a:t>
            </a:r>
            <a:r>
              <a:rPr lang="en-US" kern="0" dirty="0">
                <a:latin typeface="+mn-lt"/>
                <a:hlinkClick r:id="rId9"/>
              </a:rPr>
              <a:t>://commons.wikimedia.org/wiki/File:Magnificent_Frigate_RWD7.jpg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kern="0" dirty="0">
                <a:latin typeface="+mn-lt"/>
              </a:rPr>
              <a:t>	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cs-CZ" kern="0" dirty="0">
              <a:latin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4843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[33]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2"/>
              </a:rPr>
              <a:t>http://commons.wikimedia.org/wiki/File:Ardea_cineria_im_Schnee.JPG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[34]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3"/>
              </a:rPr>
              <a:t>http://commons.wikimedia.org/wiki/File:Bird_eating_fish.jpg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[35]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4"/>
              </a:rPr>
              <a:t>http://commons.wikimedia.org/wiki/File:Black-crowned_Night_Heron_%28Nycticorax_nycticorax%29_RWD2.jpg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[36]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r>
              <a:rPr lang="en-US" kern="0" dirty="0">
                <a:latin typeface="+mn-lt"/>
              </a:rPr>
              <a:t>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5"/>
              </a:rPr>
              <a:t>http://commons.wikimedia.org/wiki/File:Nycticorax_nycticorax_MHNT.jpg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[37]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6"/>
              </a:rPr>
              <a:t>http://commons.wikimedia.org/wiki/File:Shoebill_%28su_neko%29.jpg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[38]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 Public domain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7"/>
              </a:rPr>
              <a:t>http://commons.wikimedia.org/wiki/File:Schwarzstorch,_Ostbelgien.jpg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[39]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8"/>
              </a:rPr>
              <a:t>http://commons.wikimedia.org/wiki/File:DSCN0726_resize.JPG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[40]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Public domain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9"/>
              </a:rPr>
              <a:t>http://commons.wikimedia.org/wiki/File:XN_Ciconia_ciconia_86.jpg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cs-CZ" kern="0" dirty="0">
              <a:latin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24744"/>
            <a:ext cx="8229600" cy="54726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[41]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 Public domain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2"/>
              </a:rPr>
              <a:t>http://commons.wikimedia.org/wiki/File:Sacred_ibis.jpg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[42]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Public domain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3"/>
              </a:rPr>
              <a:t>http://commons.wikimedia.org/wiki/File:Mstork_%28Webb%29.jpg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[43]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4"/>
              </a:rPr>
              <a:t>http://commons.wikimedia.org/wiki/File:Eurasian_Spoonbill-2.jpg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[44]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r>
              <a:rPr lang="en-US" kern="0" dirty="0">
                <a:latin typeface="+mn-lt"/>
              </a:rPr>
              <a:t>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5"/>
              </a:rPr>
              <a:t>http://commons.wikimedia.org/wiki/File:Platalea_leucorodia,_ZOO_Praha_093.jpg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[45]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6"/>
              </a:rPr>
              <a:t>http://commons.wikimedia.org/wiki/File:Kiwifugl.jpg</a:t>
            </a:r>
            <a:endParaRPr lang="cs-CZ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[46]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 Public domain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7"/>
              </a:rPr>
              <a:t>http://commons.wikimedia.org/wiki/File:Tinamus_solitarius.jpg</a:t>
            </a:r>
            <a:endParaRPr lang="cs-CZ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[47]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Creative Commons</a:t>
            </a:r>
            <a:r>
              <a:rPr lang="cs-CZ" kern="0" dirty="0">
                <a:latin typeface="+mn-lt"/>
              </a:rPr>
              <a:t> 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</a:t>
            </a:r>
            <a:r>
              <a:rPr lang="en-US" kern="0" dirty="0">
                <a:latin typeface="+mn-lt"/>
                <a:hlinkClick r:id="rId8"/>
              </a:rPr>
              <a:t>http://commons.wikimedia.org/wiki/File:Crypturellus_variegatus1.jpg</a:t>
            </a:r>
            <a:endParaRPr lang="cs-CZ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[48]</a:t>
            </a:r>
            <a:r>
              <a:rPr lang="cs-CZ" kern="0" dirty="0">
                <a:latin typeface="+mn-lt"/>
              </a:rPr>
              <a:t> 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Public domain </a:t>
            </a:r>
            <a:r>
              <a:rPr lang="cs-CZ" kern="0" dirty="0">
                <a:latin typeface="+mn-lt"/>
              </a:rPr>
              <a:t>na WWW: </a:t>
            </a:r>
            <a:r>
              <a:rPr lang="cs-CZ" kern="0" dirty="0">
                <a:latin typeface="+mn-lt"/>
                <a:hlinkClick r:id="rId9"/>
              </a:rPr>
              <a:t>http://commons.wikimedia.org/wiki/File:Flightless_cormorant_%</a:t>
            </a:r>
            <a:r>
              <a:rPr lang="cs-CZ" kern="0" dirty="0" smtClean="0">
                <a:latin typeface="+mn-lt"/>
                <a:hlinkClick r:id="rId9"/>
              </a:rPr>
              <a:t>28Phalacrocorax_harrisi%29_with_chick.jpg</a:t>
            </a:r>
            <a:endParaRPr lang="cs-CZ" kern="0" dirty="0" smtClea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 smtClean="0"/>
              <a:t>[4</a:t>
            </a:r>
            <a:r>
              <a:rPr lang="cs-CZ" kern="0" dirty="0" smtClean="0"/>
              <a:t>9</a:t>
            </a:r>
            <a:r>
              <a:rPr lang="en-US" kern="0" dirty="0" smtClean="0"/>
              <a:t>]</a:t>
            </a:r>
            <a:r>
              <a:rPr lang="cs-CZ" kern="0" dirty="0" smtClean="0"/>
              <a:t> </a:t>
            </a:r>
            <a:r>
              <a:rPr lang="cs-CZ" kern="0" dirty="0"/>
              <a:t>[cit. 201</a:t>
            </a:r>
            <a:r>
              <a:rPr lang="en-US" kern="0" dirty="0"/>
              <a:t>2</a:t>
            </a:r>
            <a:r>
              <a:rPr lang="cs-CZ" kern="0" dirty="0"/>
              <a:t>-</a:t>
            </a:r>
            <a:r>
              <a:rPr lang="en-US" kern="0" dirty="0"/>
              <a:t>11</a:t>
            </a:r>
            <a:r>
              <a:rPr lang="cs-CZ" kern="0" dirty="0"/>
              <a:t>-</a:t>
            </a:r>
            <a:r>
              <a:rPr lang="en-US" kern="0" dirty="0"/>
              <a:t>17</a:t>
            </a:r>
            <a:r>
              <a:rPr lang="cs-CZ" kern="0" dirty="0"/>
              <a:t>]. Dostupný pod </a:t>
            </a:r>
            <a:r>
              <a:rPr lang="cs-CZ" kern="0" dirty="0" smtClean="0"/>
              <a:t>licencí </a:t>
            </a:r>
            <a:r>
              <a:rPr lang="en-US" kern="0" dirty="0" smtClean="0"/>
              <a:t>Creative </a:t>
            </a:r>
            <a:r>
              <a:rPr lang="en-US" kern="0" dirty="0"/>
              <a:t>Commons</a:t>
            </a:r>
            <a:r>
              <a:rPr lang="cs-CZ" kern="0" dirty="0"/>
              <a:t> </a:t>
            </a:r>
            <a:r>
              <a:rPr lang="cs-CZ" kern="0" dirty="0" smtClean="0"/>
              <a:t>na </a:t>
            </a:r>
            <a:r>
              <a:rPr lang="cs-CZ" kern="0" dirty="0"/>
              <a:t>WWW: 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cs-CZ" kern="0" dirty="0" smtClean="0">
                <a:latin typeface="+mn-lt"/>
              </a:rPr>
              <a:t>	</a:t>
            </a:r>
            <a:r>
              <a:rPr lang="en-US" kern="0" dirty="0" smtClean="0">
                <a:latin typeface="+mn-lt"/>
                <a:hlinkClick r:id="rId10"/>
              </a:rPr>
              <a:t>http</a:t>
            </a:r>
            <a:r>
              <a:rPr lang="en-US" kern="0" dirty="0">
                <a:latin typeface="+mn-lt"/>
                <a:hlinkClick r:id="rId10"/>
              </a:rPr>
              <a:t>://</a:t>
            </a:r>
            <a:r>
              <a:rPr lang="en-US" kern="0" dirty="0" smtClean="0">
                <a:latin typeface="+mn-lt"/>
                <a:hlinkClick r:id="rId10"/>
              </a:rPr>
              <a:t>commons.wikimedia.org/wiki/File:Hadeda_Ibis_RWD.jpg</a:t>
            </a:r>
            <a:endParaRPr lang="cs-CZ" kern="0" dirty="0" smtClea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cs-CZ" kern="0" dirty="0"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24744"/>
            <a:ext cx="8229600" cy="54726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kern="0" dirty="0" smtClean="0">
                <a:latin typeface="+mn-lt"/>
              </a:rPr>
              <a:t>[</a:t>
            </a:r>
            <a:r>
              <a:rPr lang="cs-CZ" kern="0" dirty="0" smtClean="0">
                <a:latin typeface="+mn-lt"/>
              </a:rPr>
              <a:t>50</a:t>
            </a:r>
            <a:r>
              <a:rPr lang="en-US" kern="0" dirty="0" smtClean="0">
                <a:latin typeface="+mn-lt"/>
              </a:rPr>
              <a:t>]</a:t>
            </a:r>
            <a:r>
              <a:rPr lang="cs-CZ" kern="0" dirty="0" smtClean="0">
                <a:latin typeface="+mn-lt"/>
              </a:rPr>
              <a:t> </a:t>
            </a:r>
            <a:r>
              <a:rPr lang="cs-CZ" kern="0" dirty="0">
                <a:latin typeface="+mn-lt"/>
              </a:rPr>
              <a:t>[cit. 201</a:t>
            </a:r>
            <a:r>
              <a:rPr lang="en-US" kern="0" dirty="0">
                <a:latin typeface="+mn-lt"/>
              </a:rPr>
              <a:t>2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11</a:t>
            </a:r>
            <a:r>
              <a:rPr lang="cs-CZ" kern="0" dirty="0">
                <a:latin typeface="+mn-lt"/>
              </a:rPr>
              <a:t>-</a:t>
            </a:r>
            <a:r>
              <a:rPr lang="en-US" kern="0" dirty="0">
                <a:latin typeface="+mn-lt"/>
              </a:rPr>
              <a:t>17</a:t>
            </a:r>
            <a:r>
              <a:rPr lang="cs-CZ" kern="0" dirty="0">
                <a:latin typeface="+mn-lt"/>
              </a:rPr>
              <a:t>]. Dostupný pod licencí </a:t>
            </a:r>
            <a:r>
              <a:rPr lang="en-US" kern="0" dirty="0">
                <a:latin typeface="+mn-lt"/>
              </a:rPr>
              <a:t> </a:t>
            </a:r>
            <a:r>
              <a:rPr lang="cs-CZ" kern="0" dirty="0" err="1" smtClean="0">
                <a:latin typeface="+mn-lt"/>
              </a:rPr>
              <a:t>Creative</a:t>
            </a:r>
            <a:r>
              <a:rPr lang="cs-CZ" kern="0" dirty="0" smtClean="0">
                <a:latin typeface="+mn-lt"/>
              </a:rPr>
              <a:t>  </a:t>
            </a:r>
            <a:r>
              <a:rPr lang="cs-CZ" kern="0" dirty="0" err="1" smtClean="0">
                <a:latin typeface="+mn-lt"/>
              </a:rPr>
              <a:t>Commons</a:t>
            </a:r>
            <a:r>
              <a:rPr lang="cs-CZ" kern="0" dirty="0" smtClean="0">
                <a:latin typeface="+mn-lt"/>
              </a:rPr>
              <a:t> </a:t>
            </a:r>
            <a:r>
              <a:rPr lang="cs-CZ" kern="0" dirty="0">
                <a:latin typeface="+mn-lt"/>
              </a:rPr>
              <a:t>na WWW:</a:t>
            </a: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kern="0" dirty="0">
                <a:latin typeface="+mn-lt"/>
              </a:rPr>
              <a:t>	 </a:t>
            </a:r>
            <a:r>
              <a:rPr lang="en-US" kern="0" dirty="0">
                <a:latin typeface="+mn-lt"/>
                <a:hlinkClick r:id="rId2"/>
              </a:rPr>
              <a:t>http://</a:t>
            </a:r>
            <a:r>
              <a:rPr lang="en-US" kern="0" dirty="0" smtClean="0">
                <a:latin typeface="+mn-lt"/>
                <a:hlinkClick r:id="rId2"/>
              </a:rPr>
              <a:t>commons.wikimedia.org/wiki/File:Balaeniceps_rex.jpg</a:t>
            </a:r>
            <a:endParaRPr lang="cs-CZ" kern="0" dirty="0" smtClea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kern="0" dirty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cs-CZ" kern="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Pštrosovití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největší a nejtěžší žijící ptáci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2 prsty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nejrychlejší běžci (až 70 km/hod)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pštros dvouprstý (= africký)</a:t>
            </a:r>
          </a:p>
          <a:p>
            <a:pPr marL="400050" lvl="1" indent="0" eaLnBrk="1" hangingPunct="1">
              <a:lnSpc>
                <a:spcPct val="90000"/>
              </a:lnSpc>
              <a:defRPr/>
            </a:pPr>
            <a:r>
              <a:rPr lang="cs-CZ" dirty="0" smtClean="0"/>
              <a:t>100 – 150 kg, </a:t>
            </a:r>
          </a:p>
          <a:p>
            <a:pPr marL="400050" lvl="1" indent="0" eaLnBrk="1" hangingPunct="1">
              <a:lnSpc>
                <a:spcPct val="90000"/>
              </a:lnSpc>
              <a:defRPr/>
            </a:pPr>
            <a:r>
              <a:rPr lang="cs-CZ" dirty="0" smtClean="0"/>
              <a:t>175 – 275 cm </a:t>
            </a:r>
          </a:p>
          <a:p>
            <a:pPr marL="400050" lvl="1" indent="0" eaLnBrk="1" hangingPunct="1">
              <a:lnSpc>
                <a:spcPct val="90000"/>
              </a:lnSpc>
              <a:defRPr/>
            </a:pPr>
            <a:r>
              <a:rPr lang="cs-CZ" dirty="0" smtClean="0"/>
              <a:t>neopeřené nohy i krk</a:t>
            </a:r>
          </a:p>
          <a:p>
            <a:pPr marL="0" indent="0">
              <a:defRPr/>
            </a:pPr>
            <a:endParaRPr lang="cs-CZ" dirty="0" smtClean="0"/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5076825" y="3789363"/>
            <a:ext cx="3743325" cy="2808287"/>
            <a:chOff x="2653" y="1752"/>
            <a:chExt cx="2850" cy="2138"/>
          </a:xfrm>
        </p:grpSpPr>
        <p:pic>
          <p:nvPicPr>
            <p:cNvPr id="7173" name="Picture 9" descr="File:Ostrich Ngorongoro 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53" y="1752"/>
              <a:ext cx="2850" cy="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Text Box 10"/>
            <p:cNvSpPr txBox="1">
              <a:spLocks noChangeArrowheads="1"/>
            </p:cNvSpPr>
            <p:nvPr/>
          </p:nvSpPr>
          <p:spPr bwMode="auto">
            <a:xfrm>
              <a:off x="2699" y="3612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[2]</a:t>
              </a: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975" cy="1139825"/>
          </a:xfrm>
        </p:spPr>
        <p:txBody>
          <a:bodyPr/>
          <a:lstStyle/>
          <a:p>
            <a:pPr algn="l">
              <a:defRPr/>
            </a:pPr>
            <a:r>
              <a:rPr lang="cs-CZ" dirty="0" smtClean="0"/>
              <a:t>Pštrosovití</a:t>
            </a:r>
            <a:endParaRPr lang="cs-CZ" dirty="0"/>
          </a:p>
        </p:txBody>
      </p:sp>
      <p:grpSp>
        <p:nvGrpSpPr>
          <p:cNvPr id="8195" name="Skupina 23"/>
          <p:cNvGrpSpPr>
            <a:grpSpLocks/>
          </p:cNvGrpSpPr>
          <p:nvPr/>
        </p:nvGrpSpPr>
        <p:grpSpPr bwMode="auto">
          <a:xfrm>
            <a:off x="6156325" y="1052513"/>
            <a:ext cx="2593975" cy="1943100"/>
            <a:chOff x="6156176" y="1052736"/>
            <a:chExt cx="2594514" cy="1942821"/>
          </a:xfrm>
        </p:grpSpPr>
        <p:pic>
          <p:nvPicPr>
            <p:cNvPr id="8208" name="Picture 22" descr="File:Ostrich head 0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56176" y="1052736"/>
              <a:ext cx="2594514" cy="1942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9" name="Text Box 23"/>
            <p:cNvSpPr txBox="1">
              <a:spLocks noChangeArrowheads="1"/>
            </p:cNvSpPr>
            <p:nvPr/>
          </p:nvSpPr>
          <p:spPr bwMode="auto">
            <a:xfrm>
              <a:off x="6156176" y="2636912"/>
              <a:ext cx="281924" cy="235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[3]</a:t>
              </a:r>
              <a:endParaRPr lang="cs-CZ"/>
            </a:p>
          </p:txBody>
        </p:sp>
      </p:grpSp>
      <p:grpSp>
        <p:nvGrpSpPr>
          <p:cNvPr id="8196" name="Skupina 22"/>
          <p:cNvGrpSpPr>
            <a:grpSpLocks/>
          </p:cNvGrpSpPr>
          <p:nvPr/>
        </p:nvGrpSpPr>
        <p:grpSpPr bwMode="auto">
          <a:xfrm>
            <a:off x="395288" y="1700213"/>
            <a:ext cx="4186237" cy="3465512"/>
            <a:chOff x="4716016" y="3212976"/>
            <a:chExt cx="4185761" cy="3465676"/>
          </a:xfrm>
        </p:grpSpPr>
        <p:grpSp>
          <p:nvGrpSpPr>
            <p:cNvPr id="8204" name="Group 30"/>
            <p:cNvGrpSpPr>
              <a:grpSpLocks/>
            </p:cNvGrpSpPr>
            <p:nvPr/>
          </p:nvGrpSpPr>
          <p:grpSpPr bwMode="auto">
            <a:xfrm>
              <a:off x="4716016" y="3212976"/>
              <a:ext cx="4090987" cy="3068638"/>
              <a:chOff x="2699" y="2024"/>
              <a:chExt cx="2577" cy="1933"/>
            </a:xfrm>
          </p:grpSpPr>
          <p:pic>
            <p:nvPicPr>
              <p:cNvPr id="8206" name="Picture 28" descr="File:Straussenei BMK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99" y="2024"/>
                <a:ext cx="2577" cy="1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7" name="Text Box 29"/>
              <p:cNvSpPr txBox="1">
                <a:spLocks noChangeArrowheads="1"/>
              </p:cNvSpPr>
              <p:nvPr/>
            </p:nvSpPr>
            <p:spPr bwMode="auto">
              <a:xfrm>
                <a:off x="2744" y="3668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[4]</a:t>
                </a:r>
                <a:endParaRPr lang="cs-CZ"/>
              </a:p>
            </p:txBody>
          </p:sp>
        </p:grpSp>
        <p:sp>
          <p:nvSpPr>
            <p:cNvPr id="8205" name="TextovéPole 16"/>
            <p:cNvSpPr txBox="1">
              <a:spLocks noChangeArrowheads="1"/>
            </p:cNvSpPr>
            <p:nvPr/>
          </p:nvSpPr>
          <p:spPr bwMode="auto">
            <a:xfrm>
              <a:off x="4716016" y="6309320"/>
              <a:ext cx="41857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Srovnání velikosti vejce pštrosa a kura </a:t>
              </a:r>
            </a:p>
          </p:txBody>
        </p:sp>
      </p:grpSp>
      <p:grpSp>
        <p:nvGrpSpPr>
          <p:cNvPr id="8197" name="Skupina 21"/>
          <p:cNvGrpSpPr>
            <a:grpSpLocks/>
          </p:cNvGrpSpPr>
          <p:nvPr/>
        </p:nvGrpSpPr>
        <p:grpSpPr bwMode="auto">
          <a:xfrm>
            <a:off x="4572000" y="3213100"/>
            <a:ext cx="4633913" cy="3465513"/>
            <a:chOff x="251520" y="1700808"/>
            <a:chExt cx="4634602" cy="3465676"/>
          </a:xfrm>
        </p:grpSpPr>
        <p:grpSp>
          <p:nvGrpSpPr>
            <p:cNvPr id="8198" name="Skupina 17"/>
            <p:cNvGrpSpPr>
              <a:grpSpLocks/>
            </p:cNvGrpSpPr>
            <p:nvPr/>
          </p:nvGrpSpPr>
          <p:grpSpPr bwMode="auto">
            <a:xfrm>
              <a:off x="251520" y="1700808"/>
              <a:ext cx="4634602" cy="3465676"/>
              <a:chOff x="251520" y="1700808"/>
              <a:chExt cx="4634602" cy="3465676"/>
            </a:xfrm>
          </p:grpSpPr>
          <p:grpSp>
            <p:nvGrpSpPr>
              <p:cNvPr id="8200" name="Group 10"/>
              <p:cNvGrpSpPr>
                <a:grpSpLocks/>
              </p:cNvGrpSpPr>
              <p:nvPr/>
            </p:nvGrpSpPr>
            <p:grpSpPr bwMode="auto">
              <a:xfrm>
                <a:off x="251520" y="1700808"/>
                <a:ext cx="4128458" cy="3096344"/>
                <a:chOff x="3107" y="2432"/>
                <a:chExt cx="2396" cy="1797"/>
              </a:xfrm>
            </p:grpSpPr>
            <p:pic>
              <p:nvPicPr>
                <p:cNvPr id="8202" name="Picture 8" descr="File:Shoulder girdle-ostrich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107" y="2432"/>
                  <a:ext cx="2396" cy="1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0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107" y="3974"/>
                  <a:ext cx="2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</a:rPr>
                    <a:t>[1]</a:t>
                  </a:r>
                  <a:endParaRPr lang="cs-CZ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201" name="TextovéPole 6"/>
              <p:cNvSpPr txBox="1">
                <a:spLocks noChangeArrowheads="1"/>
              </p:cNvSpPr>
              <p:nvPr/>
            </p:nvSpPr>
            <p:spPr bwMode="auto">
              <a:xfrm>
                <a:off x="251520" y="4797152"/>
                <a:ext cx="46346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/>
                  <a:t>Číslem 1 označena prsní kost bez hřebenu.</a:t>
                </a:r>
              </a:p>
            </p:txBody>
          </p:sp>
        </p:grpSp>
        <p:cxnSp>
          <p:nvCxnSpPr>
            <p:cNvPr id="20" name="Přímá spojovací šipka 19"/>
            <p:cNvCxnSpPr/>
            <p:nvPr/>
          </p:nvCxnSpPr>
          <p:spPr>
            <a:xfrm flipV="1">
              <a:off x="1188284" y="4004379"/>
              <a:ext cx="1008213" cy="865228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mtClean="0">
                <a:effectLst/>
              </a:rPr>
              <a:t>Pštrosovití</a:t>
            </a:r>
          </a:p>
        </p:txBody>
      </p:sp>
      <p:grpSp>
        <p:nvGrpSpPr>
          <p:cNvPr id="9219" name="Group 15"/>
          <p:cNvGrpSpPr>
            <a:grpSpLocks/>
          </p:cNvGrpSpPr>
          <p:nvPr/>
        </p:nvGrpSpPr>
        <p:grpSpPr bwMode="auto">
          <a:xfrm>
            <a:off x="250825" y="1341438"/>
            <a:ext cx="5459413" cy="3624262"/>
            <a:chOff x="2200" y="1797"/>
            <a:chExt cx="3439" cy="2283"/>
          </a:xfrm>
        </p:grpSpPr>
        <p:pic>
          <p:nvPicPr>
            <p:cNvPr id="9223" name="Picture 13" descr="File:Ostrich hen with chicks, northern Serenget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0" y="1797"/>
              <a:ext cx="3439" cy="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4" name="Text Box 14"/>
            <p:cNvSpPr txBox="1">
              <a:spLocks noChangeArrowheads="1"/>
            </p:cNvSpPr>
            <p:nvPr/>
          </p:nvSpPr>
          <p:spPr bwMode="auto">
            <a:xfrm>
              <a:off x="2245" y="379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[6]</a:t>
              </a:r>
              <a:endParaRPr lang="cs-CZ"/>
            </a:p>
          </p:txBody>
        </p:sp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4859338" y="2276475"/>
            <a:ext cx="4025900" cy="4392613"/>
            <a:chOff x="158" y="164"/>
            <a:chExt cx="2536" cy="2767"/>
          </a:xfrm>
        </p:grpSpPr>
        <p:pic>
          <p:nvPicPr>
            <p:cNvPr id="9221" name="Picture 7" descr="File:Struthio camelus - Strausskuek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164"/>
              <a:ext cx="2536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2" name="Text Box 8"/>
            <p:cNvSpPr txBox="1">
              <a:spLocks noChangeArrowheads="1"/>
            </p:cNvSpPr>
            <p:nvPr/>
          </p:nvSpPr>
          <p:spPr bwMode="auto">
            <a:xfrm>
              <a:off x="204" y="265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[5]</a:t>
              </a:r>
              <a:endParaRPr lang="cs-CZ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Skupina 9"/>
          <p:cNvGrpSpPr>
            <a:grpSpLocks/>
          </p:cNvGrpSpPr>
          <p:nvPr/>
        </p:nvGrpSpPr>
        <p:grpSpPr bwMode="auto">
          <a:xfrm>
            <a:off x="6011863" y="908050"/>
            <a:ext cx="2916237" cy="3887788"/>
            <a:chOff x="6012160" y="908720"/>
            <a:chExt cx="2916012" cy="3887540"/>
          </a:xfrm>
        </p:grpSpPr>
        <p:pic>
          <p:nvPicPr>
            <p:cNvPr id="10248" name="Picture 17" descr="File:Närbild på en Nandus huvud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12160" y="908720"/>
              <a:ext cx="2916012" cy="3887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Text Box 18"/>
            <p:cNvSpPr txBox="1">
              <a:spLocks noChangeArrowheads="1"/>
            </p:cNvSpPr>
            <p:nvPr/>
          </p:nvSpPr>
          <p:spPr bwMode="auto">
            <a:xfrm>
              <a:off x="8498154" y="4409078"/>
              <a:ext cx="394326" cy="33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[8]</a:t>
              </a:r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Nanduovití</a:t>
            </a:r>
            <a:endParaRPr 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opeřený krk i nohy (3 prsty)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dobře plavou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Jižní Amerika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cs-CZ" dirty="0" smtClean="0"/>
              <a:t>n</a:t>
            </a:r>
            <a:r>
              <a:rPr lang="en-US" dirty="0" err="1" smtClean="0"/>
              <a:t>andu</a:t>
            </a:r>
            <a:r>
              <a:rPr lang="en-US" dirty="0" smtClean="0"/>
              <a:t> </a:t>
            </a:r>
            <a:r>
              <a:rPr lang="cs-CZ" dirty="0" smtClean="0"/>
              <a:t>pampový</a:t>
            </a:r>
          </a:p>
          <a:p>
            <a:pPr marL="400050" lvl="1" indent="0" eaLnBrk="1" hangingPunct="1">
              <a:lnSpc>
                <a:spcPct val="90000"/>
              </a:lnSpc>
              <a:defRPr/>
            </a:pPr>
            <a:r>
              <a:rPr lang="cs-CZ" dirty="0" smtClean="0"/>
              <a:t>25 kg </a:t>
            </a:r>
          </a:p>
          <a:p>
            <a:pPr marL="400050" lvl="1" indent="0" eaLnBrk="1" hangingPunct="1">
              <a:lnSpc>
                <a:spcPct val="90000"/>
              </a:lnSpc>
              <a:defRPr/>
            </a:pPr>
            <a:r>
              <a:rPr lang="cs-CZ" dirty="0" smtClean="0"/>
              <a:t>130 cm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defRPr/>
            </a:pPr>
            <a:endParaRPr lang="cs-CZ" dirty="0" smtClean="0"/>
          </a:p>
        </p:txBody>
      </p:sp>
      <p:grpSp>
        <p:nvGrpSpPr>
          <p:cNvPr id="10245" name="Group 10"/>
          <p:cNvGrpSpPr>
            <a:grpSpLocks/>
          </p:cNvGrpSpPr>
          <p:nvPr/>
        </p:nvGrpSpPr>
        <p:grpSpPr bwMode="auto">
          <a:xfrm>
            <a:off x="2555875" y="3743325"/>
            <a:ext cx="4392613" cy="2925763"/>
            <a:chOff x="0" y="1616"/>
            <a:chExt cx="2948" cy="1964"/>
          </a:xfrm>
        </p:grpSpPr>
        <p:pic>
          <p:nvPicPr>
            <p:cNvPr id="10246" name="Picture 8" descr="File:Rhea americana - Three adult bird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616"/>
              <a:ext cx="2948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68" y="329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[7]</a:t>
              </a: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Kasuárovití</a:t>
            </a:r>
            <a:endParaRPr lang="cs-CZ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3 prsty</a:t>
            </a:r>
          </a:p>
          <a:p>
            <a:pPr>
              <a:defRPr/>
            </a:pPr>
            <a:r>
              <a:rPr lang="cs-CZ" dirty="0" smtClean="0"/>
              <a:t>peří s </a:t>
            </a:r>
            <a:r>
              <a:rPr lang="cs-CZ" dirty="0" err="1" smtClean="0"/>
              <a:t>paostnem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typická přilba na hlavě</a:t>
            </a:r>
          </a:p>
          <a:p>
            <a:pPr>
              <a:defRPr/>
            </a:pPr>
            <a:r>
              <a:rPr lang="cs-CZ" dirty="0" smtClean="0"/>
              <a:t>Nová Guinea</a:t>
            </a:r>
          </a:p>
          <a:p>
            <a:pPr>
              <a:defRPr/>
            </a:pPr>
            <a:r>
              <a:rPr lang="cs-CZ" dirty="0" smtClean="0"/>
              <a:t>kasuár přilbový</a:t>
            </a:r>
          </a:p>
        </p:txBody>
      </p:sp>
      <p:grpSp>
        <p:nvGrpSpPr>
          <p:cNvPr id="11269" name="Skupina 20"/>
          <p:cNvGrpSpPr>
            <a:grpSpLocks/>
          </p:cNvGrpSpPr>
          <p:nvPr/>
        </p:nvGrpSpPr>
        <p:grpSpPr bwMode="auto">
          <a:xfrm>
            <a:off x="5454650" y="1341438"/>
            <a:ext cx="3216275" cy="5192712"/>
            <a:chOff x="5454418" y="1340768"/>
            <a:chExt cx="3216357" cy="5193868"/>
          </a:xfrm>
        </p:grpSpPr>
        <p:grpSp>
          <p:nvGrpSpPr>
            <p:cNvPr id="11270" name="Group 15"/>
            <p:cNvGrpSpPr>
              <a:grpSpLocks/>
            </p:cNvGrpSpPr>
            <p:nvPr/>
          </p:nvGrpSpPr>
          <p:grpSpPr bwMode="auto">
            <a:xfrm>
              <a:off x="5454418" y="1340768"/>
              <a:ext cx="3216357" cy="4824536"/>
              <a:chOff x="204" y="1661"/>
              <a:chExt cx="1584" cy="2376"/>
            </a:xfrm>
          </p:grpSpPr>
          <p:pic>
            <p:nvPicPr>
              <p:cNvPr id="11272" name="Picture 13" descr="File:Casuarius casuarius-Artis Zoo -Netherlands -male and chicks-8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4" y="1661"/>
                <a:ext cx="1584" cy="2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3" name="Text Box 14"/>
              <p:cNvSpPr txBox="1">
                <a:spLocks noChangeArrowheads="1"/>
              </p:cNvSpPr>
              <p:nvPr/>
            </p:nvSpPr>
            <p:spPr bwMode="auto">
              <a:xfrm>
                <a:off x="282" y="3805"/>
                <a:ext cx="35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[10]</a:t>
                </a:r>
                <a:endParaRPr lang="cs-CZ"/>
              </a:p>
            </p:txBody>
          </p:sp>
        </p:grpSp>
        <p:sp>
          <p:nvSpPr>
            <p:cNvPr id="11271" name="TextovéPole 19"/>
            <p:cNvSpPr txBox="1">
              <a:spLocks noChangeArrowheads="1"/>
            </p:cNvSpPr>
            <p:nvPr/>
          </p:nvSpPr>
          <p:spPr bwMode="auto">
            <a:xfrm>
              <a:off x="5508104" y="6165304"/>
              <a:ext cx="19816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Kasuár s mláďaty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84213" y="4652963"/>
            <a:ext cx="4247827" cy="2133600"/>
            <a:chOff x="684213" y="4652963"/>
            <a:chExt cx="4247827" cy="2133600"/>
          </a:xfrm>
        </p:grpSpPr>
        <p:grpSp>
          <p:nvGrpSpPr>
            <p:cNvPr id="11268" name="Group 22"/>
            <p:cNvGrpSpPr>
              <a:grpSpLocks/>
            </p:cNvGrpSpPr>
            <p:nvPr/>
          </p:nvGrpSpPr>
          <p:grpSpPr bwMode="auto">
            <a:xfrm>
              <a:off x="684213" y="4652963"/>
              <a:ext cx="2808287" cy="2133600"/>
              <a:chOff x="3696" y="164"/>
              <a:chExt cx="2064" cy="1548"/>
            </a:xfrm>
          </p:grpSpPr>
          <p:pic>
            <p:nvPicPr>
              <p:cNvPr id="11274" name="Picture 20" descr="File:Casuarius casuarius, egg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96" y="164"/>
                <a:ext cx="2064" cy="1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5" name="Text Box 21"/>
              <p:cNvSpPr txBox="1">
                <a:spLocks noChangeArrowheads="1"/>
              </p:cNvSpPr>
              <p:nvPr/>
            </p:nvSpPr>
            <p:spPr bwMode="auto">
              <a:xfrm>
                <a:off x="3696" y="1389"/>
                <a:ext cx="35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[11]</a:t>
                </a:r>
                <a:endParaRPr lang="cs-CZ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3491880" y="4725144"/>
              <a:ext cx="14401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Neobvyklá zelená skořápka, zrnitý povrch, 15x10cm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2841</TotalTime>
  <Words>1481</Words>
  <Application>Microsoft Office PowerPoint</Application>
  <PresentationFormat>Předvádění na obrazovce (4:3)</PresentationFormat>
  <Paragraphs>394</Paragraphs>
  <Slides>48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Calibri</vt:lpstr>
      <vt:lpstr>Wingdings</vt:lpstr>
      <vt:lpstr>Kruhy na vodě</vt:lpstr>
      <vt:lpstr>Ptáci I.</vt:lpstr>
      <vt:lpstr>Prezentace aplikace PowerPoint</vt:lpstr>
      <vt:lpstr>Systém:</vt:lpstr>
      <vt:lpstr>1. řád: Pštrosi</vt:lpstr>
      <vt:lpstr>Pštrosovití</vt:lpstr>
      <vt:lpstr>Pštrosovití</vt:lpstr>
      <vt:lpstr>Pštrosovití</vt:lpstr>
      <vt:lpstr>Nanduovití</vt:lpstr>
      <vt:lpstr>Kasuárovití</vt:lpstr>
      <vt:lpstr>Kasuárovití</vt:lpstr>
      <vt:lpstr>Emuovití</vt:lpstr>
      <vt:lpstr>Kiviovití</vt:lpstr>
      <vt:lpstr>2. řád: Tinamy</vt:lpstr>
      <vt:lpstr>1. řád: Tučňáci</vt:lpstr>
      <vt:lpstr>2. řád: Potáplice</vt:lpstr>
      <vt:lpstr>Potáplice</vt:lpstr>
      <vt:lpstr>3. řád: Potápky</vt:lpstr>
      <vt:lpstr>Potápky</vt:lpstr>
      <vt:lpstr>4. řád: Trubkonosí</vt:lpstr>
      <vt:lpstr>Albatrosovití</vt:lpstr>
      <vt:lpstr>Buřňákovití</vt:lpstr>
      <vt:lpstr>Buřňáčkovití</vt:lpstr>
      <vt:lpstr>5. řád: Veslonozí</vt:lpstr>
      <vt:lpstr>Pelikánovití</vt:lpstr>
      <vt:lpstr>Pelikánovití</vt:lpstr>
      <vt:lpstr>Terejovití</vt:lpstr>
      <vt:lpstr>Kormoránovití</vt:lpstr>
      <vt:lpstr>Anhingovití</vt:lpstr>
      <vt:lpstr>Fregatkovití</vt:lpstr>
      <vt:lpstr>6. řád: Brodiví</vt:lpstr>
      <vt:lpstr>Volavkovití</vt:lpstr>
      <vt:lpstr>Volavkovití</vt:lpstr>
      <vt:lpstr>Člunozobcovití</vt:lpstr>
      <vt:lpstr>Čápovití</vt:lpstr>
      <vt:lpstr>Čápovití</vt:lpstr>
      <vt:lpstr>Čápovití</vt:lpstr>
      <vt:lpstr>Ibisovití</vt:lpstr>
      <vt:lpstr>Ibisovití</vt:lpstr>
      <vt:lpstr>Urči řád</vt:lpstr>
      <vt:lpstr>Přiřaď zástupce k řádům:</vt:lpstr>
      <vt:lpstr>Řešení</vt:lpstr>
      <vt:lpstr>Zdroje</vt:lpstr>
      <vt:lpstr>Zdroje</vt:lpstr>
      <vt:lpstr>Zdroje</vt:lpstr>
      <vt:lpstr>Zdroje</vt:lpstr>
      <vt:lpstr>Zdroje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Lenka</dc:creator>
  <cp:lastModifiedBy>Admin</cp:lastModifiedBy>
  <cp:revision>350</cp:revision>
  <dcterms:created xsi:type="dcterms:W3CDTF">2011-05-04T18:20:20Z</dcterms:created>
  <dcterms:modified xsi:type="dcterms:W3CDTF">2020-03-16T08:25:22Z</dcterms:modified>
</cp:coreProperties>
</file>