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314" r:id="rId3"/>
    <p:sldId id="258" r:id="rId4"/>
    <p:sldId id="274" r:id="rId5"/>
    <p:sldId id="259" r:id="rId6"/>
    <p:sldId id="285" r:id="rId7"/>
    <p:sldId id="260" r:id="rId8"/>
    <p:sldId id="279" r:id="rId9"/>
    <p:sldId id="280" r:id="rId10"/>
    <p:sldId id="283" r:id="rId11"/>
    <p:sldId id="284" r:id="rId12"/>
    <p:sldId id="261" r:id="rId13"/>
    <p:sldId id="286" r:id="rId14"/>
    <p:sldId id="289" r:id="rId15"/>
    <p:sldId id="290" r:id="rId16"/>
    <p:sldId id="291" r:id="rId17"/>
    <p:sldId id="292" r:id="rId18"/>
    <p:sldId id="297" r:id="rId19"/>
    <p:sldId id="298" r:id="rId20"/>
    <p:sldId id="299" r:id="rId21"/>
    <p:sldId id="300" r:id="rId22"/>
    <p:sldId id="316" r:id="rId23"/>
    <p:sldId id="301" r:id="rId24"/>
    <p:sldId id="302" r:id="rId25"/>
    <p:sldId id="262" r:id="rId26"/>
    <p:sldId id="303" r:id="rId27"/>
    <p:sldId id="304" r:id="rId28"/>
    <p:sldId id="308" r:id="rId29"/>
    <p:sldId id="309" r:id="rId30"/>
    <p:sldId id="310" r:id="rId31"/>
    <p:sldId id="311" r:id="rId32"/>
    <p:sldId id="312" r:id="rId33"/>
    <p:sldId id="317" r:id="rId34"/>
    <p:sldId id="318" r:id="rId35"/>
    <p:sldId id="319" r:id="rId36"/>
    <p:sldId id="276" r:id="rId37"/>
    <p:sldId id="278" r:id="rId38"/>
    <p:sldId id="282" r:id="rId39"/>
    <p:sldId id="288" r:id="rId40"/>
    <p:sldId id="294" r:id="rId41"/>
    <p:sldId id="296" r:id="rId42"/>
    <p:sldId id="307" r:id="rId43"/>
    <p:sldId id="306" r:id="rId4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4708" autoAdjust="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B7F6D-000D-4BB3-B2F3-3C596243176A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A3103-789F-4DDD-B24E-8F32BBC7ED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1545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A3103-789F-4DDD-B24E-8F32BBC7ED82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5867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88A7A-EBA4-42AA-B5AE-9976E0D406DF}" type="datetimeFigureOut">
              <a:rPr lang="cs-CZ" smtClean="0"/>
              <a:pPr/>
              <a:t>16. 3. 2020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61299-E14C-4A9C-BE16-8AE992CCEC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88A7A-EBA4-42AA-B5AE-9976E0D406DF}" type="datetimeFigureOut">
              <a:rPr lang="cs-CZ" smtClean="0"/>
              <a:pPr/>
              <a:t>16. 3. 2020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61299-E14C-4A9C-BE16-8AE992CCEC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88A7A-EBA4-42AA-B5AE-9976E0D406DF}" type="datetimeFigureOut">
              <a:rPr lang="cs-CZ" smtClean="0"/>
              <a:pPr/>
              <a:t>16. 3. 2020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61299-E14C-4A9C-BE16-8AE992CCEC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88A7A-EBA4-42AA-B5AE-9976E0D406DF}" type="datetimeFigureOut">
              <a:rPr lang="cs-CZ" smtClean="0"/>
              <a:pPr/>
              <a:t>16. 3. 2020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61299-E14C-4A9C-BE16-8AE992CCEC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88A7A-EBA4-42AA-B5AE-9976E0D406DF}" type="datetimeFigureOut">
              <a:rPr lang="cs-CZ" smtClean="0"/>
              <a:pPr/>
              <a:t>16. 3. 2020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61299-E14C-4A9C-BE16-8AE992CCEC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88A7A-EBA4-42AA-B5AE-9976E0D406DF}" type="datetimeFigureOut">
              <a:rPr lang="cs-CZ" smtClean="0"/>
              <a:pPr/>
              <a:t>16. 3. 2020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61299-E14C-4A9C-BE16-8AE992CCEC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88A7A-EBA4-42AA-B5AE-9976E0D406DF}" type="datetimeFigureOut">
              <a:rPr lang="cs-CZ" smtClean="0"/>
              <a:pPr/>
              <a:t>16. 3. 2020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61299-E14C-4A9C-BE16-8AE992CCEC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88A7A-EBA4-42AA-B5AE-9976E0D406DF}" type="datetimeFigureOut">
              <a:rPr lang="cs-CZ" smtClean="0"/>
              <a:pPr/>
              <a:t>16. 3. 2020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61299-E14C-4A9C-BE16-8AE992CCEC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88A7A-EBA4-42AA-B5AE-9976E0D406DF}" type="datetimeFigureOut">
              <a:rPr lang="cs-CZ" smtClean="0"/>
              <a:pPr/>
              <a:t>16. 3. 2020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61299-E14C-4A9C-BE16-8AE992CCEC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88A7A-EBA4-42AA-B5AE-9976E0D406DF}" type="datetimeFigureOut">
              <a:rPr lang="cs-CZ" smtClean="0"/>
              <a:pPr/>
              <a:t>16. 3. 2020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61299-E14C-4A9C-BE16-8AE992CCEC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88A7A-EBA4-42AA-B5AE-9976E0D406DF}" type="datetimeFigureOut">
              <a:rPr lang="cs-CZ" smtClean="0"/>
              <a:pPr/>
              <a:t>16. 3. 2020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61299-E14C-4A9C-BE16-8AE992CCEC1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accent2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88A7A-EBA4-42AA-B5AE-9976E0D406DF}" type="datetimeFigureOut">
              <a:rPr lang="cs-CZ" smtClean="0"/>
              <a:pPr/>
              <a:t>16. 3. 2020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61299-E14C-4A9C-BE16-8AE992CCEC1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5" Type="http://schemas.openxmlformats.org/officeDocument/2006/relationships/slide" Target="slide25.xml"/><Relationship Id="rId4" Type="http://schemas.openxmlformats.org/officeDocument/2006/relationships/slide" Target="slide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Greygoose.jpg" TargetMode="External"/><Relationship Id="rId3" Type="http://schemas.openxmlformats.org/officeDocument/2006/relationships/hyperlink" Target="http://commons.wikimedia.org/wiki/File:Caribbean_Flamingo1_(Phoenicopterus_ruber)_(0421)_-_Relic38.jpg" TargetMode="External"/><Relationship Id="rId7" Type="http://schemas.openxmlformats.org/officeDocument/2006/relationships/hyperlink" Target="http://commons.wikimedia.org/wiki/File:Bean.goose.600pix.jpg" TargetMode="External"/><Relationship Id="rId2" Type="http://schemas.openxmlformats.org/officeDocument/2006/relationships/hyperlink" Target="http://commons.wikimedia.org/wiki/File:Phoenicopterus_ruber_(head)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Cygnus_cygnus_Reykjavik_20120623_04.JPG" TargetMode="External"/><Relationship Id="rId5" Type="http://schemas.openxmlformats.org/officeDocument/2006/relationships/hyperlink" Target="http://commons.wikimedia.org/wiki/File:Black_Swan_SMTC.jpg" TargetMode="External"/><Relationship Id="rId4" Type="http://schemas.openxmlformats.org/officeDocument/2006/relationships/hyperlink" Target="http://commons.wikimedia.org/wiki/File:Young_swan_pair.JPG" TargetMode="External"/><Relationship Id="rId9" Type="http://schemas.openxmlformats.org/officeDocument/2006/relationships/hyperlink" Target="http://commons.wikimedia.org/wiki/File:Flickr_-_Rainbirder_-_EurasianTeal_in_flight.jpg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Anhima_cornuta.jpg" TargetMode="External"/><Relationship Id="rId3" Type="http://schemas.openxmlformats.org/officeDocument/2006/relationships/hyperlink" Target="http://commons.wikimedia.org/wiki/File:Ducks_eating.jpg" TargetMode="External"/><Relationship Id="rId7" Type="http://schemas.openxmlformats.org/officeDocument/2006/relationships/hyperlink" Target="http://commons.wikimedia.org/wiki/File:Common_eider_nest.JPG" TargetMode="External"/><Relationship Id="rId2" Type="http://schemas.openxmlformats.org/officeDocument/2006/relationships/hyperlink" Target="http://commons.wikimedia.org/wiki/File:Ducks_-_male_and_female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Somateria_mollissima_male_female.jpg" TargetMode="External"/><Relationship Id="rId5" Type="http://schemas.openxmlformats.org/officeDocument/2006/relationships/hyperlink" Target="http://commons.wikimedia.org/wiki/File:Aythya_ferina_Finsbury_1.jpg" TargetMode="External"/><Relationship Id="rId4" Type="http://schemas.openxmlformats.org/officeDocument/2006/relationships/hyperlink" Target="http://commons.wikimedia.org/wiki/File:Northern_Shoveler_Anas_clypeata.jpg" TargetMode="External"/><Relationship Id="rId9" Type="http://schemas.openxmlformats.org/officeDocument/2006/relationships/hyperlink" Target="http://commons.wikimedia.org/wiki/File:Arauco.JPG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Aegypius_monachus.jpg" TargetMode="External"/><Relationship Id="rId3" Type="http://schemas.openxmlformats.org/officeDocument/2006/relationships/hyperlink" Target="http://commons.wikimedia.org/wiki/File:Vultur_gryphus_01.JPG" TargetMode="External"/><Relationship Id="rId7" Type="http://schemas.openxmlformats.org/officeDocument/2006/relationships/hyperlink" Target="http://commons.wikimedia.org/wiki/File:Haliaeetus_albicilla_1_(Bohu%C5%A1_%C4%8C%C3%AD%C4%8Del).jpg" TargetMode="External"/><Relationship Id="rId2" Type="http://schemas.openxmlformats.org/officeDocument/2006/relationships/hyperlink" Target="http://commons.wikimedia.org/wiki/File:Condor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Bald_eagle_head_frontal.jpg" TargetMode="External"/><Relationship Id="rId5" Type="http://schemas.openxmlformats.org/officeDocument/2006/relationships/hyperlink" Target="http://commons.wikimedia.org/wiki/File:Black-Kite-2.jpg" TargetMode="External"/><Relationship Id="rId4" Type="http://schemas.openxmlformats.org/officeDocument/2006/relationships/hyperlink" Target="http://commons.wikimedia.org/wiki/File:%D0%9E%D1%81%D0%BE%D0%B5%D0%B4_%D0%93%D1%80%D0%BE%D0%B4%D0%BD%D0%BE.JPG" TargetMode="External"/><Relationship Id="rId9" Type="http://schemas.openxmlformats.org/officeDocument/2006/relationships/hyperlink" Target="http://commons.wikimedia.org/wiki/File:Neophron_percnopterus_-Dighal,_Jhajjar,_Haryana,_India-8.jpg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DirkvdM_big_bird.jpg" TargetMode="External"/><Relationship Id="rId3" Type="http://schemas.openxmlformats.org/officeDocument/2006/relationships/hyperlink" Target="http://commons.wikimedia.org/wiki/File:Accipiter_nisus_9194.JPG" TargetMode="External"/><Relationship Id="rId7" Type="http://schemas.openxmlformats.org/officeDocument/2006/relationships/hyperlink" Target="http://commons.wikimedia.org/wiki/File:Buteo_lagopus_29283.JPG" TargetMode="External"/><Relationship Id="rId2" Type="http://schemas.openxmlformats.org/officeDocument/2006/relationships/hyperlink" Target="http://commons.wikimedia.org/wiki/File:Accipiter_nisus_Forst_Jungfernheide_080610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Common-Buzzard.jpg" TargetMode="External"/><Relationship Id="rId5" Type="http://schemas.openxmlformats.org/officeDocument/2006/relationships/hyperlink" Target="http://commons.wikimedia.org/wiki/File:Common_Buzzard_RWD.jpg" TargetMode="External"/><Relationship Id="rId4" Type="http://schemas.openxmlformats.org/officeDocument/2006/relationships/hyperlink" Target="http://commons.wikimedia.org/wiki/File:Northern_Goshawk_ad_M2.jpg" TargetMode="External"/><Relationship Id="rId9" Type="http://schemas.openxmlformats.org/officeDocument/2006/relationships/hyperlink" Target="http://commons.wikimedia.org/wiki/File:Harpia_harpyja_-falconry_-head-8a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Common_kestrel_falco_tinnunculus.jpg" TargetMode="External"/><Relationship Id="rId3" Type="http://schemas.openxmlformats.org/officeDocument/2006/relationships/hyperlink" Target="http://commons.wikimedia.org/wiki/File:Chrysaetos_La_Ca%C3%B1ada_20120114_1.jpg" TargetMode="External"/><Relationship Id="rId7" Type="http://schemas.openxmlformats.org/officeDocument/2006/relationships/hyperlink" Target="http://commons.wikimedia.org/wiki/File:Caracara_plancus-2.jpg" TargetMode="External"/><Relationship Id="rId2" Type="http://schemas.openxmlformats.org/officeDocument/2006/relationships/hyperlink" Target="http://commons.wikimedia.org/wiki/File:Aquila_chrysaetos_1_(Bohu%C5%A1_%C4%8C%C3%AD%C4%8Del)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Caracara_Plancus_(Carancho)_2.jpg" TargetMode="External"/><Relationship Id="rId5" Type="http://schemas.openxmlformats.org/officeDocument/2006/relationships/hyperlink" Target="http://commons.wikimedia.org/wiki/File:Secretary_bird_(Sagittarius_serpentarius)_2.jpg" TargetMode="External"/><Relationship Id="rId4" Type="http://schemas.openxmlformats.org/officeDocument/2006/relationships/hyperlink" Target="http://commons.wikimedia.org/wiki/File:Sagittarius_serpentarius_-Masai_Mara,_Kenya-8.jpg" TargetMode="External"/><Relationship Id="rId9" Type="http://schemas.openxmlformats.org/officeDocument/2006/relationships/hyperlink" Target="http://commons.wikimedia.org/wiki/File:Common-Kestrel-5.jpg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Male_north_american_turkey_supersaturated.jpg" TargetMode="External"/><Relationship Id="rId3" Type="http://schemas.openxmlformats.org/officeDocument/2006/relationships/hyperlink" Target="http://commons.wikimedia.org/wiki/File:Falco_cherrug_1_(Bohu%C5%A1_%C4%8C%C3%AD%C4%8Del).jpg" TargetMode="External"/><Relationship Id="rId7" Type="http://schemas.openxmlformats.org/officeDocument/2006/relationships/hyperlink" Target="http://commons.wikimedia.org/wiki/File:Aepypodius_arfakianus_-Artis_Zoo,_Amsterdam,_Netherlands-8a.jpg" TargetMode="External"/><Relationship Id="rId2" Type="http://schemas.openxmlformats.org/officeDocument/2006/relationships/hyperlink" Target="http://commons.wikimedia.org/wiki/File:Faucon_hobereau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Leipoa_ocellata.jpg" TargetMode="External"/><Relationship Id="rId5" Type="http://schemas.openxmlformats.org/officeDocument/2006/relationships/hyperlink" Target="http://commons.wikimedia.org/wiki/File:Australian_Brush-Turkey_Head.JPG" TargetMode="External"/><Relationship Id="rId4" Type="http://schemas.openxmlformats.org/officeDocument/2006/relationships/hyperlink" Target="http://commons.wikimedia.org/wiki/File:Falco_peregrinus_tethered.jpg" TargetMode="External"/><Relationship Id="rId9" Type="http://schemas.openxmlformats.org/officeDocument/2006/relationships/hyperlink" Target="http://commons.wikimedia.org/wiki/File:Wild_Turkey_159.jpg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Perdix_perdix_Turvey_1.jpg" TargetMode="External"/><Relationship Id="rId3" Type="http://schemas.openxmlformats.org/officeDocument/2006/relationships/hyperlink" Target="http://commons.wikimedia.org/wiki/File:Lyrurus_tetrix_lekking_Sweden.jpg" TargetMode="External"/><Relationship Id="rId7" Type="http://schemas.openxmlformats.org/officeDocument/2006/relationships/hyperlink" Target="http://commons.wikimedia.org/wiki/File:Steinhuhn.jpg" TargetMode="External"/><Relationship Id="rId2" Type="http://schemas.openxmlformats.org/officeDocument/2006/relationships/hyperlink" Target="http://commons.wikimedia.org/wiki/File:Turkeys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Tetrastes_bonasia_2.jpg" TargetMode="External"/><Relationship Id="rId5" Type="http://schemas.openxmlformats.org/officeDocument/2006/relationships/hyperlink" Target="http://commons.wikimedia.org/wiki/File:Haselhuhn-01.jpg" TargetMode="External"/><Relationship Id="rId4" Type="http://schemas.openxmlformats.org/officeDocument/2006/relationships/hyperlink" Target="http://commons.wikimedia.org/wiki/File:Birkhahn.jpg" TargetMode="External"/><Relationship Id="rId9" Type="http://schemas.openxmlformats.org/officeDocument/2006/relationships/hyperlink" Target="http://commons.wikimedia.org/wiki/File:Coturnix_coturnix_(Warsaw_zoo)-1.JPG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Pavo_cristatus_feather-mx.jpg" TargetMode="External"/><Relationship Id="rId3" Type="http://schemas.openxmlformats.org/officeDocument/2006/relationships/hyperlink" Target="http://commons.wikimedia.org/wiki/File:Gallus_gallus_-Kaziranga_National_Park,_Assam,_India-8.jpg" TargetMode="External"/><Relationship Id="rId7" Type="http://schemas.openxmlformats.org/officeDocument/2006/relationships/hyperlink" Target="http://commons.wikimedia.org/wiki/File:Pavo_cristatus_-Calgary_Zoo_-female_with_chicks-8a.jpg" TargetMode="External"/><Relationship Id="rId2" Type="http://schemas.openxmlformats.org/officeDocument/2006/relationships/hyperlink" Target="http://commons.wikimedia.org/wiki/File:Caille_des_bl%C3%A9s_MHNT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Common_Peafowl_(Pavo_cristatus)_RWD2.jpg" TargetMode="External"/><Relationship Id="rId5" Type="http://schemas.openxmlformats.org/officeDocument/2006/relationships/hyperlink" Target="http://commons.wikimedia.org/wiki/File:Phasianus_colchicus_01.jpg" TargetMode="External"/><Relationship Id="rId4" Type="http://schemas.openxmlformats.org/officeDocument/2006/relationships/hyperlink" Target="http://commons.wikimedia.org/wiki/File:Pheasant.jpg" TargetMode="External"/><Relationship Id="rId9" Type="http://schemas.openxmlformats.org/officeDocument/2006/relationships/hyperlink" Target="http://commons.wikimedia.org/wiki/File:Pintade_de_Numidie.jp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772400" cy="1470025"/>
          </a:xfrm>
        </p:spPr>
        <p:txBody>
          <a:bodyPr/>
          <a:lstStyle/>
          <a:p>
            <a:r>
              <a:rPr lang="cs-CZ" dirty="0" smtClean="0"/>
              <a:t>Ptáci II.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39552" y="1484784"/>
            <a:ext cx="8070574" cy="4104456"/>
          </a:xfrm>
        </p:spPr>
        <p:txBody>
          <a:bodyPr>
            <a:normAutofit/>
          </a:bodyPr>
          <a:lstStyle/>
          <a:p>
            <a:pPr algn="r">
              <a:defRPr/>
            </a:pPr>
            <a:endParaRPr lang="cs-CZ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defRPr/>
            </a:pP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defRPr/>
            </a:pPr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Mgr</a:t>
            </a:r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Lenka Volmutová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defRPr/>
            </a:pPr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Podkrušnohorské gymnázium, Most, příspěvková organizace</a:t>
            </a:r>
          </a:p>
          <a:p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Kachnovití</a:t>
            </a:r>
            <a:endParaRPr lang="cs-CZ" dirty="0"/>
          </a:p>
        </p:txBody>
      </p:sp>
      <p:grpSp>
        <p:nvGrpSpPr>
          <p:cNvPr id="12" name="Skupina 11"/>
          <p:cNvGrpSpPr/>
          <p:nvPr/>
        </p:nvGrpSpPr>
        <p:grpSpPr>
          <a:xfrm>
            <a:off x="179512" y="1196752"/>
            <a:ext cx="4782715" cy="3186484"/>
            <a:chOff x="179512" y="1196752"/>
            <a:chExt cx="4782715" cy="3186484"/>
          </a:xfrm>
        </p:grpSpPr>
        <p:grpSp>
          <p:nvGrpSpPr>
            <p:cNvPr id="6" name="Skupina 5"/>
            <p:cNvGrpSpPr/>
            <p:nvPr/>
          </p:nvGrpSpPr>
          <p:grpSpPr>
            <a:xfrm>
              <a:off x="179512" y="1196752"/>
              <a:ext cx="4782715" cy="3186484"/>
              <a:chOff x="0" y="1412776"/>
              <a:chExt cx="5323113" cy="3546524"/>
            </a:xfrm>
          </p:grpSpPr>
          <p:pic>
            <p:nvPicPr>
              <p:cNvPr id="5122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1412776"/>
                <a:ext cx="5323113" cy="35465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TextovéPole 4"/>
              <p:cNvSpPr txBox="1"/>
              <p:nvPr/>
            </p:nvSpPr>
            <p:spPr>
              <a:xfrm>
                <a:off x="323528" y="4437112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[11]</a:t>
                </a:r>
                <a:endParaRPr lang="cs-CZ" dirty="0"/>
              </a:p>
            </p:txBody>
          </p:sp>
        </p:grpSp>
        <p:sp>
          <p:nvSpPr>
            <p:cNvPr id="10" name="TextovéPole 9"/>
            <p:cNvSpPr txBox="1"/>
            <p:nvPr/>
          </p:nvSpPr>
          <p:spPr>
            <a:xfrm>
              <a:off x="251520" y="1268760"/>
              <a:ext cx="1377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Lžičák pestrý</a:t>
              </a:r>
              <a:endParaRPr lang="cs-CZ" dirty="0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4067944" y="3429000"/>
            <a:ext cx="4783661" cy="3187114"/>
            <a:chOff x="4067944" y="3429000"/>
            <a:chExt cx="4783661" cy="3187114"/>
          </a:xfrm>
        </p:grpSpPr>
        <p:grpSp>
          <p:nvGrpSpPr>
            <p:cNvPr id="9" name="Skupina 8"/>
            <p:cNvGrpSpPr/>
            <p:nvPr/>
          </p:nvGrpSpPr>
          <p:grpSpPr>
            <a:xfrm>
              <a:off x="4067944" y="3429000"/>
              <a:ext cx="4783661" cy="3187114"/>
              <a:chOff x="2555776" y="2204864"/>
              <a:chExt cx="6295829" cy="4194596"/>
            </a:xfrm>
          </p:grpSpPr>
          <p:pic>
            <p:nvPicPr>
              <p:cNvPr id="5123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555776" y="2204864"/>
                <a:ext cx="6295829" cy="41945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ovéPole 7"/>
              <p:cNvSpPr txBox="1"/>
              <p:nvPr/>
            </p:nvSpPr>
            <p:spPr>
              <a:xfrm>
                <a:off x="2771800" y="5877272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[12]</a:t>
                </a:r>
                <a:endParaRPr lang="cs-CZ" dirty="0"/>
              </a:p>
            </p:txBody>
          </p:sp>
        </p:grpSp>
        <p:sp>
          <p:nvSpPr>
            <p:cNvPr id="11" name="TextovéPole 10"/>
            <p:cNvSpPr txBox="1"/>
            <p:nvPr/>
          </p:nvSpPr>
          <p:spPr>
            <a:xfrm>
              <a:off x="7524328" y="3429000"/>
              <a:ext cx="12197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Polák velký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Kachnovití</a:t>
            </a:r>
            <a:endParaRPr lang="cs-CZ" dirty="0"/>
          </a:p>
        </p:txBody>
      </p:sp>
      <p:grpSp>
        <p:nvGrpSpPr>
          <p:cNvPr id="13" name="Skupina 12"/>
          <p:cNvGrpSpPr/>
          <p:nvPr/>
        </p:nvGrpSpPr>
        <p:grpSpPr>
          <a:xfrm>
            <a:off x="4499992" y="2636912"/>
            <a:ext cx="4392488" cy="3937620"/>
            <a:chOff x="4499992" y="2636912"/>
            <a:chExt cx="4392488" cy="3937620"/>
          </a:xfrm>
        </p:grpSpPr>
        <p:grpSp>
          <p:nvGrpSpPr>
            <p:cNvPr id="9" name="Skupina 8"/>
            <p:cNvGrpSpPr/>
            <p:nvPr/>
          </p:nvGrpSpPr>
          <p:grpSpPr>
            <a:xfrm>
              <a:off x="4499992" y="3284984"/>
              <a:ext cx="4386064" cy="3289548"/>
              <a:chOff x="4283968" y="3212976"/>
              <a:chExt cx="4386064" cy="3289548"/>
            </a:xfrm>
          </p:grpSpPr>
          <p:pic>
            <p:nvPicPr>
              <p:cNvPr id="6147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283968" y="3212976"/>
                <a:ext cx="4386064" cy="3289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ovéPole 7"/>
              <p:cNvSpPr txBox="1"/>
              <p:nvPr/>
            </p:nvSpPr>
            <p:spPr>
              <a:xfrm>
                <a:off x="4427984" y="6021288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[14]</a:t>
                </a:r>
                <a:endParaRPr lang="cs-CZ" dirty="0"/>
              </a:p>
            </p:txBody>
          </p:sp>
        </p:grpSp>
        <p:sp>
          <p:nvSpPr>
            <p:cNvPr id="11" name="TextovéPole 10"/>
            <p:cNvSpPr txBox="1"/>
            <p:nvPr/>
          </p:nvSpPr>
          <p:spPr>
            <a:xfrm>
              <a:off x="6300192" y="2636912"/>
              <a:ext cx="25922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Peří z hnízd se využívá na výrobu spacích pytlů.</a:t>
              </a:r>
              <a:endParaRPr lang="cs-CZ" dirty="0"/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251520" y="1196752"/>
            <a:ext cx="4655598" cy="3537684"/>
            <a:chOff x="251520" y="1196752"/>
            <a:chExt cx="4655598" cy="3537684"/>
          </a:xfrm>
        </p:grpSpPr>
        <p:sp>
          <p:nvSpPr>
            <p:cNvPr id="10" name="TextovéPole 9"/>
            <p:cNvSpPr txBox="1"/>
            <p:nvPr/>
          </p:nvSpPr>
          <p:spPr>
            <a:xfrm>
              <a:off x="251520" y="4365104"/>
              <a:ext cx="14657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Kajka mořská </a:t>
              </a:r>
              <a:endParaRPr lang="cs-CZ" dirty="0"/>
            </a:p>
          </p:txBody>
        </p:sp>
        <p:grpSp>
          <p:nvGrpSpPr>
            <p:cNvPr id="6" name="Skupina 5"/>
            <p:cNvGrpSpPr/>
            <p:nvPr/>
          </p:nvGrpSpPr>
          <p:grpSpPr>
            <a:xfrm>
              <a:off x="251520" y="1196752"/>
              <a:ext cx="4655598" cy="3171626"/>
              <a:chOff x="323528" y="1628800"/>
              <a:chExt cx="4655598" cy="3171626"/>
            </a:xfrm>
          </p:grpSpPr>
          <p:pic>
            <p:nvPicPr>
              <p:cNvPr id="614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23528" y="1628800"/>
                <a:ext cx="4655598" cy="31716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TextovéPole 4"/>
              <p:cNvSpPr txBox="1"/>
              <p:nvPr/>
            </p:nvSpPr>
            <p:spPr>
              <a:xfrm>
                <a:off x="467544" y="4365104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[13]</a:t>
                </a:r>
                <a:endParaRPr lang="cs-CZ" dirty="0"/>
              </a:p>
            </p:txBody>
          </p: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 eaLnBrk="1" hangingPunct="1">
              <a:defRPr/>
            </a:pPr>
            <a:r>
              <a:rPr lang="cs-CZ" dirty="0" smtClean="0"/>
              <a:t>9.řád: Dravci</a:t>
            </a:r>
            <a:endParaRPr lang="en-US" dirty="0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cs-CZ" dirty="0" smtClean="0"/>
              <a:t>masožraví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dirty="0" smtClean="0"/>
              <a:t>vybaveni k lovu – silné ostré drápy, pevné sevření, zobák silný</a:t>
            </a:r>
            <a:r>
              <a:rPr lang="en-US" dirty="0" smtClean="0"/>
              <a:t> a </a:t>
            </a:r>
            <a:r>
              <a:rPr lang="cs-CZ" dirty="0" smtClean="0"/>
              <a:t>krátký</a:t>
            </a:r>
            <a:r>
              <a:rPr lang="en-US" dirty="0" smtClean="0"/>
              <a:t> se </a:t>
            </a:r>
            <a:r>
              <a:rPr lang="cs-CZ" dirty="0" smtClean="0"/>
              <a:t>zahnut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cs-CZ" dirty="0" err="1" smtClean="0"/>
              <a:t>špičk</a:t>
            </a:r>
            <a:r>
              <a:rPr lang="en-US" dirty="0" err="1" smtClean="0"/>
              <a:t>ou</a:t>
            </a:r>
            <a:r>
              <a:rPr lang="cs-CZ" dirty="0" smtClean="0"/>
              <a:t>, někdy zejk</a:t>
            </a:r>
            <a:r>
              <a:rPr lang="en-US" dirty="0" smtClean="0"/>
              <a:t> </a:t>
            </a:r>
            <a:r>
              <a:rPr lang="cs-CZ" dirty="0" smtClean="0"/>
              <a:t>(ostrý zub, výkroj)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dirty="0" smtClean="0"/>
              <a:t>v</a:t>
            </a:r>
            <a:r>
              <a:rPr lang="cs-CZ" dirty="0" err="1" smtClean="0"/>
              <a:t>ýborný</a:t>
            </a:r>
            <a:r>
              <a:rPr lang="cs-CZ" dirty="0" smtClean="0"/>
              <a:t> zrak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dirty="0" smtClean="0"/>
              <a:t>vynikající  letci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dirty="0" smtClean="0"/>
              <a:t>monogamní, samice je větší než samec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dirty="0" smtClean="0"/>
              <a:t>krmiví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dirty="0" smtClean="0"/>
              <a:t>Kondorovití, jestřábovití, sokolovití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dirty="0" smtClean="0"/>
              <a:t>Kondorovití</a:t>
            </a:r>
            <a:endParaRPr lang="cs-CZ" dirty="0"/>
          </a:p>
        </p:txBody>
      </p:sp>
      <p:grpSp>
        <p:nvGrpSpPr>
          <p:cNvPr id="7" name="Skupina 6"/>
          <p:cNvGrpSpPr/>
          <p:nvPr/>
        </p:nvGrpSpPr>
        <p:grpSpPr>
          <a:xfrm>
            <a:off x="539552" y="980728"/>
            <a:ext cx="5962650" cy="5715000"/>
            <a:chOff x="611560" y="620688"/>
            <a:chExt cx="5962650" cy="5715000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1560" y="620688"/>
              <a:ext cx="5962650" cy="571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ovéPole 5"/>
            <p:cNvSpPr txBox="1"/>
            <p:nvPr/>
          </p:nvSpPr>
          <p:spPr>
            <a:xfrm>
              <a:off x="899592" y="5877272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</a:t>
              </a:r>
              <a:r>
                <a:rPr lang="cs-CZ" dirty="0" smtClean="0"/>
                <a:t>17</a:t>
              </a:r>
              <a:r>
                <a:rPr lang="en-US" dirty="0" smtClean="0"/>
                <a:t>]</a:t>
              </a:r>
              <a:endParaRPr lang="cs-CZ" dirty="0"/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6244791" y="1124744"/>
            <a:ext cx="2899209" cy="4248472"/>
            <a:chOff x="6244791" y="1124744"/>
            <a:chExt cx="2899209" cy="4248472"/>
          </a:xfrm>
        </p:grpSpPr>
        <p:grpSp>
          <p:nvGrpSpPr>
            <p:cNvPr id="9" name="Skupina 8"/>
            <p:cNvGrpSpPr/>
            <p:nvPr/>
          </p:nvGrpSpPr>
          <p:grpSpPr>
            <a:xfrm>
              <a:off x="6244791" y="1507604"/>
              <a:ext cx="2899209" cy="3865612"/>
              <a:chOff x="5868144" y="188640"/>
              <a:chExt cx="2899209" cy="3865612"/>
            </a:xfrm>
          </p:grpSpPr>
          <p:pic>
            <p:nvPicPr>
              <p:cNvPr id="8195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868144" y="188640"/>
                <a:ext cx="2899209" cy="38656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ovéPole 7"/>
              <p:cNvSpPr txBox="1"/>
              <p:nvPr/>
            </p:nvSpPr>
            <p:spPr>
              <a:xfrm>
                <a:off x="7956376" y="3573016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[18]</a:t>
                </a:r>
                <a:endParaRPr lang="cs-CZ" dirty="0"/>
              </a:p>
            </p:txBody>
          </p:sp>
        </p:grpSp>
        <p:sp>
          <p:nvSpPr>
            <p:cNvPr id="10" name="TextovéPole 9"/>
            <p:cNvSpPr txBox="1"/>
            <p:nvPr/>
          </p:nvSpPr>
          <p:spPr>
            <a:xfrm>
              <a:off x="6516216" y="1124744"/>
              <a:ext cx="15735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Kondor andský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4114800" cy="1282154"/>
          </a:xfrm>
        </p:spPr>
        <p:txBody>
          <a:bodyPr/>
          <a:lstStyle/>
          <a:p>
            <a:r>
              <a:rPr lang="cs-CZ" dirty="0" smtClean="0"/>
              <a:t>Jestřábovití</a:t>
            </a:r>
            <a:endParaRPr lang="cs-CZ" dirty="0"/>
          </a:p>
        </p:txBody>
      </p:sp>
      <p:grpSp>
        <p:nvGrpSpPr>
          <p:cNvPr id="11" name="Skupina 10"/>
          <p:cNvGrpSpPr/>
          <p:nvPr/>
        </p:nvGrpSpPr>
        <p:grpSpPr>
          <a:xfrm>
            <a:off x="395536" y="1556792"/>
            <a:ext cx="3600400" cy="5018009"/>
            <a:chOff x="395536" y="1556792"/>
            <a:chExt cx="3600400" cy="5018009"/>
          </a:xfrm>
        </p:grpSpPr>
        <p:grpSp>
          <p:nvGrpSpPr>
            <p:cNvPr id="6" name="Skupina 5"/>
            <p:cNvGrpSpPr/>
            <p:nvPr/>
          </p:nvGrpSpPr>
          <p:grpSpPr>
            <a:xfrm>
              <a:off x="395536" y="1916832"/>
              <a:ext cx="3600400" cy="4657969"/>
              <a:chOff x="755576" y="620688"/>
              <a:chExt cx="3600400" cy="4657969"/>
            </a:xfrm>
          </p:grpSpPr>
          <p:pic>
            <p:nvPicPr>
              <p:cNvPr id="9218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620688"/>
                <a:ext cx="3600400" cy="46579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TextovéPole 4"/>
              <p:cNvSpPr txBox="1"/>
              <p:nvPr/>
            </p:nvSpPr>
            <p:spPr>
              <a:xfrm>
                <a:off x="971600" y="4725144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[19]</a:t>
                </a:r>
                <a:endParaRPr lang="cs-CZ" dirty="0"/>
              </a:p>
            </p:txBody>
          </p:sp>
        </p:grpSp>
        <p:sp>
          <p:nvSpPr>
            <p:cNvPr id="10" name="TextovéPole 9"/>
            <p:cNvSpPr txBox="1"/>
            <p:nvPr/>
          </p:nvSpPr>
          <p:spPr>
            <a:xfrm>
              <a:off x="395536" y="1556792"/>
              <a:ext cx="1469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Včelojed lesní</a:t>
              </a:r>
              <a:endParaRPr lang="cs-CZ" dirty="0"/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4644008" y="836712"/>
            <a:ext cx="4086225" cy="5705475"/>
            <a:chOff x="4644008" y="836712"/>
            <a:chExt cx="4086225" cy="5705475"/>
          </a:xfrm>
        </p:grpSpPr>
        <p:grpSp>
          <p:nvGrpSpPr>
            <p:cNvPr id="9" name="Skupina 8"/>
            <p:cNvGrpSpPr/>
            <p:nvPr/>
          </p:nvGrpSpPr>
          <p:grpSpPr>
            <a:xfrm>
              <a:off x="4644008" y="836712"/>
              <a:ext cx="4086225" cy="5705475"/>
              <a:chOff x="4644008" y="620688"/>
              <a:chExt cx="4086225" cy="5705475"/>
            </a:xfrm>
          </p:grpSpPr>
          <p:pic>
            <p:nvPicPr>
              <p:cNvPr id="9219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644008" y="620688"/>
                <a:ext cx="4086225" cy="5705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ovéPole 7"/>
              <p:cNvSpPr txBox="1"/>
              <p:nvPr/>
            </p:nvSpPr>
            <p:spPr>
              <a:xfrm>
                <a:off x="4788024" y="5877272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[20]</a:t>
                </a:r>
                <a:endParaRPr lang="cs-CZ" dirty="0"/>
              </a:p>
            </p:txBody>
          </p:sp>
        </p:grpSp>
        <p:sp>
          <p:nvSpPr>
            <p:cNvPr id="13" name="TextovéPole 12"/>
            <p:cNvSpPr txBox="1"/>
            <p:nvPr/>
          </p:nvSpPr>
          <p:spPr>
            <a:xfrm>
              <a:off x="4644008" y="836712"/>
              <a:ext cx="1378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Luňák hnědý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52120" y="274638"/>
            <a:ext cx="3034680" cy="1282154"/>
          </a:xfrm>
        </p:spPr>
        <p:txBody>
          <a:bodyPr/>
          <a:lstStyle/>
          <a:p>
            <a:r>
              <a:rPr lang="cs-CZ" dirty="0" smtClean="0"/>
              <a:t>Jestřábovití</a:t>
            </a:r>
            <a:endParaRPr lang="cs-CZ" dirty="0"/>
          </a:p>
        </p:txBody>
      </p:sp>
      <p:grpSp>
        <p:nvGrpSpPr>
          <p:cNvPr id="10" name="Skupina 9"/>
          <p:cNvGrpSpPr/>
          <p:nvPr/>
        </p:nvGrpSpPr>
        <p:grpSpPr>
          <a:xfrm>
            <a:off x="467544" y="476672"/>
            <a:ext cx="4402163" cy="4185756"/>
            <a:chOff x="467544" y="476672"/>
            <a:chExt cx="4402163" cy="4185756"/>
          </a:xfrm>
        </p:grpSpPr>
        <p:grpSp>
          <p:nvGrpSpPr>
            <p:cNvPr id="6" name="Skupina 5"/>
            <p:cNvGrpSpPr/>
            <p:nvPr/>
          </p:nvGrpSpPr>
          <p:grpSpPr>
            <a:xfrm>
              <a:off x="467544" y="476672"/>
              <a:ext cx="4402163" cy="3788643"/>
              <a:chOff x="2324004" y="1412776"/>
              <a:chExt cx="5709044" cy="4913387"/>
            </a:xfrm>
          </p:grpSpPr>
          <p:pic>
            <p:nvPicPr>
              <p:cNvPr id="10242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324004" y="1412776"/>
                <a:ext cx="5709044" cy="4913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TextovéPole 4"/>
              <p:cNvSpPr txBox="1"/>
              <p:nvPr/>
            </p:nvSpPr>
            <p:spPr>
              <a:xfrm>
                <a:off x="2483768" y="1772816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[21]</a:t>
                </a:r>
                <a:endParaRPr lang="cs-CZ" dirty="0"/>
              </a:p>
            </p:txBody>
          </p:sp>
        </p:grpSp>
        <p:sp>
          <p:nvSpPr>
            <p:cNvPr id="9" name="TextovéPole 8"/>
            <p:cNvSpPr txBox="1"/>
            <p:nvPr/>
          </p:nvSpPr>
          <p:spPr>
            <a:xfrm>
              <a:off x="467544" y="4293096"/>
              <a:ext cx="1538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Orel bělohlavý</a:t>
              </a:r>
              <a:endParaRPr lang="cs-CZ" dirty="0"/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3923928" y="2924944"/>
            <a:ext cx="5112568" cy="3838297"/>
            <a:chOff x="3923928" y="2924944"/>
            <a:chExt cx="5112568" cy="3838297"/>
          </a:xfrm>
        </p:grpSpPr>
        <p:grpSp>
          <p:nvGrpSpPr>
            <p:cNvPr id="8" name="Skupina 7"/>
            <p:cNvGrpSpPr/>
            <p:nvPr/>
          </p:nvGrpSpPr>
          <p:grpSpPr>
            <a:xfrm>
              <a:off x="3923928" y="3356992"/>
              <a:ext cx="5112568" cy="3406249"/>
              <a:chOff x="3536410" y="2780928"/>
              <a:chExt cx="5607590" cy="3736057"/>
            </a:xfrm>
          </p:grpSpPr>
          <p:pic>
            <p:nvPicPr>
              <p:cNvPr id="10243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536410" y="2780928"/>
                <a:ext cx="5607590" cy="37360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TextovéPole 6"/>
              <p:cNvSpPr txBox="1"/>
              <p:nvPr/>
            </p:nvSpPr>
            <p:spPr>
              <a:xfrm>
                <a:off x="8584231" y="2924944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[22]</a:t>
                </a:r>
                <a:endParaRPr lang="cs-CZ" dirty="0"/>
              </a:p>
            </p:txBody>
          </p:sp>
        </p:grpSp>
        <p:sp>
          <p:nvSpPr>
            <p:cNvPr id="11" name="TextovéPole 10"/>
            <p:cNvSpPr txBox="1"/>
            <p:nvPr/>
          </p:nvSpPr>
          <p:spPr>
            <a:xfrm>
              <a:off x="7596336" y="2924944"/>
              <a:ext cx="13158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Orel mořský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1354162"/>
          </a:xfrm>
        </p:spPr>
        <p:txBody>
          <a:bodyPr/>
          <a:lstStyle/>
          <a:p>
            <a:r>
              <a:rPr lang="cs-CZ" dirty="0" smtClean="0"/>
              <a:t>Jestřábovití</a:t>
            </a:r>
            <a:endParaRPr lang="cs-CZ" dirty="0"/>
          </a:p>
        </p:txBody>
      </p:sp>
      <p:grpSp>
        <p:nvGrpSpPr>
          <p:cNvPr id="11" name="Skupina 10"/>
          <p:cNvGrpSpPr/>
          <p:nvPr/>
        </p:nvGrpSpPr>
        <p:grpSpPr>
          <a:xfrm>
            <a:off x="323528" y="666328"/>
            <a:ext cx="4381500" cy="5715000"/>
            <a:chOff x="323528" y="666328"/>
            <a:chExt cx="4381500" cy="5715000"/>
          </a:xfrm>
        </p:grpSpPr>
        <p:grpSp>
          <p:nvGrpSpPr>
            <p:cNvPr id="6" name="Skupina 5"/>
            <p:cNvGrpSpPr/>
            <p:nvPr/>
          </p:nvGrpSpPr>
          <p:grpSpPr>
            <a:xfrm>
              <a:off x="323528" y="666328"/>
              <a:ext cx="4381500" cy="5715000"/>
              <a:chOff x="2381250" y="571500"/>
              <a:chExt cx="4381500" cy="5715000"/>
            </a:xfrm>
          </p:grpSpPr>
          <p:pic>
            <p:nvPicPr>
              <p:cNvPr id="1126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381250" y="571500"/>
                <a:ext cx="4381500" cy="5715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TextovéPole 4"/>
              <p:cNvSpPr txBox="1"/>
              <p:nvPr/>
            </p:nvSpPr>
            <p:spPr>
              <a:xfrm>
                <a:off x="6012160" y="836712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[23]</a:t>
                </a:r>
                <a:endParaRPr lang="cs-CZ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" name="TextovéPole 9"/>
            <p:cNvSpPr txBox="1"/>
            <p:nvPr/>
          </p:nvSpPr>
          <p:spPr>
            <a:xfrm>
              <a:off x="395536" y="692696"/>
              <a:ext cx="1172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solidFill>
                    <a:schemeClr val="bg1"/>
                  </a:solidFill>
                </a:rPr>
                <a:t>Sup hnědý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4780211" y="1772816"/>
            <a:ext cx="4255455" cy="4660358"/>
            <a:chOff x="4780211" y="1772816"/>
            <a:chExt cx="4255455" cy="4660358"/>
          </a:xfrm>
        </p:grpSpPr>
        <p:grpSp>
          <p:nvGrpSpPr>
            <p:cNvPr id="9" name="Skupina 8"/>
            <p:cNvGrpSpPr/>
            <p:nvPr/>
          </p:nvGrpSpPr>
          <p:grpSpPr>
            <a:xfrm>
              <a:off x="4780211" y="2132856"/>
              <a:ext cx="4255455" cy="4300318"/>
              <a:chOff x="4780211" y="2132856"/>
              <a:chExt cx="4255455" cy="4300318"/>
            </a:xfrm>
          </p:grpSpPr>
          <p:pic>
            <p:nvPicPr>
              <p:cNvPr id="11267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446" r="6318"/>
              <a:stretch>
                <a:fillRect/>
              </a:stretch>
            </p:blipFill>
            <p:spPr bwMode="auto">
              <a:xfrm>
                <a:off x="4780211" y="2132856"/>
                <a:ext cx="4255455" cy="43003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ovéPole 7"/>
              <p:cNvSpPr txBox="1"/>
              <p:nvPr/>
            </p:nvSpPr>
            <p:spPr>
              <a:xfrm>
                <a:off x="8244408" y="2348880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[24]</a:t>
                </a:r>
                <a:endParaRPr lang="cs-CZ" dirty="0"/>
              </a:p>
            </p:txBody>
          </p:sp>
        </p:grpSp>
        <p:sp>
          <p:nvSpPr>
            <p:cNvPr id="12" name="TextovéPole 11"/>
            <p:cNvSpPr txBox="1"/>
            <p:nvPr/>
          </p:nvSpPr>
          <p:spPr>
            <a:xfrm>
              <a:off x="7236296" y="1772816"/>
              <a:ext cx="16698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Sup mrchožravý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50704" cy="1354162"/>
          </a:xfrm>
        </p:spPr>
        <p:txBody>
          <a:bodyPr/>
          <a:lstStyle/>
          <a:p>
            <a:r>
              <a:rPr lang="cs-CZ" dirty="0" smtClean="0"/>
              <a:t>Jestřábovití</a:t>
            </a:r>
            <a:endParaRPr lang="cs-CZ" dirty="0"/>
          </a:p>
        </p:txBody>
      </p:sp>
      <p:grpSp>
        <p:nvGrpSpPr>
          <p:cNvPr id="14" name="Skupina 13"/>
          <p:cNvGrpSpPr/>
          <p:nvPr/>
        </p:nvGrpSpPr>
        <p:grpSpPr>
          <a:xfrm>
            <a:off x="611560" y="1740165"/>
            <a:ext cx="3168352" cy="5117835"/>
            <a:chOff x="611560" y="1740165"/>
            <a:chExt cx="3168352" cy="5117835"/>
          </a:xfrm>
        </p:grpSpPr>
        <p:grpSp>
          <p:nvGrpSpPr>
            <p:cNvPr id="12" name="Skupina 11"/>
            <p:cNvGrpSpPr/>
            <p:nvPr/>
          </p:nvGrpSpPr>
          <p:grpSpPr>
            <a:xfrm>
              <a:off x="644277" y="1740165"/>
              <a:ext cx="3135635" cy="5117835"/>
              <a:chOff x="611560" y="620688"/>
              <a:chExt cx="3495675" cy="5705475"/>
            </a:xfrm>
          </p:grpSpPr>
          <p:pic>
            <p:nvPicPr>
              <p:cNvPr id="12292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11560" y="620688"/>
                <a:ext cx="3495675" cy="5705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TextovéPole 10"/>
              <p:cNvSpPr txBox="1"/>
              <p:nvPr/>
            </p:nvSpPr>
            <p:spPr>
              <a:xfrm>
                <a:off x="755576" y="1844824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[27]</a:t>
                </a:r>
                <a:endParaRPr lang="cs-CZ" dirty="0"/>
              </a:p>
            </p:txBody>
          </p:sp>
        </p:grpSp>
        <p:sp>
          <p:nvSpPr>
            <p:cNvPr id="13" name="TextovéPole 12"/>
            <p:cNvSpPr txBox="1"/>
            <p:nvPr/>
          </p:nvSpPr>
          <p:spPr>
            <a:xfrm>
              <a:off x="611560" y="1772816"/>
              <a:ext cx="13315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Jestřáb lesní</a:t>
              </a:r>
              <a:endParaRPr lang="cs-CZ" dirty="0"/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3786336" y="895350"/>
            <a:ext cx="4602088" cy="5962650"/>
            <a:chOff x="3786336" y="895350"/>
            <a:chExt cx="4602088" cy="5962650"/>
          </a:xfrm>
        </p:grpSpPr>
        <p:grpSp>
          <p:nvGrpSpPr>
            <p:cNvPr id="18" name="Skupina 17"/>
            <p:cNvGrpSpPr/>
            <p:nvPr/>
          </p:nvGrpSpPr>
          <p:grpSpPr>
            <a:xfrm>
              <a:off x="3814020" y="895350"/>
              <a:ext cx="4567979" cy="3037706"/>
              <a:chOff x="3814020" y="895350"/>
              <a:chExt cx="4567979" cy="3037706"/>
            </a:xfrm>
          </p:grpSpPr>
          <p:grpSp>
            <p:nvGrpSpPr>
              <p:cNvPr id="6" name="Skupina 5"/>
              <p:cNvGrpSpPr/>
              <p:nvPr/>
            </p:nvGrpSpPr>
            <p:grpSpPr>
              <a:xfrm>
                <a:off x="3814020" y="895350"/>
                <a:ext cx="4567979" cy="3037706"/>
                <a:chOff x="3814020" y="895350"/>
                <a:chExt cx="4567979" cy="3037706"/>
              </a:xfrm>
            </p:grpSpPr>
            <p:pic>
              <p:nvPicPr>
                <p:cNvPr id="12290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814020" y="895350"/>
                  <a:ext cx="4567979" cy="30377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" name="TextovéPole 4"/>
                <p:cNvSpPr txBox="1"/>
                <p:nvPr/>
              </p:nvSpPr>
              <p:spPr>
                <a:xfrm>
                  <a:off x="3923928" y="1124744"/>
                  <a:ext cx="5597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</a:rPr>
                    <a:t>[25]</a:t>
                  </a:r>
                  <a:endParaRPr lang="cs-CZ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6" name="TextovéPole 15"/>
              <p:cNvSpPr txBox="1"/>
              <p:nvPr/>
            </p:nvSpPr>
            <p:spPr>
              <a:xfrm>
                <a:off x="6516216" y="980728"/>
                <a:ext cx="18244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>
                    <a:solidFill>
                      <a:schemeClr val="bg1"/>
                    </a:solidFill>
                  </a:rPr>
                  <a:t>Mláďata krahujce</a:t>
                </a:r>
                <a:endParaRPr lang="cs-CZ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7" name="Skupina 16"/>
            <p:cNvGrpSpPr/>
            <p:nvPr/>
          </p:nvGrpSpPr>
          <p:grpSpPr>
            <a:xfrm>
              <a:off x="3786336" y="3406434"/>
              <a:ext cx="4602088" cy="3451566"/>
              <a:chOff x="3786336" y="3406434"/>
              <a:chExt cx="4602088" cy="3451566"/>
            </a:xfrm>
          </p:grpSpPr>
          <p:grpSp>
            <p:nvGrpSpPr>
              <p:cNvPr id="9" name="Skupina 8"/>
              <p:cNvGrpSpPr/>
              <p:nvPr/>
            </p:nvGrpSpPr>
            <p:grpSpPr>
              <a:xfrm>
                <a:off x="3786336" y="3406434"/>
                <a:ext cx="4602088" cy="3451566"/>
                <a:chOff x="3563888" y="3406434"/>
                <a:chExt cx="4602088" cy="3451566"/>
              </a:xfrm>
            </p:grpSpPr>
            <p:pic>
              <p:nvPicPr>
                <p:cNvPr id="12291" name="Picture 3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563888" y="3406434"/>
                  <a:ext cx="4602088" cy="34515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" name="TextovéPole 7"/>
                <p:cNvSpPr txBox="1"/>
                <p:nvPr/>
              </p:nvSpPr>
              <p:spPr>
                <a:xfrm>
                  <a:off x="3635896" y="6237312"/>
                  <a:ext cx="5597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[26]</a:t>
                  </a:r>
                  <a:endParaRPr lang="cs-CZ" dirty="0"/>
                </a:p>
              </p:txBody>
            </p:sp>
          </p:grpSp>
          <p:sp>
            <p:nvSpPr>
              <p:cNvPr id="15" name="TextovéPole 14"/>
              <p:cNvSpPr txBox="1"/>
              <p:nvPr/>
            </p:nvSpPr>
            <p:spPr>
              <a:xfrm>
                <a:off x="6588224" y="3573016"/>
                <a:ext cx="17301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Krahujec obecný</a:t>
                </a:r>
              </a:p>
            </p:txBody>
          </p:sp>
        </p:grp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4437112"/>
            <a:ext cx="3106688" cy="1930226"/>
          </a:xfrm>
        </p:spPr>
        <p:txBody>
          <a:bodyPr/>
          <a:lstStyle/>
          <a:p>
            <a:r>
              <a:rPr lang="cs-CZ" dirty="0" smtClean="0"/>
              <a:t>Jestřábovití</a:t>
            </a:r>
            <a:endParaRPr lang="cs-CZ" dirty="0"/>
          </a:p>
        </p:txBody>
      </p:sp>
      <p:grpSp>
        <p:nvGrpSpPr>
          <p:cNvPr id="21" name="Skupina 20"/>
          <p:cNvGrpSpPr/>
          <p:nvPr/>
        </p:nvGrpSpPr>
        <p:grpSpPr>
          <a:xfrm>
            <a:off x="0" y="404664"/>
            <a:ext cx="8964488" cy="6453336"/>
            <a:chOff x="0" y="404664"/>
            <a:chExt cx="8964488" cy="6453336"/>
          </a:xfrm>
        </p:grpSpPr>
        <p:grpSp>
          <p:nvGrpSpPr>
            <p:cNvPr id="20" name="Skupina 19"/>
            <p:cNvGrpSpPr/>
            <p:nvPr/>
          </p:nvGrpSpPr>
          <p:grpSpPr>
            <a:xfrm>
              <a:off x="5022050" y="404664"/>
              <a:ext cx="3942438" cy="5553908"/>
              <a:chOff x="5022050" y="404664"/>
              <a:chExt cx="3942438" cy="5553908"/>
            </a:xfrm>
          </p:grpSpPr>
          <p:grpSp>
            <p:nvGrpSpPr>
              <p:cNvPr id="12" name="Skupina 11"/>
              <p:cNvGrpSpPr/>
              <p:nvPr/>
            </p:nvGrpSpPr>
            <p:grpSpPr>
              <a:xfrm>
                <a:off x="5022050" y="404664"/>
                <a:ext cx="3942438" cy="5256584"/>
                <a:chOff x="4843804" y="548680"/>
                <a:chExt cx="3942438" cy="5256584"/>
              </a:xfrm>
            </p:grpSpPr>
            <p:pic>
              <p:nvPicPr>
                <p:cNvPr id="13316" name="Picture 4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843804" y="548680"/>
                  <a:ext cx="3942438" cy="52565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" name="TextovéPole 10"/>
                <p:cNvSpPr txBox="1"/>
                <p:nvPr/>
              </p:nvSpPr>
              <p:spPr>
                <a:xfrm>
                  <a:off x="8028384" y="5301208"/>
                  <a:ext cx="5597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</a:rPr>
                    <a:t>[30]</a:t>
                  </a:r>
                  <a:endParaRPr lang="cs-CZ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9" name="TextovéPole 18"/>
              <p:cNvSpPr txBox="1"/>
              <p:nvPr/>
            </p:nvSpPr>
            <p:spPr>
              <a:xfrm>
                <a:off x="7596336" y="5589240"/>
                <a:ext cx="13440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Káně rousná</a:t>
                </a:r>
                <a:endParaRPr lang="cs-CZ" dirty="0"/>
              </a:p>
            </p:txBody>
          </p:sp>
        </p:grpSp>
        <p:grpSp>
          <p:nvGrpSpPr>
            <p:cNvPr id="18" name="Skupina 17"/>
            <p:cNvGrpSpPr/>
            <p:nvPr/>
          </p:nvGrpSpPr>
          <p:grpSpPr>
            <a:xfrm>
              <a:off x="0" y="404664"/>
              <a:ext cx="5508104" cy="6453336"/>
              <a:chOff x="0" y="404664"/>
              <a:chExt cx="5508104" cy="6453336"/>
            </a:xfrm>
          </p:grpSpPr>
          <p:grpSp>
            <p:nvGrpSpPr>
              <p:cNvPr id="15" name="Skupina 14"/>
              <p:cNvGrpSpPr/>
              <p:nvPr/>
            </p:nvGrpSpPr>
            <p:grpSpPr>
              <a:xfrm>
                <a:off x="0" y="404664"/>
                <a:ext cx="5149949" cy="4257764"/>
                <a:chOff x="0" y="404664"/>
                <a:chExt cx="5149949" cy="4257764"/>
              </a:xfrm>
            </p:grpSpPr>
            <p:grpSp>
              <p:nvGrpSpPr>
                <p:cNvPr id="6" name="Skupina 5"/>
                <p:cNvGrpSpPr/>
                <p:nvPr/>
              </p:nvGrpSpPr>
              <p:grpSpPr>
                <a:xfrm>
                  <a:off x="0" y="404664"/>
                  <a:ext cx="5149949" cy="3860850"/>
                  <a:chOff x="251520" y="332656"/>
                  <a:chExt cx="5149949" cy="3860850"/>
                </a:xfrm>
              </p:grpSpPr>
              <p:pic>
                <p:nvPicPr>
                  <p:cNvPr id="13314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251520" y="332656"/>
                    <a:ext cx="5149949" cy="38608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5" name="TextovéPole 4"/>
                  <p:cNvSpPr txBox="1"/>
                  <p:nvPr/>
                </p:nvSpPr>
                <p:spPr>
                  <a:xfrm>
                    <a:off x="395536" y="3717032"/>
                    <a:ext cx="55976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/>
                      <a:t>[28]</a:t>
                    </a:r>
                    <a:endParaRPr lang="cs-CZ" dirty="0"/>
                  </a:p>
                </p:txBody>
              </p:sp>
            </p:grpSp>
            <p:sp>
              <p:nvSpPr>
                <p:cNvPr id="14" name="TextovéPole 13"/>
                <p:cNvSpPr txBox="1"/>
                <p:nvPr/>
              </p:nvSpPr>
              <p:spPr>
                <a:xfrm>
                  <a:off x="251520" y="4293096"/>
                  <a:ext cx="11346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dirty="0" smtClean="0"/>
                    <a:t>Káně lesní</a:t>
                  </a:r>
                  <a:endParaRPr lang="cs-CZ" dirty="0"/>
                </a:p>
              </p:txBody>
            </p:sp>
          </p:grpSp>
          <p:grpSp>
            <p:nvGrpSpPr>
              <p:cNvPr id="17" name="Skupina 16"/>
              <p:cNvGrpSpPr/>
              <p:nvPr/>
            </p:nvGrpSpPr>
            <p:grpSpPr>
              <a:xfrm>
                <a:off x="3545954" y="3717032"/>
                <a:ext cx="1962150" cy="3140968"/>
                <a:chOff x="3545954" y="3717032"/>
                <a:chExt cx="1962150" cy="3140968"/>
              </a:xfrm>
            </p:grpSpPr>
            <p:grpSp>
              <p:nvGrpSpPr>
                <p:cNvPr id="9" name="Skupina 8"/>
                <p:cNvGrpSpPr/>
                <p:nvPr/>
              </p:nvGrpSpPr>
              <p:grpSpPr>
                <a:xfrm>
                  <a:off x="3545954" y="3717032"/>
                  <a:ext cx="1962150" cy="2852738"/>
                  <a:chOff x="2915816" y="3717032"/>
                  <a:chExt cx="1962150" cy="2852738"/>
                </a:xfrm>
              </p:grpSpPr>
              <p:pic>
                <p:nvPicPr>
                  <p:cNvPr id="13315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2915816" y="3717032"/>
                    <a:ext cx="1962150" cy="28527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8" name="TextovéPole 7"/>
                  <p:cNvSpPr txBox="1"/>
                  <p:nvPr/>
                </p:nvSpPr>
                <p:spPr>
                  <a:xfrm>
                    <a:off x="2915816" y="6165304"/>
                    <a:ext cx="55976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/>
                      <a:t>[29]</a:t>
                    </a:r>
                    <a:endParaRPr lang="cs-CZ" dirty="0"/>
                  </a:p>
                </p:txBody>
              </p:sp>
            </p:grpSp>
            <p:sp>
              <p:nvSpPr>
                <p:cNvPr id="16" name="TextovéPole 15"/>
                <p:cNvSpPr txBox="1"/>
                <p:nvPr/>
              </p:nvSpPr>
              <p:spPr>
                <a:xfrm>
                  <a:off x="4283968" y="6488668"/>
                  <a:ext cx="11346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dirty="0" smtClean="0"/>
                    <a:t>Káně lesní</a:t>
                  </a:r>
                  <a:endParaRPr lang="cs-CZ" dirty="0"/>
                </a:p>
              </p:txBody>
            </p:sp>
          </p:grpSp>
        </p:grp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186808" cy="1210146"/>
          </a:xfrm>
        </p:spPr>
        <p:txBody>
          <a:bodyPr/>
          <a:lstStyle/>
          <a:p>
            <a:r>
              <a:rPr lang="cs-CZ" dirty="0" smtClean="0"/>
              <a:t>Jestřábovití</a:t>
            </a:r>
            <a:endParaRPr lang="cs-CZ" dirty="0"/>
          </a:p>
        </p:txBody>
      </p:sp>
      <p:grpSp>
        <p:nvGrpSpPr>
          <p:cNvPr id="6" name="Skupina 5"/>
          <p:cNvGrpSpPr/>
          <p:nvPr/>
        </p:nvGrpSpPr>
        <p:grpSpPr>
          <a:xfrm>
            <a:off x="323528" y="764704"/>
            <a:ext cx="3800475" cy="5705475"/>
            <a:chOff x="323528" y="260648"/>
            <a:chExt cx="3800475" cy="5705475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3528" y="260648"/>
              <a:ext cx="3800475" cy="5705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ovéPole 4"/>
            <p:cNvSpPr txBox="1"/>
            <p:nvPr/>
          </p:nvSpPr>
          <p:spPr>
            <a:xfrm>
              <a:off x="395536" y="5517232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[31]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4355976" y="2555612"/>
            <a:ext cx="4009274" cy="3870141"/>
            <a:chOff x="4355976" y="2555612"/>
            <a:chExt cx="4009274" cy="3870141"/>
          </a:xfrm>
        </p:grpSpPr>
        <p:grpSp>
          <p:nvGrpSpPr>
            <p:cNvPr id="9" name="Skupina 8"/>
            <p:cNvGrpSpPr/>
            <p:nvPr/>
          </p:nvGrpSpPr>
          <p:grpSpPr>
            <a:xfrm>
              <a:off x="4355976" y="2924944"/>
              <a:ext cx="4009274" cy="3500809"/>
              <a:chOff x="3995936" y="188640"/>
              <a:chExt cx="4009274" cy="3500809"/>
            </a:xfrm>
          </p:grpSpPr>
          <p:pic>
            <p:nvPicPr>
              <p:cNvPr id="14339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995936" y="188640"/>
                <a:ext cx="4009274" cy="35008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ovéPole 7"/>
              <p:cNvSpPr txBox="1"/>
              <p:nvPr/>
            </p:nvSpPr>
            <p:spPr>
              <a:xfrm>
                <a:off x="7164288" y="3140968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[32]</a:t>
                </a:r>
                <a:endParaRPr lang="cs-CZ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" name="TextovéPole 9"/>
            <p:cNvSpPr txBox="1"/>
            <p:nvPr/>
          </p:nvSpPr>
          <p:spPr>
            <a:xfrm>
              <a:off x="4355976" y="2555612"/>
              <a:ext cx="17080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Harpyje pralesní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2. nadřád: létaví</a:t>
            </a:r>
            <a:endParaRPr 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609600" indent="-609600">
              <a:lnSpc>
                <a:spcPct val="90000"/>
              </a:lnSpc>
              <a:defRPr/>
            </a:pPr>
            <a:r>
              <a:rPr lang="cs-CZ" sz="2400" dirty="0" smtClean="0"/>
              <a:t>7. řád: </a:t>
            </a:r>
            <a:r>
              <a:rPr lang="cs-CZ" sz="2400" dirty="0" smtClean="0">
                <a:hlinkClick r:id="rId2" action="ppaction://hlinksldjump"/>
              </a:rPr>
              <a:t>plameňáci</a:t>
            </a:r>
            <a:endParaRPr lang="cs-CZ" sz="2400" dirty="0" smtClean="0"/>
          </a:p>
          <a:p>
            <a:pPr marL="609600" indent="-609600">
              <a:lnSpc>
                <a:spcPct val="90000"/>
              </a:lnSpc>
              <a:defRPr/>
            </a:pPr>
            <a:r>
              <a:rPr lang="cs-CZ" sz="2400" dirty="0" smtClean="0"/>
              <a:t>8. řád: </a:t>
            </a:r>
            <a:r>
              <a:rPr lang="cs-CZ" sz="2400" dirty="0" smtClean="0">
                <a:hlinkClick r:id="rId3" action="ppaction://hlinksldjump"/>
              </a:rPr>
              <a:t>vrubozobí</a:t>
            </a:r>
            <a:endParaRPr lang="cs-CZ" sz="2400" dirty="0" smtClean="0"/>
          </a:p>
          <a:p>
            <a:pPr marL="609600" indent="-609600">
              <a:lnSpc>
                <a:spcPct val="90000"/>
              </a:lnSpc>
              <a:defRPr/>
            </a:pPr>
            <a:r>
              <a:rPr lang="cs-CZ" sz="2400" dirty="0" smtClean="0"/>
              <a:t>9. řád: </a:t>
            </a:r>
            <a:r>
              <a:rPr lang="cs-CZ" sz="2400" dirty="0" smtClean="0">
                <a:hlinkClick r:id="rId4" action="ppaction://hlinksldjump"/>
              </a:rPr>
              <a:t>dravci</a:t>
            </a:r>
            <a:endParaRPr lang="cs-CZ" sz="2400" dirty="0" smtClean="0"/>
          </a:p>
          <a:p>
            <a:pPr marL="609600" indent="-609600">
              <a:lnSpc>
                <a:spcPct val="90000"/>
              </a:lnSpc>
              <a:defRPr/>
            </a:pPr>
            <a:r>
              <a:rPr lang="cs-CZ" sz="2400" dirty="0" smtClean="0"/>
              <a:t>10. řád: </a:t>
            </a:r>
            <a:r>
              <a:rPr lang="cs-CZ" sz="2400" dirty="0" smtClean="0">
                <a:hlinkClick r:id="rId5" action="ppaction://hlinksldjump"/>
              </a:rPr>
              <a:t>hrabaví</a:t>
            </a:r>
            <a:endParaRPr lang="cs-CZ" sz="2400" dirty="0" smtClean="0"/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96136" y="764704"/>
            <a:ext cx="2880320" cy="1296144"/>
          </a:xfrm>
        </p:spPr>
        <p:txBody>
          <a:bodyPr>
            <a:normAutofit/>
          </a:bodyPr>
          <a:lstStyle/>
          <a:p>
            <a:r>
              <a:rPr lang="cs-CZ" dirty="0" smtClean="0"/>
              <a:t>Jestřábovití</a:t>
            </a:r>
            <a:endParaRPr lang="cs-CZ" dirty="0"/>
          </a:p>
        </p:txBody>
      </p:sp>
      <p:grpSp>
        <p:nvGrpSpPr>
          <p:cNvPr id="15" name="Skupina 14"/>
          <p:cNvGrpSpPr/>
          <p:nvPr/>
        </p:nvGrpSpPr>
        <p:grpSpPr>
          <a:xfrm>
            <a:off x="323528" y="188640"/>
            <a:ext cx="8820472" cy="6669360"/>
            <a:chOff x="323528" y="188640"/>
            <a:chExt cx="8820472" cy="6669360"/>
          </a:xfrm>
        </p:grpSpPr>
        <p:grpSp>
          <p:nvGrpSpPr>
            <p:cNvPr id="10" name="Skupina 9"/>
            <p:cNvGrpSpPr/>
            <p:nvPr/>
          </p:nvGrpSpPr>
          <p:grpSpPr>
            <a:xfrm>
              <a:off x="3131840" y="2852043"/>
              <a:ext cx="6012160" cy="4005957"/>
              <a:chOff x="323528" y="260648"/>
              <a:chExt cx="6728149" cy="4482629"/>
            </a:xfrm>
          </p:grpSpPr>
          <p:pic>
            <p:nvPicPr>
              <p:cNvPr id="15362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23528" y="260648"/>
                <a:ext cx="6728149" cy="44826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TextovéPole 8"/>
              <p:cNvSpPr txBox="1"/>
              <p:nvPr/>
            </p:nvSpPr>
            <p:spPr>
              <a:xfrm>
                <a:off x="467544" y="4149080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[33]</a:t>
                </a:r>
                <a:endParaRPr lang="cs-CZ" dirty="0"/>
              </a:p>
            </p:txBody>
          </p:sp>
        </p:grpSp>
        <p:grpSp>
          <p:nvGrpSpPr>
            <p:cNvPr id="14" name="Skupina 13"/>
            <p:cNvGrpSpPr/>
            <p:nvPr/>
          </p:nvGrpSpPr>
          <p:grpSpPr>
            <a:xfrm>
              <a:off x="323528" y="188640"/>
              <a:ext cx="5071017" cy="3753708"/>
              <a:chOff x="323528" y="188640"/>
              <a:chExt cx="5071017" cy="3753708"/>
            </a:xfrm>
          </p:grpSpPr>
          <p:grpSp>
            <p:nvGrpSpPr>
              <p:cNvPr id="12" name="Skupina 11"/>
              <p:cNvGrpSpPr/>
              <p:nvPr/>
            </p:nvGrpSpPr>
            <p:grpSpPr>
              <a:xfrm>
                <a:off x="323528" y="188640"/>
                <a:ext cx="5071017" cy="3429000"/>
                <a:chOff x="3779912" y="3383484"/>
                <a:chExt cx="5215033" cy="3474516"/>
              </a:xfrm>
            </p:grpSpPr>
            <p:pic>
              <p:nvPicPr>
                <p:cNvPr id="15364" name="Picture 4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779912" y="3383484"/>
                  <a:ext cx="5215033" cy="34745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" name="TextovéPole 10"/>
                <p:cNvSpPr txBox="1"/>
                <p:nvPr/>
              </p:nvSpPr>
              <p:spPr>
                <a:xfrm>
                  <a:off x="4067944" y="6237312"/>
                  <a:ext cx="5597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[34]</a:t>
                  </a:r>
                  <a:endParaRPr lang="cs-CZ" dirty="0"/>
                </a:p>
              </p:txBody>
            </p:sp>
          </p:grpSp>
          <p:sp>
            <p:nvSpPr>
              <p:cNvPr id="13" name="TextovéPole 12"/>
              <p:cNvSpPr txBox="1"/>
              <p:nvPr/>
            </p:nvSpPr>
            <p:spPr>
              <a:xfrm>
                <a:off x="1979712" y="3573016"/>
                <a:ext cx="11635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Orel skalní</a:t>
                </a:r>
                <a:endParaRPr lang="cs-CZ" dirty="0"/>
              </a:p>
            </p:txBody>
          </p:sp>
        </p:grp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210146"/>
          </a:xfrm>
        </p:spPr>
        <p:txBody>
          <a:bodyPr/>
          <a:lstStyle/>
          <a:p>
            <a:r>
              <a:rPr lang="cs-CZ" dirty="0" smtClean="0"/>
              <a:t>Hadilovovití</a:t>
            </a:r>
            <a:endParaRPr lang="cs-CZ" dirty="0"/>
          </a:p>
        </p:txBody>
      </p:sp>
      <p:grpSp>
        <p:nvGrpSpPr>
          <p:cNvPr id="18" name="Skupina 17"/>
          <p:cNvGrpSpPr/>
          <p:nvPr/>
        </p:nvGrpSpPr>
        <p:grpSpPr>
          <a:xfrm>
            <a:off x="467544" y="908720"/>
            <a:ext cx="8475316" cy="5949280"/>
            <a:chOff x="467544" y="908720"/>
            <a:chExt cx="8475316" cy="5949280"/>
          </a:xfrm>
        </p:grpSpPr>
        <p:grpSp>
          <p:nvGrpSpPr>
            <p:cNvPr id="17" name="Skupina 16"/>
            <p:cNvGrpSpPr/>
            <p:nvPr/>
          </p:nvGrpSpPr>
          <p:grpSpPr>
            <a:xfrm>
              <a:off x="2123728" y="1700808"/>
              <a:ext cx="6819132" cy="5157192"/>
              <a:chOff x="2123728" y="1700808"/>
              <a:chExt cx="6819132" cy="5157192"/>
            </a:xfrm>
          </p:grpSpPr>
          <p:grpSp>
            <p:nvGrpSpPr>
              <p:cNvPr id="6" name="Skupina 5"/>
              <p:cNvGrpSpPr/>
              <p:nvPr/>
            </p:nvGrpSpPr>
            <p:grpSpPr>
              <a:xfrm>
                <a:off x="2123728" y="2033464"/>
                <a:ext cx="6819132" cy="4824536"/>
                <a:chOff x="323528" y="332656"/>
                <a:chExt cx="5133115" cy="3631679"/>
              </a:xfrm>
            </p:grpSpPr>
            <p:pic>
              <p:nvPicPr>
                <p:cNvPr id="16386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23528" y="332656"/>
                  <a:ext cx="5133115" cy="36316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" name="TextovéPole 4"/>
                <p:cNvSpPr txBox="1"/>
                <p:nvPr/>
              </p:nvSpPr>
              <p:spPr>
                <a:xfrm>
                  <a:off x="827584" y="3429000"/>
                  <a:ext cx="5597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[35]</a:t>
                  </a:r>
                  <a:endParaRPr lang="cs-CZ" dirty="0"/>
                </a:p>
              </p:txBody>
            </p:sp>
          </p:grpSp>
          <p:sp>
            <p:nvSpPr>
              <p:cNvPr id="16" name="TextovéPole 15"/>
              <p:cNvSpPr txBox="1"/>
              <p:nvPr/>
            </p:nvSpPr>
            <p:spPr>
              <a:xfrm>
                <a:off x="4355976" y="1700808"/>
                <a:ext cx="14003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Hadilov písař</a:t>
                </a:r>
                <a:endParaRPr lang="cs-CZ" dirty="0"/>
              </a:p>
            </p:txBody>
          </p:sp>
        </p:grpSp>
        <p:grpSp>
          <p:nvGrpSpPr>
            <p:cNvPr id="9" name="Skupina 8"/>
            <p:cNvGrpSpPr/>
            <p:nvPr/>
          </p:nvGrpSpPr>
          <p:grpSpPr>
            <a:xfrm>
              <a:off x="467544" y="908720"/>
              <a:ext cx="3930013" cy="2358008"/>
              <a:chOff x="4644008" y="692696"/>
              <a:chExt cx="3930013" cy="2358008"/>
            </a:xfrm>
          </p:grpSpPr>
          <p:pic>
            <p:nvPicPr>
              <p:cNvPr id="16387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644008" y="692696"/>
                <a:ext cx="3930013" cy="2358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ovéPole 7"/>
              <p:cNvSpPr txBox="1"/>
              <p:nvPr/>
            </p:nvSpPr>
            <p:spPr>
              <a:xfrm>
                <a:off x="6084168" y="2636912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[36]</a:t>
                </a:r>
                <a:endParaRPr lang="cs-CZ" dirty="0"/>
              </a:p>
            </p:txBody>
          </p:sp>
        </p:grp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46848" cy="1138138"/>
          </a:xfrm>
        </p:spPr>
        <p:txBody>
          <a:bodyPr/>
          <a:lstStyle/>
          <a:p>
            <a:r>
              <a:rPr lang="cs-CZ" dirty="0" smtClean="0"/>
              <a:t>Sokolovití</a:t>
            </a:r>
            <a:endParaRPr lang="cs-CZ" dirty="0"/>
          </a:p>
        </p:txBody>
      </p:sp>
      <p:grpSp>
        <p:nvGrpSpPr>
          <p:cNvPr id="10" name="Skupina 9"/>
          <p:cNvGrpSpPr/>
          <p:nvPr/>
        </p:nvGrpSpPr>
        <p:grpSpPr>
          <a:xfrm>
            <a:off x="251520" y="1484784"/>
            <a:ext cx="6263072" cy="5233764"/>
            <a:chOff x="251520" y="1484784"/>
            <a:chExt cx="6263072" cy="5233764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1520" y="1484784"/>
              <a:ext cx="6263072" cy="5233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ovéPole 5"/>
            <p:cNvSpPr txBox="1"/>
            <p:nvPr/>
          </p:nvSpPr>
          <p:spPr>
            <a:xfrm>
              <a:off x="323528" y="6237312"/>
              <a:ext cx="5597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[37]</a:t>
              </a:r>
              <a:endParaRPr lang="cs-CZ" dirty="0"/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4932040" y="332656"/>
            <a:ext cx="3989750" cy="3609692"/>
            <a:chOff x="4932040" y="332656"/>
            <a:chExt cx="3989750" cy="3609692"/>
          </a:xfrm>
        </p:grpSpPr>
        <p:grpSp>
          <p:nvGrpSpPr>
            <p:cNvPr id="7" name="Skupina 6"/>
            <p:cNvGrpSpPr/>
            <p:nvPr/>
          </p:nvGrpSpPr>
          <p:grpSpPr>
            <a:xfrm>
              <a:off x="4932040" y="332656"/>
              <a:ext cx="3989750" cy="3217540"/>
              <a:chOff x="5154250" y="3429000"/>
              <a:chExt cx="3989750" cy="3217540"/>
            </a:xfrm>
          </p:grpSpPr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154250" y="3429000"/>
                <a:ext cx="3989750" cy="3217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TextovéPole 8"/>
              <p:cNvSpPr txBox="1"/>
              <p:nvPr/>
            </p:nvSpPr>
            <p:spPr>
              <a:xfrm>
                <a:off x="5508104" y="6021288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[38]</a:t>
                </a:r>
                <a:endParaRPr lang="cs-CZ" dirty="0"/>
              </a:p>
            </p:txBody>
          </p:sp>
        </p:grpSp>
        <p:sp>
          <p:nvSpPr>
            <p:cNvPr id="11" name="TextovéPole 10"/>
            <p:cNvSpPr txBox="1"/>
            <p:nvPr/>
          </p:nvSpPr>
          <p:spPr>
            <a:xfrm>
              <a:off x="6516216" y="3573016"/>
              <a:ext cx="1363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Karančo jižní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746648" cy="1066130"/>
          </a:xfrm>
        </p:spPr>
        <p:txBody>
          <a:bodyPr/>
          <a:lstStyle/>
          <a:p>
            <a:r>
              <a:rPr lang="cs-CZ" dirty="0" smtClean="0"/>
              <a:t>Sokolovití</a:t>
            </a:r>
            <a:endParaRPr lang="cs-CZ" dirty="0"/>
          </a:p>
        </p:txBody>
      </p:sp>
      <p:grpSp>
        <p:nvGrpSpPr>
          <p:cNvPr id="25" name="Skupina 24"/>
          <p:cNvGrpSpPr/>
          <p:nvPr/>
        </p:nvGrpSpPr>
        <p:grpSpPr>
          <a:xfrm>
            <a:off x="539552" y="332656"/>
            <a:ext cx="8352928" cy="6525344"/>
            <a:chOff x="539552" y="332656"/>
            <a:chExt cx="8352928" cy="6525344"/>
          </a:xfrm>
        </p:grpSpPr>
        <p:grpSp>
          <p:nvGrpSpPr>
            <p:cNvPr id="23" name="Skupina 22"/>
            <p:cNvGrpSpPr/>
            <p:nvPr/>
          </p:nvGrpSpPr>
          <p:grpSpPr>
            <a:xfrm>
              <a:off x="539552" y="332656"/>
              <a:ext cx="8352928" cy="6525344"/>
              <a:chOff x="539552" y="332656"/>
              <a:chExt cx="8352928" cy="6525344"/>
            </a:xfrm>
          </p:grpSpPr>
          <p:grpSp>
            <p:nvGrpSpPr>
              <p:cNvPr id="21" name="Skupina 20"/>
              <p:cNvGrpSpPr/>
              <p:nvPr/>
            </p:nvGrpSpPr>
            <p:grpSpPr>
              <a:xfrm>
                <a:off x="539552" y="332656"/>
                <a:ext cx="8352928" cy="6525344"/>
                <a:chOff x="539552" y="332656"/>
                <a:chExt cx="8352928" cy="6525344"/>
              </a:xfrm>
            </p:grpSpPr>
            <p:grpSp>
              <p:nvGrpSpPr>
                <p:cNvPr id="19" name="Skupina 18"/>
                <p:cNvGrpSpPr/>
                <p:nvPr/>
              </p:nvGrpSpPr>
              <p:grpSpPr>
                <a:xfrm>
                  <a:off x="539552" y="332656"/>
                  <a:ext cx="8352928" cy="6525344"/>
                  <a:chOff x="539552" y="332656"/>
                  <a:chExt cx="8352928" cy="6525344"/>
                </a:xfrm>
              </p:grpSpPr>
              <p:grpSp>
                <p:nvGrpSpPr>
                  <p:cNvPr id="17" name="Skupina 16"/>
                  <p:cNvGrpSpPr/>
                  <p:nvPr/>
                </p:nvGrpSpPr>
                <p:grpSpPr>
                  <a:xfrm>
                    <a:off x="539552" y="332656"/>
                    <a:ext cx="8352928" cy="6525344"/>
                    <a:chOff x="539552" y="332656"/>
                    <a:chExt cx="8352928" cy="6525344"/>
                  </a:xfrm>
                </p:grpSpPr>
                <p:grpSp>
                  <p:nvGrpSpPr>
                    <p:cNvPr id="6" name="Skupina 5"/>
                    <p:cNvGrpSpPr/>
                    <p:nvPr/>
                  </p:nvGrpSpPr>
                  <p:grpSpPr>
                    <a:xfrm>
                      <a:off x="539552" y="1152525"/>
                      <a:ext cx="4048125" cy="5705475"/>
                      <a:chOff x="179512" y="332656"/>
                      <a:chExt cx="4048125" cy="5705475"/>
                    </a:xfrm>
                  </p:grpSpPr>
                  <p:pic>
                    <p:nvPicPr>
                      <p:cNvPr id="1741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332656"/>
                        <a:ext cx="4048125" cy="570547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sp>
                    <p:nvSpPr>
                      <p:cNvPr id="5" name="TextovéPole 4"/>
                      <p:cNvSpPr txBox="1"/>
                      <p:nvPr/>
                    </p:nvSpPr>
                    <p:spPr>
                      <a:xfrm>
                        <a:off x="467544" y="5445224"/>
                        <a:ext cx="55976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 smtClean="0"/>
                          <a:t>[39]</a:t>
                        </a:r>
                        <a:endParaRPr lang="cs-CZ" dirty="0"/>
                      </a:p>
                    </p:txBody>
                  </p:sp>
                </p:grpSp>
                <p:grpSp>
                  <p:nvGrpSpPr>
                    <p:cNvPr id="16" name="Skupina 15"/>
                    <p:cNvGrpSpPr/>
                    <p:nvPr/>
                  </p:nvGrpSpPr>
                  <p:grpSpPr>
                    <a:xfrm>
                      <a:off x="3419872" y="332656"/>
                      <a:ext cx="5472608" cy="6336704"/>
                      <a:chOff x="3419872" y="332656"/>
                      <a:chExt cx="5472608" cy="6336704"/>
                    </a:xfrm>
                  </p:grpSpPr>
                  <p:grpSp>
                    <p:nvGrpSpPr>
                      <p:cNvPr id="9" name="Skupina 8"/>
                      <p:cNvGrpSpPr/>
                      <p:nvPr/>
                    </p:nvGrpSpPr>
                    <p:grpSpPr>
                      <a:xfrm>
                        <a:off x="3419872" y="332656"/>
                        <a:ext cx="3376443" cy="2518666"/>
                        <a:chOff x="4434850" y="892505"/>
                        <a:chExt cx="3376443" cy="2518666"/>
                      </a:xfrm>
                    </p:grpSpPr>
                    <p:pic>
                      <p:nvPicPr>
                        <p:cNvPr id="17411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 cstate="print"/>
                        <a:srcRect l="8504" t="3411" r="13228" b="12280"/>
                        <a:stretch>
                          <a:fillRect/>
                        </a:stretch>
                      </p:blipFill>
                      <p:spPr bwMode="auto">
                        <a:xfrm>
                          <a:off x="4434850" y="892505"/>
                          <a:ext cx="3376443" cy="2518666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  <p:sp>
                      <p:nvSpPr>
                        <p:cNvPr id="8" name="TextovéPole 7"/>
                        <p:cNvSpPr txBox="1"/>
                        <p:nvPr/>
                      </p:nvSpPr>
                      <p:spPr>
                        <a:xfrm>
                          <a:off x="7092280" y="2996952"/>
                          <a:ext cx="559769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dirty="0" smtClean="0"/>
                            <a:t>[40]</a:t>
                          </a:r>
                          <a:endParaRPr lang="cs-CZ" dirty="0"/>
                        </a:p>
                      </p:txBody>
                    </p:sp>
                  </p:grpSp>
                  <p:grpSp>
                    <p:nvGrpSpPr>
                      <p:cNvPr id="12" name="Skupina 11"/>
                      <p:cNvGrpSpPr/>
                      <p:nvPr/>
                    </p:nvGrpSpPr>
                    <p:grpSpPr>
                      <a:xfrm>
                        <a:off x="5868144" y="2132856"/>
                        <a:ext cx="3024336" cy="4536504"/>
                        <a:chOff x="5292080" y="3645024"/>
                        <a:chExt cx="1905000" cy="2857500"/>
                      </a:xfrm>
                    </p:grpSpPr>
                    <p:pic>
                      <p:nvPicPr>
                        <p:cNvPr id="17412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 cstate="print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92080" y="3645024"/>
                          <a:ext cx="1905000" cy="285750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  <p:sp>
                      <p:nvSpPr>
                        <p:cNvPr id="11" name="TextovéPole 10"/>
                        <p:cNvSpPr txBox="1"/>
                        <p:nvPr/>
                      </p:nvSpPr>
                      <p:spPr>
                        <a:xfrm>
                          <a:off x="5436096" y="3933056"/>
                          <a:ext cx="559769" cy="3693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dirty="0" smtClean="0"/>
                            <a:t>[41]</a:t>
                          </a:r>
                          <a:endParaRPr lang="cs-CZ" dirty="0"/>
                        </a:p>
                      </p:txBody>
                    </p:sp>
                  </p:grpSp>
                </p:grpSp>
              </p:grpSp>
              <p:sp>
                <p:nvSpPr>
                  <p:cNvPr id="18" name="TextovéPole 17"/>
                  <p:cNvSpPr txBox="1"/>
                  <p:nvPr/>
                </p:nvSpPr>
                <p:spPr>
                  <a:xfrm>
                    <a:off x="6156176" y="404664"/>
                    <a:ext cx="55976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/>
                      <a:t>[40]</a:t>
                    </a:r>
                    <a:endParaRPr lang="cs-CZ" dirty="0"/>
                  </a:p>
                </p:txBody>
              </p:sp>
            </p:grpSp>
            <p:sp>
              <p:nvSpPr>
                <p:cNvPr id="20" name="TextovéPole 19"/>
                <p:cNvSpPr txBox="1"/>
                <p:nvPr/>
              </p:nvSpPr>
              <p:spPr>
                <a:xfrm>
                  <a:off x="1403648" y="6309320"/>
                  <a:ext cx="17101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dirty="0" smtClean="0"/>
                    <a:t>Poštolka obecná</a:t>
                  </a:r>
                  <a:endParaRPr lang="cs-CZ" dirty="0"/>
                </a:p>
              </p:txBody>
            </p:sp>
          </p:grpSp>
          <p:sp>
            <p:nvSpPr>
              <p:cNvPr id="22" name="TextovéPole 21"/>
              <p:cNvSpPr txBox="1"/>
              <p:nvPr/>
            </p:nvSpPr>
            <p:spPr>
              <a:xfrm>
                <a:off x="3419872" y="332656"/>
                <a:ext cx="17101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Poštolka obecná</a:t>
                </a:r>
                <a:endParaRPr lang="cs-CZ" dirty="0"/>
              </a:p>
            </p:txBody>
          </p:sp>
        </p:grpSp>
        <p:sp>
          <p:nvSpPr>
            <p:cNvPr id="24" name="TextovéPole 23"/>
            <p:cNvSpPr txBox="1"/>
            <p:nvPr/>
          </p:nvSpPr>
          <p:spPr>
            <a:xfrm>
              <a:off x="7668344" y="1772816"/>
              <a:ext cx="1211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Ostříž lesní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5013176"/>
            <a:ext cx="3322712" cy="1210146"/>
          </a:xfrm>
        </p:spPr>
        <p:txBody>
          <a:bodyPr/>
          <a:lstStyle/>
          <a:p>
            <a:r>
              <a:rPr lang="cs-CZ" dirty="0" smtClean="0"/>
              <a:t>Sokolovití</a:t>
            </a:r>
            <a:endParaRPr lang="cs-CZ" dirty="0"/>
          </a:p>
        </p:txBody>
      </p:sp>
      <p:grpSp>
        <p:nvGrpSpPr>
          <p:cNvPr id="15" name="Skupina 14"/>
          <p:cNvGrpSpPr/>
          <p:nvPr/>
        </p:nvGrpSpPr>
        <p:grpSpPr>
          <a:xfrm>
            <a:off x="251520" y="386532"/>
            <a:ext cx="8439472" cy="6237188"/>
            <a:chOff x="251520" y="386532"/>
            <a:chExt cx="8439472" cy="6237188"/>
          </a:xfrm>
        </p:grpSpPr>
        <p:grpSp>
          <p:nvGrpSpPr>
            <p:cNvPr id="12" name="Skupina 11"/>
            <p:cNvGrpSpPr/>
            <p:nvPr/>
          </p:nvGrpSpPr>
          <p:grpSpPr>
            <a:xfrm>
              <a:off x="251520" y="386532"/>
              <a:ext cx="4921611" cy="4203888"/>
              <a:chOff x="251520" y="386532"/>
              <a:chExt cx="4921611" cy="4203888"/>
            </a:xfrm>
          </p:grpSpPr>
          <p:grpSp>
            <p:nvGrpSpPr>
              <p:cNvPr id="8" name="Skupina 7"/>
              <p:cNvGrpSpPr/>
              <p:nvPr/>
            </p:nvGrpSpPr>
            <p:grpSpPr>
              <a:xfrm>
                <a:off x="251520" y="386532"/>
                <a:ext cx="4921611" cy="3906564"/>
                <a:chOff x="179512" y="188640"/>
                <a:chExt cx="4921611" cy="3906564"/>
              </a:xfrm>
            </p:grpSpPr>
            <p:pic>
              <p:nvPicPr>
                <p:cNvPr id="18435" name="Picture 3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16063"/>
                <a:stretch>
                  <a:fillRect/>
                </a:stretch>
              </p:blipFill>
              <p:spPr bwMode="auto">
                <a:xfrm>
                  <a:off x="179512" y="188640"/>
                  <a:ext cx="4921611" cy="39065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" name="TextovéPole 6"/>
                <p:cNvSpPr txBox="1"/>
                <p:nvPr/>
              </p:nvSpPr>
              <p:spPr>
                <a:xfrm>
                  <a:off x="539552" y="3501008"/>
                  <a:ext cx="5597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[42]</a:t>
                  </a:r>
                  <a:endParaRPr lang="cs-CZ" dirty="0"/>
                </a:p>
              </p:txBody>
            </p:sp>
          </p:grpSp>
          <p:sp>
            <p:nvSpPr>
              <p:cNvPr id="9" name="TextovéPole 8"/>
              <p:cNvSpPr txBox="1"/>
              <p:nvPr/>
            </p:nvSpPr>
            <p:spPr>
              <a:xfrm>
                <a:off x="275713" y="4221088"/>
                <a:ext cx="12719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Raroh velký</a:t>
                </a:r>
                <a:endParaRPr lang="cs-CZ" dirty="0"/>
              </a:p>
            </p:txBody>
          </p:sp>
        </p:grpSp>
        <p:grpSp>
          <p:nvGrpSpPr>
            <p:cNvPr id="14" name="Skupina 13"/>
            <p:cNvGrpSpPr/>
            <p:nvPr/>
          </p:nvGrpSpPr>
          <p:grpSpPr>
            <a:xfrm>
              <a:off x="4499992" y="539388"/>
              <a:ext cx="4191000" cy="6084332"/>
              <a:chOff x="4499992" y="539388"/>
              <a:chExt cx="4191000" cy="6084332"/>
            </a:xfrm>
          </p:grpSpPr>
          <p:grpSp>
            <p:nvGrpSpPr>
              <p:cNvPr id="11" name="Skupina 10"/>
              <p:cNvGrpSpPr/>
              <p:nvPr/>
            </p:nvGrpSpPr>
            <p:grpSpPr>
              <a:xfrm>
                <a:off x="4499992" y="908720"/>
                <a:ext cx="4191000" cy="5715000"/>
                <a:chOff x="4499992" y="908720"/>
                <a:chExt cx="4191000" cy="5715000"/>
              </a:xfrm>
            </p:grpSpPr>
            <p:pic>
              <p:nvPicPr>
                <p:cNvPr id="18436" name="Picture 4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499992" y="908720"/>
                  <a:ext cx="4191000" cy="5715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0" name="TextovéPole 9"/>
                <p:cNvSpPr txBox="1"/>
                <p:nvPr/>
              </p:nvSpPr>
              <p:spPr>
                <a:xfrm>
                  <a:off x="4716016" y="5373216"/>
                  <a:ext cx="5597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[43]</a:t>
                  </a:r>
                  <a:endParaRPr lang="cs-CZ" dirty="0"/>
                </a:p>
              </p:txBody>
            </p:sp>
          </p:grpSp>
          <p:sp>
            <p:nvSpPr>
              <p:cNvPr id="13" name="TextovéPole 12"/>
              <p:cNvSpPr txBox="1"/>
              <p:nvPr/>
            </p:nvSpPr>
            <p:spPr>
              <a:xfrm>
                <a:off x="6948264" y="539388"/>
                <a:ext cx="1673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Sokol stěhovavý</a:t>
                </a:r>
                <a:endParaRPr lang="cs-CZ" dirty="0"/>
              </a:p>
            </p:txBody>
          </p:sp>
        </p:grp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 eaLnBrk="1" hangingPunct="1">
              <a:defRPr/>
            </a:pPr>
            <a:r>
              <a:rPr lang="cs-CZ" dirty="0" smtClean="0"/>
              <a:t>10. řád: Hrabaví</a:t>
            </a:r>
            <a:endParaRPr lang="en-US" dirty="0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cs-CZ" dirty="0" smtClean="0"/>
              <a:t>ptáci lesních podrostů nebo otevřené krajiny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dirty="0" smtClean="0"/>
              <a:t>zavalití, obtížně létající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dirty="0" smtClean="0"/>
              <a:t>poměrně malá hlava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dirty="0" smtClean="0"/>
              <a:t>silné nohy, tupé drápy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dirty="0" smtClean="0"/>
              <a:t>polygynní, výrazný sexuální dimorfismus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dirty="0" smtClean="0"/>
              <a:t>snůška početná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dirty="0" smtClean="0"/>
              <a:t>nekrmiví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dirty="0" smtClean="0"/>
              <a:t>hnízdí na zemi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cs-CZ" dirty="0" smtClean="0"/>
              <a:t>tabonovití, krocanovití, tetřevovití, bažantovití, perličkovití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44008" y="274638"/>
            <a:ext cx="4042792" cy="1570186"/>
          </a:xfrm>
        </p:spPr>
        <p:txBody>
          <a:bodyPr/>
          <a:lstStyle/>
          <a:p>
            <a:r>
              <a:rPr lang="cs-CZ" dirty="0" smtClean="0"/>
              <a:t>Tabonovití</a:t>
            </a:r>
            <a:endParaRPr lang="cs-CZ" dirty="0"/>
          </a:p>
        </p:txBody>
      </p:sp>
      <p:grpSp>
        <p:nvGrpSpPr>
          <p:cNvPr id="19" name="Skupina 18"/>
          <p:cNvGrpSpPr/>
          <p:nvPr/>
        </p:nvGrpSpPr>
        <p:grpSpPr>
          <a:xfrm>
            <a:off x="4247456" y="2852936"/>
            <a:ext cx="4896544" cy="4005064"/>
            <a:chOff x="4247456" y="2852936"/>
            <a:chExt cx="4896544" cy="4005064"/>
          </a:xfrm>
        </p:grpSpPr>
        <p:grpSp>
          <p:nvGrpSpPr>
            <p:cNvPr id="9" name="Skupina 8"/>
            <p:cNvGrpSpPr/>
            <p:nvPr/>
          </p:nvGrpSpPr>
          <p:grpSpPr>
            <a:xfrm>
              <a:off x="4247456" y="3185592"/>
              <a:ext cx="4896544" cy="3672408"/>
              <a:chOff x="3779912" y="2204864"/>
              <a:chExt cx="4896544" cy="3672408"/>
            </a:xfrm>
          </p:grpSpPr>
          <p:pic>
            <p:nvPicPr>
              <p:cNvPr id="19459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779912" y="2204864"/>
                <a:ext cx="4896544" cy="36724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ovéPole 7"/>
              <p:cNvSpPr txBox="1"/>
              <p:nvPr/>
            </p:nvSpPr>
            <p:spPr>
              <a:xfrm>
                <a:off x="3995936" y="5301208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[45]</a:t>
                </a:r>
                <a:endParaRPr lang="cs-CZ" dirty="0"/>
              </a:p>
            </p:txBody>
          </p:sp>
        </p:grpSp>
        <p:sp>
          <p:nvSpPr>
            <p:cNvPr id="16" name="TextovéPole 15"/>
            <p:cNvSpPr txBox="1"/>
            <p:nvPr/>
          </p:nvSpPr>
          <p:spPr>
            <a:xfrm>
              <a:off x="7524328" y="2852936"/>
              <a:ext cx="1400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Tabon holubí</a:t>
              </a:r>
              <a:endParaRPr lang="cs-CZ" dirty="0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0" y="530728"/>
            <a:ext cx="4270413" cy="6138632"/>
            <a:chOff x="0" y="530728"/>
            <a:chExt cx="4270413" cy="6138632"/>
          </a:xfrm>
        </p:grpSpPr>
        <p:grpSp>
          <p:nvGrpSpPr>
            <p:cNvPr id="18" name="Skupina 17"/>
            <p:cNvGrpSpPr/>
            <p:nvPr/>
          </p:nvGrpSpPr>
          <p:grpSpPr>
            <a:xfrm>
              <a:off x="0" y="530728"/>
              <a:ext cx="4270413" cy="6138632"/>
              <a:chOff x="0" y="530728"/>
              <a:chExt cx="4270413" cy="6138632"/>
            </a:xfrm>
          </p:grpSpPr>
          <p:grpSp>
            <p:nvGrpSpPr>
              <p:cNvPr id="6" name="Skupina 5"/>
              <p:cNvGrpSpPr/>
              <p:nvPr/>
            </p:nvGrpSpPr>
            <p:grpSpPr>
              <a:xfrm>
                <a:off x="179512" y="3356992"/>
                <a:ext cx="4090901" cy="3312368"/>
                <a:chOff x="251520" y="404664"/>
                <a:chExt cx="4090901" cy="3312368"/>
              </a:xfrm>
            </p:grpSpPr>
            <p:pic>
              <p:nvPicPr>
                <p:cNvPr id="19458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51520" y="404664"/>
                  <a:ext cx="4090901" cy="328478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" name="TextovéPole 4"/>
                <p:cNvSpPr txBox="1"/>
                <p:nvPr/>
              </p:nvSpPr>
              <p:spPr>
                <a:xfrm>
                  <a:off x="483839" y="3347700"/>
                  <a:ext cx="5597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[44]</a:t>
                  </a:r>
                  <a:endParaRPr lang="cs-CZ" dirty="0"/>
                </a:p>
              </p:txBody>
            </p:sp>
          </p:grpSp>
          <p:grpSp>
            <p:nvGrpSpPr>
              <p:cNvPr id="17" name="Skupina 16"/>
              <p:cNvGrpSpPr/>
              <p:nvPr/>
            </p:nvGrpSpPr>
            <p:grpSpPr>
              <a:xfrm>
                <a:off x="0" y="530728"/>
                <a:ext cx="4242048" cy="6138632"/>
                <a:chOff x="0" y="530728"/>
                <a:chExt cx="4242048" cy="6138632"/>
              </a:xfrm>
            </p:grpSpPr>
            <p:grpSp>
              <p:nvGrpSpPr>
                <p:cNvPr id="12" name="Skupina 11"/>
                <p:cNvGrpSpPr/>
                <p:nvPr/>
              </p:nvGrpSpPr>
              <p:grpSpPr>
                <a:xfrm>
                  <a:off x="0" y="530728"/>
                  <a:ext cx="4242048" cy="2826264"/>
                  <a:chOff x="251520" y="3501008"/>
                  <a:chExt cx="4242048" cy="2826264"/>
                </a:xfrm>
              </p:grpSpPr>
              <p:pic>
                <p:nvPicPr>
                  <p:cNvPr id="19460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251520" y="3501008"/>
                    <a:ext cx="4242048" cy="282626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1" name="TextovéPole 10"/>
                  <p:cNvSpPr txBox="1"/>
                  <p:nvPr/>
                </p:nvSpPr>
                <p:spPr>
                  <a:xfrm>
                    <a:off x="3707904" y="5805264"/>
                    <a:ext cx="55976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/>
                      <a:t>[46]</a:t>
                    </a:r>
                    <a:endParaRPr lang="cs-CZ" dirty="0"/>
                  </a:p>
                </p:txBody>
              </p:sp>
            </p:grpSp>
            <p:sp>
              <p:nvSpPr>
                <p:cNvPr id="14" name="TextovéPole 13"/>
                <p:cNvSpPr txBox="1"/>
                <p:nvPr/>
              </p:nvSpPr>
              <p:spPr>
                <a:xfrm>
                  <a:off x="899592" y="6300028"/>
                  <a:ext cx="124066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dirty="0" smtClean="0"/>
                    <a:t>Tabon lesní</a:t>
                  </a:r>
                  <a:endParaRPr lang="cs-CZ" dirty="0"/>
                </a:p>
              </p:txBody>
            </p:sp>
          </p:grpSp>
        </p:grpSp>
        <p:sp>
          <p:nvSpPr>
            <p:cNvPr id="20" name="TextovéPole 19"/>
            <p:cNvSpPr txBox="1"/>
            <p:nvPr/>
          </p:nvSpPr>
          <p:spPr>
            <a:xfrm>
              <a:off x="179512" y="548680"/>
              <a:ext cx="1770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Tabon hřebenatý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2890664" cy="1210146"/>
          </a:xfrm>
        </p:spPr>
        <p:txBody>
          <a:bodyPr/>
          <a:lstStyle/>
          <a:p>
            <a:r>
              <a:rPr lang="cs-CZ" dirty="0" smtClean="0"/>
              <a:t>Krocanovití</a:t>
            </a:r>
            <a:endParaRPr lang="cs-CZ" dirty="0"/>
          </a:p>
        </p:txBody>
      </p:sp>
      <p:grpSp>
        <p:nvGrpSpPr>
          <p:cNvPr id="21" name="Skupina 20"/>
          <p:cNvGrpSpPr/>
          <p:nvPr/>
        </p:nvGrpSpPr>
        <p:grpSpPr>
          <a:xfrm>
            <a:off x="179512" y="332656"/>
            <a:ext cx="8823523" cy="6353547"/>
            <a:chOff x="179512" y="332656"/>
            <a:chExt cx="8823523" cy="6353547"/>
          </a:xfrm>
        </p:grpSpPr>
        <p:grpSp>
          <p:nvGrpSpPr>
            <p:cNvPr id="19" name="Skupina 18"/>
            <p:cNvGrpSpPr/>
            <p:nvPr/>
          </p:nvGrpSpPr>
          <p:grpSpPr>
            <a:xfrm>
              <a:off x="179512" y="332656"/>
              <a:ext cx="8823523" cy="6353547"/>
              <a:chOff x="179512" y="332656"/>
              <a:chExt cx="8823523" cy="6353547"/>
            </a:xfrm>
          </p:grpSpPr>
          <p:grpSp>
            <p:nvGrpSpPr>
              <p:cNvPr id="15" name="Skupina 14"/>
              <p:cNvGrpSpPr/>
              <p:nvPr/>
            </p:nvGrpSpPr>
            <p:grpSpPr>
              <a:xfrm>
                <a:off x="4211960" y="980728"/>
                <a:ext cx="4791075" cy="5705475"/>
                <a:chOff x="4211960" y="980728"/>
                <a:chExt cx="4791075" cy="5705475"/>
              </a:xfrm>
            </p:grpSpPr>
            <p:grpSp>
              <p:nvGrpSpPr>
                <p:cNvPr id="8" name="Skupina 7"/>
                <p:cNvGrpSpPr/>
                <p:nvPr/>
              </p:nvGrpSpPr>
              <p:grpSpPr>
                <a:xfrm>
                  <a:off x="4211960" y="980728"/>
                  <a:ext cx="4791075" cy="5705475"/>
                  <a:chOff x="323528" y="260648"/>
                  <a:chExt cx="4791075" cy="5705475"/>
                </a:xfrm>
              </p:grpSpPr>
              <p:pic>
                <p:nvPicPr>
                  <p:cNvPr id="20482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/>
                  <a:stretch>
                    <a:fillRect/>
                  </a:stretch>
                </p:blipFill>
                <p:spPr bwMode="auto">
                  <a:xfrm>
                    <a:off x="323528" y="260648"/>
                    <a:ext cx="4791075" cy="57054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7" name="TextovéPole 6"/>
                  <p:cNvSpPr txBox="1"/>
                  <p:nvPr/>
                </p:nvSpPr>
                <p:spPr>
                  <a:xfrm>
                    <a:off x="611560" y="5445224"/>
                    <a:ext cx="55976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/>
                      <a:t>[47]</a:t>
                    </a:r>
                    <a:endParaRPr lang="cs-CZ" dirty="0"/>
                  </a:p>
                </p:txBody>
              </p:sp>
            </p:grpSp>
            <p:sp>
              <p:nvSpPr>
                <p:cNvPr id="14" name="TextovéPole 13"/>
                <p:cNvSpPr txBox="1"/>
                <p:nvPr/>
              </p:nvSpPr>
              <p:spPr>
                <a:xfrm>
                  <a:off x="7452320" y="6237312"/>
                  <a:ext cx="14877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dirty="0" smtClean="0"/>
                    <a:t>Krocan divoký</a:t>
                  </a:r>
                  <a:endParaRPr lang="cs-CZ" dirty="0"/>
                </a:p>
              </p:txBody>
            </p:sp>
          </p:grpSp>
          <p:grpSp>
            <p:nvGrpSpPr>
              <p:cNvPr id="18" name="Skupina 17"/>
              <p:cNvGrpSpPr/>
              <p:nvPr/>
            </p:nvGrpSpPr>
            <p:grpSpPr>
              <a:xfrm>
                <a:off x="179512" y="332656"/>
                <a:ext cx="5616624" cy="6318448"/>
                <a:chOff x="179512" y="332656"/>
                <a:chExt cx="5616624" cy="6318448"/>
              </a:xfrm>
            </p:grpSpPr>
            <p:grpSp>
              <p:nvGrpSpPr>
                <p:cNvPr id="17" name="Skupina 16"/>
                <p:cNvGrpSpPr/>
                <p:nvPr/>
              </p:nvGrpSpPr>
              <p:grpSpPr>
                <a:xfrm>
                  <a:off x="179512" y="1340768"/>
                  <a:ext cx="3960440" cy="5310336"/>
                  <a:chOff x="179512" y="1340768"/>
                  <a:chExt cx="3960440" cy="5310336"/>
                </a:xfrm>
              </p:grpSpPr>
              <p:grpSp>
                <p:nvGrpSpPr>
                  <p:cNvPr id="10" name="Skupina 9"/>
                  <p:cNvGrpSpPr/>
                  <p:nvPr/>
                </p:nvGrpSpPr>
                <p:grpSpPr>
                  <a:xfrm>
                    <a:off x="179512" y="1340768"/>
                    <a:ext cx="3960440" cy="5310336"/>
                    <a:chOff x="4499992" y="0"/>
                    <a:chExt cx="4171950" cy="5715000"/>
                  </a:xfrm>
                </p:grpSpPr>
                <p:pic>
                  <p:nvPicPr>
                    <p:cNvPr id="20483" name="Picture 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499992" y="0"/>
                      <a:ext cx="4171950" cy="571500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sp>
                  <p:nvSpPr>
                    <p:cNvPr id="9" name="TextovéPole 8"/>
                    <p:cNvSpPr txBox="1"/>
                    <p:nvPr/>
                  </p:nvSpPr>
                  <p:spPr>
                    <a:xfrm>
                      <a:off x="7452320" y="5157192"/>
                      <a:ext cx="55976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 smtClean="0"/>
                        <a:t>[48]</a:t>
                      </a:r>
                      <a:endParaRPr lang="cs-CZ" dirty="0"/>
                    </a:p>
                  </p:txBody>
                </p:sp>
              </p:grpSp>
              <p:sp>
                <p:nvSpPr>
                  <p:cNvPr id="16" name="TextovéPole 15"/>
                  <p:cNvSpPr txBox="1"/>
                  <p:nvPr/>
                </p:nvSpPr>
                <p:spPr>
                  <a:xfrm>
                    <a:off x="251520" y="1412776"/>
                    <a:ext cx="148778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cs-CZ" dirty="0" smtClean="0"/>
                      <a:t>Krocan divoký</a:t>
                    </a:r>
                    <a:endParaRPr lang="cs-CZ" dirty="0"/>
                  </a:p>
                </p:txBody>
              </p:sp>
            </p:grpSp>
            <p:grpSp>
              <p:nvGrpSpPr>
                <p:cNvPr id="13" name="Skupina 12"/>
                <p:cNvGrpSpPr/>
                <p:nvPr/>
              </p:nvGrpSpPr>
              <p:grpSpPr>
                <a:xfrm>
                  <a:off x="3203848" y="332656"/>
                  <a:ext cx="2592288" cy="1709807"/>
                  <a:chOff x="2411760" y="3717032"/>
                  <a:chExt cx="4130630" cy="2783012"/>
                </a:xfrm>
              </p:grpSpPr>
              <p:pic>
                <p:nvPicPr>
                  <p:cNvPr id="20484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2411760" y="3717032"/>
                    <a:ext cx="4130630" cy="27830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2" name="TextovéPole 11"/>
                  <p:cNvSpPr txBox="1"/>
                  <p:nvPr/>
                </p:nvSpPr>
                <p:spPr>
                  <a:xfrm>
                    <a:off x="2987824" y="6021288"/>
                    <a:ext cx="55976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/>
                      <a:t>[49]</a:t>
                    </a:r>
                    <a:endParaRPr lang="cs-CZ" dirty="0"/>
                  </a:p>
                </p:txBody>
              </p:sp>
            </p:grpSp>
          </p:grpSp>
        </p:grpSp>
        <p:sp>
          <p:nvSpPr>
            <p:cNvPr id="20" name="TextovéPole 19"/>
            <p:cNvSpPr txBox="1"/>
            <p:nvPr/>
          </p:nvSpPr>
          <p:spPr>
            <a:xfrm>
              <a:off x="5724128" y="332656"/>
              <a:ext cx="15700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Krocan domácí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44008" y="274638"/>
            <a:ext cx="4042792" cy="1282154"/>
          </a:xfrm>
        </p:spPr>
        <p:txBody>
          <a:bodyPr/>
          <a:lstStyle/>
          <a:p>
            <a:r>
              <a:rPr lang="cs-CZ" dirty="0" smtClean="0"/>
              <a:t>Tetřevovití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323528" y="4077072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[51]</a:t>
            </a:r>
            <a:endParaRPr lang="cs-CZ" dirty="0"/>
          </a:p>
        </p:txBody>
      </p:sp>
      <p:grpSp>
        <p:nvGrpSpPr>
          <p:cNvPr id="17" name="Skupina 16"/>
          <p:cNvGrpSpPr/>
          <p:nvPr/>
        </p:nvGrpSpPr>
        <p:grpSpPr>
          <a:xfrm>
            <a:off x="179512" y="620688"/>
            <a:ext cx="8964488" cy="6237312"/>
            <a:chOff x="179512" y="620688"/>
            <a:chExt cx="8964488" cy="6237312"/>
          </a:xfrm>
        </p:grpSpPr>
        <p:grpSp>
          <p:nvGrpSpPr>
            <p:cNvPr id="16" name="Skupina 15"/>
            <p:cNvGrpSpPr/>
            <p:nvPr/>
          </p:nvGrpSpPr>
          <p:grpSpPr>
            <a:xfrm>
              <a:off x="3333950" y="1772816"/>
              <a:ext cx="5810050" cy="5085184"/>
              <a:chOff x="3333950" y="1772816"/>
              <a:chExt cx="5810050" cy="5085184"/>
            </a:xfrm>
          </p:grpSpPr>
          <p:grpSp>
            <p:nvGrpSpPr>
              <p:cNvPr id="10" name="Skupina 9"/>
              <p:cNvGrpSpPr/>
              <p:nvPr/>
            </p:nvGrpSpPr>
            <p:grpSpPr>
              <a:xfrm>
                <a:off x="3333950" y="2114985"/>
                <a:ext cx="5810050" cy="4743015"/>
                <a:chOff x="3333950" y="2114985"/>
                <a:chExt cx="5810050" cy="4743015"/>
              </a:xfrm>
            </p:grpSpPr>
            <p:pic>
              <p:nvPicPr>
                <p:cNvPr id="21506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16083" r="7569" b="17008"/>
                <a:stretch>
                  <a:fillRect/>
                </a:stretch>
              </p:blipFill>
              <p:spPr bwMode="auto">
                <a:xfrm>
                  <a:off x="3333950" y="2114985"/>
                  <a:ext cx="5810050" cy="47430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" name="TextovéPole 4"/>
                <p:cNvSpPr txBox="1"/>
                <p:nvPr/>
              </p:nvSpPr>
              <p:spPr>
                <a:xfrm>
                  <a:off x="8316416" y="6237312"/>
                  <a:ext cx="5597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[50]</a:t>
                  </a:r>
                  <a:endParaRPr lang="cs-CZ" dirty="0"/>
                </a:p>
              </p:txBody>
            </p:sp>
          </p:grpSp>
          <p:sp>
            <p:nvSpPr>
              <p:cNvPr id="15" name="TextovéPole 14"/>
              <p:cNvSpPr txBox="1"/>
              <p:nvPr/>
            </p:nvSpPr>
            <p:spPr>
              <a:xfrm>
                <a:off x="6884407" y="1772816"/>
                <a:ext cx="22595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Tok tetřívka obecného</a:t>
                </a:r>
                <a:endParaRPr lang="cs-CZ" dirty="0"/>
              </a:p>
            </p:txBody>
          </p:sp>
        </p:grpSp>
        <p:grpSp>
          <p:nvGrpSpPr>
            <p:cNvPr id="14" name="Skupina 13"/>
            <p:cNvGrpSpPr/>
            <p:nvPr/>
          </p:nvGrpSpPr>
          <p:grpSpPr>
            <a:xfrm>
              <a:off x="179512" y="620688"/>
              <a:ext cx="4344454" cy="4257764"/>
              <a:chOff x="179512" y="620688"/>
              <a:chExt cx="4344454" cy="4257764"/>
            </a:xfrm>
          </p:grpSpPr>
          <p:pic>
            <p:nvPicPr>
              <p:cNvPr id="21507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362" r="23150"/>
              <a:stretch>
                <a:fillRect/>
              </a:stretch>
            </p:blipFill>
            <p:spPr bwMode="auto">
              <a:xfrm>
                <a:off x="179512" y="620688"/>
                <a:ext cx="4344454" cy="38860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TextovéPole 12"/>
              <p:cNvSpPr txBox="1"/>
              <p:nvPr/>
            </p:nvSpPr>
            <p:spPr>
              <a:xfrm>
                <a:off x="179512" y="4509120"/>
                <a:ext cx="16535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Tetřívek obecný</a:t>
                </a:r>
                <a:endParaRPr lang="cs-CZ" dirty="0"/>
              </a:p>
            </p:txBody>
          </p:sp>
        </p:grp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80112" y="274638"/>
            <a:ext cx="3106688" cy="1066130"/>
          </a:xfrm>
        </p:spPr>
        <p:txBody>
          <a:bodyPr/>
          <a:lstStyle/>
          <a:p>
            <a:r>
              <a:rPr lang="cs-CZ" dirty="0" smtClean="0"/>
              <a:t>Tetřevovití</a:t>
            </a:r>
            <a:endParaRPr lang="cs-CZ" dirty="0"/>
          </a:p>
        </p:txBody>
      </p:sp>
      <p:grpSp>
        <p:nvGrpSpPr>
          <p:cNvPr id="15" name="Skupina 14"/>
          <p:cNvGrpSpPr/>
          <p:nvPr/>
        </p:nvGrpSpPr>
        <p:grpSpPr>
          <a:xfrm>
            <a:off x="179512" y="260648"/>
            <a:ext cx="8964488" cy="6597352"/>
            <a:chOff x="179512" y="260648"/>
            <a:chExt cx="8964488" cy="6597352"/>
          </a:xfrm>
        </p:grpSpPr>
        <p:grpSp>
          <p:nvGrpSpPr>
            <p:cNvPr id="14" name="Skupina 13"/>
            <p:cNvGrpSpPr/>
            <p:nvPr/>
          </p:nvGrpSpPr>
          <p:grpSpPr>
            <a:xfrm>
              <a:off x="2942537" y="1844824"/>
              <a:ext cx="6201463" cy="5013176"/>
              <a:chOff x="2942537" y="1844824"/>
              <a:chExt cx="6201463" cy="5013176"/>
            </a:xfrm>
          </p:grpSpPr>
          <p:grpSp>
            <p:nvGrpSpPr>
              <p:cNvPr id="7" name="Skupina 6"/>
              <p:cNvGrpSpPr/>
              <p:nvPr/>
            </p:nvGrpSpPr>
            <p:grpSpPr>
              <a:xfrm>
                <a:off x="2942537" y="2177480"/>
                <a:ext cx="6201463" cy="4680520"/>
                <a:chOff x="2619375" y="1700808"/>
                <a:chExt cx="6524625" cy="4924425"/>
              </a:xfrm>
            </p:grpSpPr>
            <p:pic>
              <p:nvPicPr>
                <p:cNvPr id="22530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2619375" y="1700808"/>
                  <a:ext cx="6524625" cy="49244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" name="TextovéPole 5"/>
                <p:cNvSpPr txBox="1"/>
                <p:nvPr/>
              </p:nvSpPr>
              <p:spPr>
                <a:xfrm>
                  <a:off x="3275856" y="5949280"/>
                  <a:ext cx="5597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[52]</a:t>
                  </a:r>
                  <a:endParaRPr lang="cs-CZ" dirty="0"/>
                </a:p>
              </p:txBody>
            </p:sp>
          </p:grpSp>
          <p:sp>
            <p:nvSpPr>
              <p:cNvPr id="13" name="TextovéPole 12"/>
              <p:cNvSpPr txBox="1"/>
              <p:nvPr/>
            </p:nvSpPr>
            <p:spPr>
              <a:xfrm>
                <a:off x="6948264" y="1844824"/>
                <a:ext cx="20378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Jeřábek lesní samec</a:t>
                </a:r>
                <a:endParaRPr lang="cs-CZ" dirty="0"/>
              </a:p>
            </p:txBody>
          </p:sp>
        </p:grpSp>
        <p:grpSp>
          <p:nvGrpSpPr>
            <p:cNvPr id="11" name="Skupina 10"/>
            <p:cNvGrpSpPr/>
            <p:nvPr/>
          </p:nvGrpSpPr>
          <p:grpSpPr>
            <a:xfrm>
              <a:off x="179512" y="260648"/>
              <a:ext cx="4968553" cy="3614316"/>
              <a:chOff x="0" y="308709"/>
              <a:chExt cx="5292081" cy="3849663"/>
            </a:xfrm>
          </p:grpSpPr>
          <p:grpSp>
            <p:nvGrpSpPr>
              <p:cNvPr id="9" name="Skupina 8"/>
              <p:cNvGrpSpPr/>
              <p:nvPr/>
            </p:nvGrpSpPr>
            <p:grpSpPr>
              <a:xfrm>
                <a:off x="1" y="308709"/>
                <a:ext cx="5292080" cy="3525848"/>
                <a:chOff x="1" y="308709"/>
                <a:chExt cx="5292080" cy="3525848"/>
              </a:xfrm>
            </p:grpSpPr>
            <p:pic>
              <p:nvPicPr>
                <p:cNvPr id="22531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" y="308709"/>
                  <a:ext cx="5292080" cy="35258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" name="TextovéPole 7"/>
                <p:cNvSpPr txBox="1"/>
                <p:nvPr/>
              </p:nvSpPr>
              <p:spPr>
                <a:xfrm>
                  <a:off x="467544" y="3356992"/>
                  <a:ext cx="5597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[53]</a:t>
                  </a:r>
                  <a:endParaRPr lang="cs-CZ" dirty="0"/>
                </a:p>
              </p:txBody>
            </p:sp>
          </p:grpSp>
          <p:sp>
            <p:nvSpPr>
              <p:cNvPr id="10" name="TextovéPole 9"/>
              <p:cNvSpPr txBox="1"/>
              <p:nvPr/>
            </p:nvSpPr>
            <p:spPr>
              <a:xfrm>
                <a:off x="0" y="3789040"/>
                <a:ext cx="21861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Jeřábek lesní samička</a:t>
                </a:r>
                <a:endParaRPr lang="cs-CZ" dirty="0"/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 eaLnBrk="1" hangingPunct="1">
              <a:defRPr/>
            </a:pPr>
            <a:r>
              <a:rPr lang="cs-CZ" dirty="0" smtClean="0"/>
              <a:t>7. řád: Plameňáci</a:t>
            </a:r>
            <a:endParaRPr lang="en-US" dirty="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cs-CZ" dirty="0" smtClean="0"/>
              <a:t>Nápadně zahnutý zobák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cs-CZ" dirty="0" smtClean="0"/>
              <a:t>filtrace vody pomocí příčných lamel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cs-CZ" dirty="0" smtClean="0"/>
              <a:t>dlouhé nohy a krk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cs-CZ" dirty="0" smtClean="0"/>
              <a:t>plovací blána spojuje 3 prsty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cs-CZ" dirty="0" smtClean="0"/>
              <a:t>hnízdní kolonie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cs-CZ" dirty="0" smtClean="0"/>
              <a:t>jediné vejce do kupovitého hnízda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cs-CZ" dirty="0" smtClean="0"/>
              <a:t>krmiví</a:t>
            </a:r>
          </a:p>
          <a:p>
            <a:pPr eaLnBrk="1" hangingPunct="1">
              <a:buNone/>
              <a:defRPr/>
            </a:pPr>
            <a:endParaRPr lang="cs-CZ" dirty="0" smtClean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1210146"/>
          </a:xfrm>
        </p:spPr>
        <p:txBody>
          <a:bodyPr/>
          <a:lstStyle/>
          <a:p>
            <a:r>
              <a:rPr lang="cs-CZ" dirty="0" smtClean="0"/>
              <a:t>Bažantovití</a:t>
            </a:r>
            <a:endParaRPr lang="cs-CZ" dirty="0"/>
          </a:p>
        </p:txBody>
      </p:sp>
      <p:grpSp>
        <p:nvGrpSpPr>
          <p:cNvPr id="19" name="Skupina 18"/>
          <p:cNvGrpSpPr/>
          <p:nvPr/>
        </p:nvGrpSpPr>
        <p:grpSpPr>
          <a:xfrm>
            <a:off x="251520" y="260648"/>
            <a:ext cx="4509785" cy="3191247"/>
            <a:chOff x="251520" y="260648"/>
            <a:chExt cx="4509785" cy="3191247"/>
          </a:xfrm>
        </p:grpSpPr>
        <p:grpSp>
          <p:nvGrpSpPr>
            <p:cNvPr id="17" name="Skupina 16"/>
            <p:cNvGrpSpPr/>
            <p:nvPr/>
          </p:nvGrpSpPr>
          <p:grpSpPr>
            <a:xfrm>
              <a:off x="251520" y="260648"/>
              <a:ext cx="4509785" cy="3191247"/>
              <a:chOff x="611560" y="0"/>
              <a:chExt cx="4509785" cy="3191247"/>
            </a:xfrm>
          </p:grpSpPr>
          <p:pic>
            <p:nvPicPr>
              <p:cNvPr id="23554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5669"/>
              <a:stretch>
                <a:fillRect/>
              </a:stretch>
            </p:blipFill>
            <p:spPr bwMode="auto">
              <a:xfrm>
                <a:off x="611560" y="0"/>
                <a:ext cx="4509785" cy="31912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TextovéPole 4"/>
              <p:cNvSpPr txBox="1"/>
              <p:nvPr/>
            </p:nvSpPr>
            <p:spPr>
              <a:xfrm>
                <a:off x="755576" y="2708920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[54]</a:t>
                </a:r>
                <a:endParaRPr lang="cs-CZ" dirty="0"/>
              </a:p>
            </p:txBody>
          </p:sp>
        </p:grpSp>
        <p:sp>
          <p:nvSpPr>
            <p:cNvPr id="18" name="TextovéPole 17"/>
            <p:cNvSpPr txBox="1"/>
            <p:nvPr/>
          </p:nvSpPr>
          <p:spPr>
            <a:xfrm>
              <a:off x="251520" y="332656"/>
              <a:ext cx="15907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Orebice horská</a:t>
              </a:r>
              <a:endParaRPr lang="cs-CZ" dirty="0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201421" y="3429000"/>
            <a:ext cx="4730619" cy="3184493"/>
            <a:chOff x="201421" y="3429000"/>
            <a:chExt cx="4730619" cy="3184493"/>
          </a:xfrm>
        </p:grpSpPr>
        <p:grpSp>
          <p:nvGrpSpPr>
            <p:cNvPr id="9" name="Skupina 8"/>
            <p:cNvGrpSpPr/>
            <p:nvPr/>
          </p:nvGrpSpPr>
          <p:grpSpPr>
            <a:xfrm>
              <a:off x="201421" y="3429000"/>
              <a:ext cx="4730619" cy="3184493"/>
              <a:chOff x="3873829" y="3261401"/>
              <a:chExt cx="4730619" cy="3184493"/>
            </a:xfrm>
          </p:grpSpPr>
          <p:pic>
            <p:nvPicPr>
              <p:cNvPr id="23555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197" t="4927"/>
              <a:stretch>
                <a:fillRect/>
              </a:stretch>
            </p:blipFill>
            <p:spPr bwMode="auto">
              <a:xfrm>
                <a:off x="3873829" y="3261401"/>
                <a:ext cx="4730619" cy="31844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ovéPole 7"/>
              <p:cNvSpPr txBox="1"/>
              <p:nvPr/>
            </p:nvSpPr>
            <p:spPr>
              <a:xfrm>
                <a:off x="4067944" y="5949280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[55]</a:t>
                </a:r>
                <a:endParaRPr lang="cs-CZ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0" name="TextovéPole 19"/>
            <p:cNvSpPr txBox="1"/>
            <p:nvPr/>
          </p:nvSpPr>
          <p:spPr>
            <a:xfrm>
              <a:off x="323528" y="3573016"/>
              <a:ext cx="15586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solidFill>
                    <a:srgbClr val="FF0000"/>
                  </a:solidFill>
                </a:rPr>
                <a:t>Koroptev polní</a:t>
              </a:r>
              <a:endParaRPr lang="cs-CZ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5220072" y="1772816"/>
            <a:ext cx="3882008" cy="4968552"/>
            <a:chOff x="5220072" y="1772816"/>
            <a:chExt cx="3882008" cy="4968552"/>
          </a:xfrm>
        </p:grpSpPr>
        <p:grpSp>
          <p:nvGrpSpPr>
            <p:cNvPr id="16" name="Skupina 15"/>
            <p:cNvGrpSpPr/>
            <p:nvPr/>
          </p:nvGrpSpPr>
          <p:grpSpPr>
            <a:xfrm>
              <a:off x="5580112" y="1772816"/>
              <a:ext cx="3122590" cy="2088232"/>
              <a:chOff x="5334001" y="3645024"/>
              <a:chExt cx="3809999" cy="2547937"/>
            </a:xfrm>
          </p:grpSpPr>
          <p:pic>
            <p:nvPicPr>
              <p:cNvPr id="23558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334001" y="3645024"/>
                <a:ext cx="3809999" cy="25479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TextovéPole 14"/>
              <p:cNvSpPr txBox="1"/>
              <p:nvPr/>
            </p:nvSpPr>
            <p:spPr>
              <a:xfrm>
                <a:off x="5508104" y="5589240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[57]</a:t>
                </a:r>
                <a:endParaRPr lang="cs-CZ" dirty="0"/>
              </a:p>
            </p:txBody>
          </p:sp>
        </p:grpSp>
        <p:grpSp>
          <p:nvGrpSpPr>
            <p:cNvPr id="23" name="Skupina 22"/>
            <p:cNvGrpSpPr/>
            <p:nvPr/>
          </p:nvGrpSpPr>
          <p:grpSpPr>
            <a:xfrm>
              <a:off x="5220072" y="3501008"/>
              <a:ext cx="3882008" cy="3240360"/>
              <a:chOff x="5220072" y="3501008"/>
              <a:chExt cx="3882008" cy="3240360"/>
            </a:xfrm>
          </p:grpSpPr>
          <p:grpSp>
            <p:nvGrpSpPr>
              <p:cNvPr id="14" name="Skupina 13"/>
              <p:cNvGrpSpPr/>
              <p:nvPr/>
            </p:nvGrpSpPr>
            <p:grpSpPr>
              <a:xfrm>
                <a:off x="5220072" y="3829862"/>
                <a:ext cx="3882008" cy="2911506"/>
                <a:chOff x="4572000" y="332656"/>
                <a:chExt cx="4386064" cy="3289548"/>
              </a:xfrm>
            </p:grpSpPr>
            <p:pic>
              <p:nvPicPr>
                <p:cNvPr id="23556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572000" y="332656"/>
                  <a:ext cx="4386064" cy="32895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3" name="TextovéPole 12"/>
                <p:cNvSpPr txBox="1"/>
                <p:nvPr/>
              </p:nvSpPr>
              <p:spPr>
                <a:xfrm>
                  <a:off x="4860032" y="2924944"/>
                  <a:ext cx="5597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[56]</a:t>
                  </a:r>
                  <a:endParaRPr lang="cs-CZ" dirty="0"/>
                </a:p>
              </p:txBody>
            </p:sp>
          </p:grpSp>
          <p:sp>
            <p:nvSpPr>
              <p:cNvPr id="22" name="TextovéPole 21"/>
              <p:cNvSpPr txBox="1"/>
              <p:nvPr/>
            </p:nvSpPr>
            <p:spPr>
              <a:xfrm>
                <a:off x="6300192" y="3501008"/>
                <a:ext cx="15190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Křepelka polní</a:t>
                </a:r>
                <a:endParaRPr lang="cs-CZ" dirty="0"/>
              </a:p>
            </p:txBody>
          </p:sp>
        </p:grp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54760" cy="1354162"/>
          </a:xfrm>
        </p:spPr>
        <p:txBody>
          <a:bodyPr/>
          <a:lstStyle/>
          <a:p>
            <a:r>
              <a:rPr lang="cs-CZ" dirty="0" smtClean="0"/>
              <a:t>Bažantovití</a:t>
            </a:r>
            <a:endParaRPr lang="cs-CZ" dirty="0"/>
          </a:p>
        </p:txBody>
      </p:sp>
      <p:grpSp>
        <p:nvGrpSpPr>
          <p:cNvPr id="14" name="Skupina 13"/>
          <p:cNvGrpSpPr/>
          <p:nvPr/>
        </p:nvGrpSpPr>
        <p:grpSpPr>
          <a:xfrm>
            <a:off x="4427984" y="34621"/>
            <a:ext cx="3995418" cy="3322371"/>
            <a:chOff x="4427984" y="34621"/>
            <a:chExt cx="3995418" cy="3322371"/>
          </a:xfrm>
        </p:grpSpPr>
        <p:grpSp>
          <p:nvGrpSpPr>
            <p:cNvPr id="6" name="Skupina 5"/>
            <p:cNvGrpSpPr/>
            <p:nvPr/>
          </p:nvGrpSpPr>
          <p:grpSpPr>
            <a:xfrm>
              <a:off x="4427984" y="34621"/>
              <a:ext cx="3995418" cy="3322371"/>
              <a:chOff x="0" y="188640"/>
              <a:chExt cx="3995418" cy="3322371"/>
            </a:xfrm>
          </p:grpSpPr>
          <p:pic>
            <p:nvPicPr>
              <p:cNvPr id="24578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20157" b="17008"/>
              <a:stretch>
                <a:fillRect/>
              </a:stretch>
            </p:blipFill>
            <p:spPr bwMode="auto">
              <a:xfrm>
                <a:off x="0" y="188640"/>
                <a:ext cx="3995418" cy="33223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TextovéPole 4"/>
              <p:cNvSpPr txBox="1"/>
              <p:nvPr/>
            </p:nvSpPr>
            <p:spPr>
              <a:xfrm>
                <a:off x="683568" y="2996952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[58]</a:t>
                </a:r>
                <a:endParaRPr lang="cs-CZ" dirty="0"/>
              </a:p>
            </p:txBody>
          </p:sp>
        </p:grpSp>
        <p:sp>
          <p:nvSpPr>
            <p:cNvPr id="13" name="TextovéPole 12"/>
            <p:cNvSpPr txBox="1"/>
            <p:nvPr/>
          </p:nvSpPr>
          <p:spPr>
            <a:xfrm>
              <a:off x="6876256" y="188640"/>
              <a:ext cx="14688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Kur bankivský</a:t>
              </a:r>
              <a:endParaRPr lang="cs-CZ" dirty="0"/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179512" y="2132856"/>
            <a:ext cx="8964488" cy="4725144"/>
            <a:chOff x="179512" y="2132856"/>
            <a:chExt cx="8964488" cy="4725144"/>
          </a:xfrm>
        </p:grpSpPr>
        <p:grpSp>
          <p:nvGrpSpPr>
            <p:cNvPr id="18" name="Skupina 17"/>
            <p:cNvGrpSpPr/>
            <p:nvPr/>
          </p:nvGrpSpPr>
          <p:grpSpPr>
            <a:xfrm>
              <a:off x="1979712" y="3128789"/>
              <a:ext cx="7164288" cy="3729211"/>
              <a:chOff x="1979712" y="3128789"/>
              <a:chExt cx="7164288" cy="3729211"/>
            </a:xfrm>
          </p:grpSpPr>
          <p:grpSp>
            <p:nvGrpSpPr>
              <p:cNvPr id="9" name="Skupina 8"/>
              <p:cNvGrpSpPr/>
              <p:nvPr/>
            </p:nvGrpSpPr>
            <p:grpSpPr>
              <a:xfrm>
                <a:off x="3472196" y="3128789"/>
                <a:ext cx="5671804" cy="3729211"/>
                <a:chOff x="3472196" y="2708920"/>
                <a:chExt cx="5671804" cy="3729211"/>
              </a:xfrm>
            </p:grpSpPr>
            <p:pic>
              <p:nvPicPr>
                <p:cNvPr id="24579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472196" y="2708920"/>
                  <a:ext cx="5671804" cy="37292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" name="TextovéPole 7"/>
                <p:cNvSpPr txBox="1"/>
                <p:nvPr/>
              </p:nvSpPr>
              <p:spPr>
                <a:xfrm>
                  <a:off x="8100392" y="6024175"/>
                  <a:ext cx="5597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[59]</a:t>
                  </a:r>
                  <a:endParaRPr lang="cs-CZ" dirty="0"/>
                </a:p>
              </p:txBody>
            </p:sp>
          </p:grpSp>
          <p:sp>
            <p:nvSpPr>
              <p:cNvPr id="17" name="TextovéPole 16"/>
              <p:cNvSpPr txBox="1"/>
              <p:nvPr/>
            </p:nvSpPr>
            <p:spPr>
              <a:xfrm>
                <a:off x="1979712" y="6211669"/>
                <a:ext cx="154657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Bažant obecný</a:t>
                </a:r>
              </a:p>
              <a:p>
                <a:r>
                  <a:rPr lang="cs-CZ" dirty="0" smtClean="0"/>
                  <a:t> samec</a:t>
                </a:r>
                <a:endParaRPr lang="cs-CZ" dirty="0"/>
              </a:p>
            </p:txBody>
          </p:sp>
        </p:grpSp>
        <p:grpSp>
          <p:nvGrpSpPr>
            <p:cNvPr id="16" name="Skupina 15"/>
            <p:cNvGrpSpPr/>
            <p:nvPr/>
          </p:nvGrpSpPr>
          <p:grpSpPr>
            <a:xfrm>
              <a:off x="179512" y="2132856"/>
              <a:ext cx="4242048" cy="3816424"/>
              <a:chOff x="179512" y="2132856"/>
              <a:chExt cx="4242048" cy="3816424"/>
            </a:xfrm>
          </p:grpSpPr>
          <p:grpSp>
            <p:nvGrpSpPr>
              <p:cNvPr id="12" name="Skupina 11"/>
              <p:cNvGrpSpPr/>
              <p:nvPr/>
            </p:nvGrpSpPr>
            <p:grpSpPr>
              <a:xfrm>
                <a:off x="179512" y="2767744"/>
                <a:ext cx="4242048" cy="3181536"/>
                <a:chOff x="3707904" y="260648"/>
                <a:chExt cx="4242048" cy="3181536"/>
              </a:xfrm>
            </p:grpSpPr>
            <p:pic>
              <p:nvPicPr>
                <p:cNvPr id="24580" name="Picture 4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707904" y="260648"/>
                  <a:ext cx="4242048" cy="31815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" name="TextovéPole 10"/>
                <p:cNvSpPr txBox="1"/>
                <p:nvPr/>
              </p:nvSpPr>
              <p:spPr>
                <a:xfrm>
                  <a:off x="6948264" y="548680"/>
                  <a:ext cx="559769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[60]</a:t>
                  </a:r>
                  <a:endParaRPr lang="cs-CZ" dirty="0"/>
                </a:p>
              </p:txBody>
            </p:sp>
          </p:grpSp>
          <p:sp>
            <p:nvSpPr>
              <p:cNvPr id="15" name="TextovéPole 14"/>
              <p:cNvSpPr txBox="1"/>
              <p:nvPr/>
            </p:nvSpPr>
            <p:spPr>
              <a:xfrm>
                <a:off x="251520" y="2132856"/>
                <a:ext cx="179998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Bažant obecný </a:t>
                </a:r>
              </a:p>
              <a:p>
                <a:r>
                  <a:rPr lang="cs-CZ" dirty="0" smtClean="0"/>
                  <a:t>samice s mláďaty</a:t>
                </a:r>
                <a:endParaRPr lang="cs-CZ" dirty="0"/>
              </a:p>
            </p:txBody>
          </p:sp>
        </p:grp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Skupina 22"/>
          <p:cNvGrpSpPr/>
          <p:nvPr/>
        </p:nvGrpSpPr>
        <p:grpSpPr>
          <a:xfrm>
            <a:off x="251520" y="332656"/>
            <a:ext cx="8820472" cy="6408712"/>
            <a:chOff x="251520" y="332656"/>
            <a:chExt cx="8820472" cy="6408712"/>
          </a:xfrm>
        </p:grpSpPr>
        <p:sp>
          <p:nvSpPr>
            <p:cNvPr id="19" name="TextovéPole 18"/>
            <p:cNvSpPr txBox="1"/>
            <p:nvPr/>
          </p:nvSpPr>
          <p:spPr>
            <a:xfrm>
              <a:off x="4067944" y="1412776"/>
              <a:ext cx="1494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Páv korunkatý</a:t>
              </a:r>
              <a:endParaRPr lang="cs-CZ" dirty="0"/>
            </a:p>
          </p:txBody>
        </p:sp>
        <p:grpSp>
          <p:nvGrpSpPr>
            <p:cNvPr id="22" name="Skupina 21"/>
            <p:cNvGrpSpPr/>
            <p:nvPr/>
          </p:nvGrpSpPr>
          <p:grpSpPr>
            <a:xfrm>
              <a:off x="251520" y="332656"/>
              <a:ext cx="8820472" cy="6408712"/>
              <a:chOff x="251520" y="332656"/>
              <a:chExt cx="8820472" cy="6408712"/>
            </a:xfrm>
          </p:grpSpPr>
          <p:grpSp>
            <p:nvGrpSpPr>
              <p:cNvPr id="6" name="Skupina 5"/>
              <p:cNvGrpSpPr/>
              <p:nvPr/>
            </p:nvGrpSpPr>
            <p:grpSpPr>
              <a:xfrm>
                <a:off x="2483768" y="1802261"/>
                <a:ext cx="6588224" cy="4939107"/>
                <a:chOff x="251520" y="260648"/>
                <a:chExt cx="5053898" cy="3788842"/>
              </a:xfrm>
            </p:grpSpPr>
            <p:pic>
              <p:nvPicPr>
                <p:cNvPr id="25602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251520" y="260648"/>
                  <a:ext cx="5053898" cy="37888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" name="TextovéPole 4"/>
                <p:cNvSpPr txBox="1"/>
                <p:nvPr/>
              </p:nvSpPr>
              <p:spPr>
                <a:xfrm>
                  <a:off x="4427984" y="3501008"/>
                  <a:ext cx="5597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[61]</a:t>
                  </a:r>
                  <a:endParaRPr lang="cs-CZ" dirty="0"/>
                </a:p>
              </p:txBody>
            </p:sp>
          </p:grpSp>
          <p:grpSp>
            <p:nvGrpSpPr>
              <p:cNvPr id="9" name="Skupina 8"/>
              <p:cNvGrpSpPr/>
              <p:nvPr/>
            </p:nvGrpSpPr>
            <p:grpSpPr>
              <a:xfrm>
                <a:off x="251520" y="332656"/>
                <a:ext cx="3810000" cy="2533650"/>
                <a:chOff x="4932040" y="332656"/>
                <a:chExt cx="3810000" cy="2533650"/>
              </a:xfrm>
            </p:grpSpPr>
            <p:pic>
              <p:nvPicPr>
                <p:cNvPr id="25603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932040" y="332656"/>
                  <a:ext cx="3810000" cy="2533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" name="TextovéPole 7"/>
                <p:cNvSpPr txBox="1"/>
                <p:nvPr/>
              </p:nvSpPr>
              <p:spPr>
                <a:xfrm>
                  <a:off x="7956376" y="2420888"/>
                  <a:ext cx="5597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[62]</a:t>
                  </a:r>
                  <a:endParaRPr lang="cs-CZ" dirty="0"/>
                </a:p>
              </p:txBody>
            </p:sp>
          </p:grpSp>
        </p:grp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1354162"/>
          </a:xfrm>
        </p:spPr>
        <p:txBody>
          <a:bodyPr/>
          <a:lstStyle/>
          <a:p>
            <a:r>
              <a:rPr lang="cs-CZ" dirty="0" smtClean="0"/>
              <a:t>Bažantovití</a:t>
            </a:r>
            <a:endParaRPr lang="cs-CZ" dirty="0"/>
          </a:p>
        </p:txBody>
      </p:sp>
      <p:grpSp>
        <p:nvGrpSpPr>
          <p:cNvPr id="12" name="Skupina 11"/>
          <p:cNvGrpSpPr/>
          <p:nvPr/>
        </p:nvGrpSpPr>
        <p:grpSpPr>
          <a:xfrm>
            <a:off x="251520" y="3356992"/>
            <a:ext cx="2450432" cy="2952328"/>
            <a:chOff x="5508104" y="2780928"/>
            <a:chExt cx="3231187" cy="3892996"/>
          </a:xfrm>
        </p:grpSpPr>
        <p:pic>
          <p:nvPicPr>
            <p:cNvPr id="2560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08104" y="2780928"/>
              <a:ext cx="3231187" cy="3892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ovéPole 10"/>
            <p:cNvSpPr txBox="1"/>
            <p:nvPr/>
          </p:nvSpPr>
          <p:spPr>
            <a:xfrm>
              <a:off x="8028384" y="6237312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[63]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Perličkovití</a:t>
            </a:r>
            <a:endParaRPr lang="cs-CZ" dirty="0"/>
          </a:p>
        </p:txBody>
      </p:sp>
      <p:grpSp>
        <p:nvGrpSpPr>
          <p:cNvPr id="8" name="Skupina 7"/>
          <p:cNvGrpSpPr/>
          <p:nvPr/>
        </p:nvGrpSpPr>
        <p:grpSpPr>
          <a:xfrm>
            <a:off x="1907704" y="1268760"/>
            <a:ext cx="6956854" cy="5380965"/>
            <a:chOff x="1907704" y="1268760"/>
            <a:chExt cx="6956854" cy="5380965"/>
          </a:xfrm>
        </p:grpSpPr>
        <p:grpSp>
          <p:nvGrpSpPr>
            <p:cNvPr id="4" name="Skupina 3"/>
            <p:cNvGrpSpPr/>
            <p:nvPr/>
          </p:nvGrpSpPr>
          <p:grpSpPr>
            <a:xfrm>
              <a:off x="1907704" y="1268760"/>
              <a:ext cx="5067076" cy="5380965"/>
              <a:chOff x="1259632" y="3140968"/>
              <a:chExt cx="3194868" cy="3392780"/>
            </a:xfrm>
          </p:grpSpPr>
          <p:pic>
            <p:nvPicPr>
              <p:cNvPr id="5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259632" y="3140968"/>
                <a:ext cx="3194868" cy="33927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ovéPole 5"/>
              <p:cNvSpPr txBox="1"/>
              <p:nvPr/>
            </p:nvSpPr>
            <p:spPr>
              <a:xfrm>
                <a:off x="3707904" y="6021288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[64]</a:t>
                </a:r>
                <a:endParaRPr lang="cs-CZ" dirty="0"/>
              </a:p>
            </p:txBody>
          </p:sp>
        </p:grpSp>
        <p:sp>
          <p:nvSpPr>
            <p:cNvPr id="7" name="TextovéPole 6"/>
            <p:cNvSpPr txBox="1"/>
            <p:nvPr/>
          </p:nvSpPr>
          <p:spPr>
            <a:xfrm>
              <a:off x="6948264" y="6237312"/>
              <a:ext cx="19162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Perlička kropenatá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Urči název, zařaď do řádu:</a:t>
            </a:r>
            <a:endParaRPr lang="cs-CZ" dirty="0"/>
          </a:p>
        </p:txBody>
      </p:sp>
      <p:grpSp>
        <p:nvGrpSpPr>
          <p:cNvPr id="30" name="Skupina 29"/>
          <p:cNvGrpSpPr/>
          <p:nvPr/>
        </p:nvGrpSpPr>
        <p:grpSpPr>
          <a:xfrm>
            <a:off x="251520" y="1124744"/>
            <a:ext cx="2817611" cy="2520280"/>
            <a:chOff x="251520" y="1124744"/>
            <a:chExt cx="2817611" cy="2520280"/>
          </a:xfrm>
        </p:grpSpPr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2362" r="23150"/>
            <a:stretch>
              <a:fillRect/>
            </a:stretch>
          </p:blipFill>
          <p:spPr bwMode="auto">
            <a:xfrm>
              <a:off x="251520" y="1124744"/>
              <a:ext cx="2817611" cy="2520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TextovéPole 28"/>
            <p:cNvSpPr txBox="1"/>
            <p:nvPr/>
          </p:nvSpPr>
          <p:spPr>
            <a:xfrm>
              <a:off x="323528" y="119675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1</a:t>
              </a:r>
              <a:endParaRPr lang="cs-CZ" dirty="0"/>
            </a:p>
          </p:txBody>
        </p:sp>
      </p:grpSp>
      <p:grpSp>
        <p:nvGrpSpPr>
          <p:cNvPr id="32" name="Skupina 31"/>
          <p:cNvGrpSpPr/>
          <p:nvPr/>
        </p:nvGrpSpPr>
        <p:grpSpPr>
          <a:xfrm>
            <a:off x="3419872" y="1268760"/>
            <a:ext cx="2175917" cy="3066763"/>
            <a:chOff x="3419872" y="1268760"/>
            <a:chExt cx="2175917" cy="3066763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19872" y="1268760"/>
              <a:ext cx="2175917" cy="3066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ovéPole 30"/>
            <p:cNvSpPr txBox="1"/>
            <p:nvPr/>
          </p:nvSpPr>
          <p:spPr>
            <a:xfrm>
              <a:off x="3491880" y="141277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2</a:t>
              </a:r>
              <a:endParaRPr lang="cs-CZ" dirty="0"/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6084168" y="1412776"/>
            <a:ext cx="1877009" cy="2448272"/>
            <a:chOff x="6084168" y="1412776"/>
            <a:chExt cx="1877009" cy="2448272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84168" y="1412776"/>
              <a:ext cx="1877009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TextovéPole 32"/>
            <p:cNvSpPr txBox="1"/>
            <p:nvPr/>
          </p:nvSpPr>
          <p:spPr>
            <a:xfrm>
              <a:off x="6156176" y="148478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3</a:t>
              </a:r>
              <a:endParaRPr lang="cs-CZ" dirty="0"/>
            </a:p>
          </p:txBody>
        </p:sp>
      </p:grpSp>
      <p:grpSp>
        <p:nvGrpSpPr>
          <p:cNvPr id="36" name="Skupina 35"/>
          <p:cNvGrpSpPr/>
          <p:nvPr/>
        </p:nvGrpSpPr>
        <p:grpSpPr>
          <a:xfrm>
            <a:off x="179512" y="4149080"/>
            <a:ext cx="3071422" cy="2092406"/>
            <a:chOff x="179512" y="4149080"/>
            <a:chExt cx="3071422" cy="2092406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9512" y="4149080"/>
              <a:ext cx="3071422" cy="2092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TextovéPole 34"/>
            <p:cNvSpPr txBox="1"/>
            <p:nvPr/>
          </p:nvSpPr>
          <p:spPr>
            <a:xfrm>
              <a:off x="251520" y="422108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4</a:t>
              </a:r>
              <a:endParaRPr lang="cs-CZ" dirty="0"/>
            </a:p>
          </p:txBody>
        </p:sp>
      </p:grpSp>
      <p:grpSp>
        <p:nvGrpSpPr>
          <p:cNvPr id="38" name="Skupina 37"/>
          <p:cNvGrpSpPr/>
          <p:nvPr/>
        </p:nvGrpSpPr>
        <p:grpSpPr>
          <a:xfrm>
            <a:off x="5694040" y="4077072"/>
            <a:ext cx="3449960" cy="2587470"/>
            <a:chOff x="5694040" y="4077072"/>
            <a:chExt cx="3449960" cy="2587470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694040" y="4077072"/>
              <a:ext cx="3449960" cy="2587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TextovéPole 36"/>
            <p:cNvSpPr txBox="1"/>
            <p:nvPr/>
          </p:nvSpPr>
          <p:spPr>
            <a:xfrm>
              <a:off x="5796136" y="422108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solidFill>
                    <a:schemeClr val="bg1"/>
                  </a:solidFill>
                </a:rPr>
                <a:t>5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Řešení: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 – tetřívek obecný – hrabaví</a:t>
            </a:r>
          </a:p>
          <a:p>
            <a:r>
              <a:rPr lang="cs-CZ" dirty="0" smtClean="0"/>
              <a:t>2 – poštolka obecná – dravci</a:t>
            </a:r>
          </a:p>
          <a:p>
            <a:r>
              <a:rPr lang="cs-CZ" dirty="0" smtClean="0"/>
              <a:t>3 – sup hnědý – dravci</a:t>
            </a:r>
          </a:p>
          <a:p>
            <a:r>
              <a:rPr lang="cs-CZ" dirty="0" smtClean="0"/>
              <a:t>4 – kajka mořská – vrubozobí</a:t>
            </a:r>
          </a:p>
          <a:p>
            <a:r>
              <a:rPr lang="cs-CZ" dirty="0" smtClean="0"/>
              <a:t>5 – labuť velká - vrubozobí</a:t>
            </a:r>
            <a:endParaRPr lang="cs-CZ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>
            <a:normAutofit fontScale="85000" lnSpcReduction="10000"/>
          </a:bodyPr>
          <a:lstStyle/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[1]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2"/>
              </a:rPr>
              <a:t>http://commons.wikimedia.org/wiki/File:Phoenicopterus_ruber_%28head%29.jpg</a:t>
            </a:r>
            <a:r>
              <a:rPr lang="en-US" sz="1800" dirty="0" smtClean="0"/>
              <a:t>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[</a:t>
            </a:r>
            <a:r>
              <a:rPr lang="en-US" sz="1800" dirty="0" smtClean="0"/>
              <a:t>2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23-17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endParaRPr lang="en-US" sz="1800" dirty="0" smtClean="0"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  <a:r>
              <a:rPr lang="en-US" sz="1800" dirty="0" smtClean="0">
                <a:hlinkClick r:id="rId3"/>
              </a:rPr>
              <a:t>http://commons.wikimedia.org/wiki/File:Caribbean_Flamingo1_%28Phoenicopterus_ruber%29_%280421%29_-_Relic38.jpg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3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/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4"/>
              </a:rPr>
              <a:t>http://commons.wikimedia.org/wiki/File:Young_swan_pair.JPG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4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/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>
                <a:effectLst/>
              </a:rPr>
              <a:t> </a:t>
            </a:r>
            <a:r>
              <a:rPr lang="en-US" sz="1800" dirty="0" smtClean="0">
                <a:hlinkClick r:id="rId5"/>
              </a:rPr>
              <a:t>http://commons.wikimedia.org/wiki/File:Black_Swan_SMTC.jpg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5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/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6"/>
              </a:rPr>
              <a:t>http://commons.wikimedia.org/wiki/File:Cygnus_cygnus_Reykjavik_20120623_04.JPG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6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11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 </a:t>
            </a:r>
            <a:r>
              <a:rPr lang="cs-CZ" sz="1800" dirty="0" smtClean="0">
                <a:effectLst/>
              </a:rPr>
              <a:t>na </a:t>
            </a:r>
            <a:r>
              <a:rPr lang="en-US" sz="1800" dirty="0" smtClean="0"/>
              <a:t>Creative Commons</a:t>
            </a:r>
            <a:r>
              <a:rPr lang="cs-CZ" sz="1800" dirty="0" smtClean="0"/>
              <a:t> </a:t>
            </a:r>
            <a:r>
              <a:rPr lang="cs-CZ" sz="1800" dirty="0" smtClean="0">
                <a:effectLst/>
              </a:rPr>
              <a:t>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7"/>
              </a:rPr>
              <a:t>http://commons.wikimedia.org/wiki/File:Bean.goose.600pix.jpg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7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/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8"/>
              </a:rPr>
              <a:t>http://commons.wikimedia.org/wiki/File:Greygoose.jpg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8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/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9"/>
              </a:rPr>
              <a:t>http://commons.wikimedia.org/wiki/File:Flickr_-_Rainbirder_-_EurasianTeal_in_flight.jpg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1800" dirty="0" smtClean="0">
              <a:effectLst/>
            </a:endParaRPr>
          </a:p>
          <a:p>
            <a:pPr>
              <a:lnSpc>
                <a:spcPct val="80000"/>
              </a:lnSpc>
            </a:pPr>
            <a:endParaRPr lang="cs-CZ" sz="1800" dirty="0" smtClean="0">
              <a:effectLst/>
            </a:endParaRP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dirty="0" smtClean="0">
                <a:effectLst/>
              </a:rPr>
              <a:t>Z</a:t>
            </a:r>
            <a:r>
              <a:rPr lang="en-US" dirty="0" err="1" smtClean="0">
                <a:effectLst/>
              </a:rPr>
              <a:t>droje</a:t>
            </a:r>
            <a:r>
              <a:rPr lang="en-US" dirty="0" smtClean="0">
                <a:effectLst/>
              </a:rPr>
              <a:t> I.</a:t>
            </a:r>
            <a:endParaRPr lang="cs-CZ" dirty="0" smtClean="0">
              <a:effectLst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9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2"/>
              </a:rPr>
              <a:t>http://commons.wikimedia.org/wiki/File:Ducks_-_male_and_female.jpg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10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23-17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3"/>
              </a:rPr>
              <a:t>http://commons.wikimedia.org/wiki/File:Ducks_eating.jpg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11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/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4"/>
              </a:rPr>
              <a:t>http://commons.wikimedia.org/wiki/File:Northern_Shoveler_Anas_clypeata.jpg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12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/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5"/>
              </a:rPr>
              <a:t>http://commons.wikimedia.org/wiki/File:Aythya_ferina_Finsbury_1.jpg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endParaRPr lang="en-US" sz="1800" dirty="0" smtClean="0"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13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/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6"/>
              </a:rPr>
              <a:t>http://commons.wikimedia.org/wiki/File:Somateria_mollissima_male_female.jpg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14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11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/>
              <a:t>Creative Commons</a:t>
            </a:r>
            <a:r>
              <a:rPr lang="cs-CZ" sz="1800" dirty="0" smtClean="0"/>
              <a:t> </a:t>
            </a:r>
            <a:r>
              <a:rPr lang="cs-CZ" sz="1800" dirty="0" smtClean="0">
                <a:effectLst/>
              </a:rPr>
              <a:t>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7"/>
              </a:rPr>
              <a:t>http://commons.wikimedia.org/wiki/File:Common_eider_nest.JPG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15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/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8"/>
              </a:rPr>
              <a:t>http://commons.wikimedia.org/wiki/File:Anhima_cornuta.jpg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16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/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9"/>
              </a:rPr>
              <a:t>http://commons.wikimedia.org/wiki/File:Arauco.JPG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1800" dirty="0" smtClean="0">
              <a:effectLst/>
            </a:endParaRPr>
          </a:p>
          <a:p>
            <a:pPr>
              <a:lnSpc>
                <a:spcPct val="80000"/>
              </a:lnSpc>
            </a:pPr>
            <a:endParaRPr lang="cs-CZ" sz="1800" dirty="0" smtClean="0">
              <a:effectLst/>
            </a:endParaRP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dirty="0" smtClean="0">
                <a:effectLst/>
              </a:rPr>
              <a:t>Z</a:t>
            </a:r>
            <a:r>
              <a:rPr lang="en-US" dirty="0" err="1" smtClean="0">
                <a:effectLst/>
              </a:rPr>
              <a:t>droje</a:t>
            </a:r>
            <a:r>
              <a:rPr lang="en-US" dirty="0" smtClean="0">
                <a:effectLst/>
              </a:rPr>
              <a:t> II.</a:t>
            </a:r>
            <a:endParaRPr lang="cs-CZ" dirty="0" smtClean="0">
              <a:effectLst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17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2"/>
              </a:rPr>
              <a:t>http://commons.wikimedia.org/wiki/File:Condor1.JPG</a:t>
            </a:r>
            <a:endParaRPr lang="cs-CZ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18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23-17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3"/>
              </a:rPr>
              <a:t>http://commons.wikimedia.org/wiki/File:Vultur_gryphus_01.JPG</a:t>
            </a:r>
            <a:endParaRPr lang="cs-CZ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19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/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4"/>
              </a:rPr>
              <a:t>http://commons.wikimedia.org/wiki/File:%D0%9E%D1%81%D0%BE%D0%B5%D0%B4_%D0%93%D1%80%D0%BE%D0%B4%D0%BD%D0%BE.JPG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20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/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>
                <a:effectLst/>
              </a:rPr>
              <a:t> </a:t>
            </a:r>
            <a:r>
              <a:rPr lang="en-US" sz="1800" dirty="0" smtClean="0">
                <a:hlinkClick r:id="rId5"/>
              </a:rPr>
              <a:t>http://commons.wikimedia.org/wiki/File:Black-Kite-2.jpg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21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/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6"/>
              </a:rPr>
              <a:t>http://commons.wikimedia.org/wiki/File:Bald_eagle_head_frontal.jpg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22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11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/>
              <a:t>Creative Commons</a:t>
            </a:r>
            <a:r>
              <a:rPr lang="cs-CZ" sz="1800" dirty="0" smtClean="0"/>
              <a:t> </a:t>
            </a:r>
            <a:r>
              <a:rPr lang="cs-CZ" sz="1800" dirty="0" smtClean="0">
                <a:effectLst/>
              </a:rPr>
              <a:t>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7"/>
              </a:rPr>
              <a:t>http://commons.wikimedia.org/wiki/File:Haliaeetus_albicilla_1_%28Bohu%C5%A1_%C4%8C%C3%AD%C4%8Del%29.jpg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23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/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8"/>
              </a:rPr>
              <a:t>http://commons.wikimedia.org/wiki/File:Aegypius_monachus.jpg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24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/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9"/>
              </a:rPr>
              <a:t>http://commons.wikimedia.org/wiki/File:Neophron_percnopterus_-Dighal,_Jhajjar,_Haryana,_India-8.jpg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1800" dirty="0" smtClean="0">
              <a:effectLst/>
            </a:endParaRPr>
          </a:p>
          <a:p>
            <a:pPr>
              <a:lnSpc>
                <a:spcPct val="80000"/>
              </a:lnSpc>
            </a:pPr>
            <a:endParaRPr lang="cs-CZ" sz="1800" dirty="0" smtClean="0">
              <a:effectLst/>
            </a:endParaRP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dirty="0" smtClean="0">
                <a:effectLst/>
              </a:rPr>
              <a:t>Z</a:t>
            </a:r>
            <a:r>
              <a:rPr lang="en-US" dirty="0" err="1" smtClean="0">
                <a:effectLst/>
              </a:rPr>
              <a:t>droje</a:t>
            </a:r>
            <a:r>
              <a:rPr lang="en-US" dirty="0" smtClean="0">
                <a:effectLst/>
              </a:rPr>
              <a:t> III.</a:t>
            </a:r>
            <a:endParaRPr lang="cs-CZ" dirty="0" smtClean="0">
              <a:effectLst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cs-CZ" sz="1800" dirty="0" smtClean="0"/>
              <a:t>25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</a:t>
            </a:r>
            <a:r>
              <a:rPr lang="cs-CZ" sz="1800" dirty="0" smtClean="0"/>
              <a:t>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2"/>
              </a:rPr>
              <a:t>http://commons.wikimedia.org/wiki/File:Accipiter_nisus_Forst_Jungfernheide_080610.jpg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cs-CZ" sz="1800" dirty="0" smtClean="0">
                <a:effectLst/>
              </a:rPr>
              <a:t>26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23-17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3"/>
              </a:rPr>
              <a:t>http://commons.wikimedia.org/wiki/File:Accipiter_nisus_9194.JPG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cs-CZ" sz="1800" dirty="0" smtClean="0"/>
              <a:t>27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/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4"/>
              </a:rPr>
              <a:t>http://commons.wikimedia.org/wiki/File:Northern_Goshawk_ad_M2.jpg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2</a:t>
            </a:r>
            <a:r>
              <a:rPr lang="cs-CZ" sz="1800" dirty="0" smtClean="0"/>
              <a:t>8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/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>
                <a:effectLst/>
              </a:rPr>
              <a:t> </a:t>
            </a:r>
            <a:r>
              <a:rPr lang="en-US" sz="1800" dirty="0" smtClean="0">
                <a:hlinkClick r:id="rId5"/>
              </a:rPr>
              <a:t>http://commons.wikimedia.org/wiki/File:Common_Buzzard_RWD.jpg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2</a:t>
            </a:r>
            <a:r>
              <a:rPr lang="cs-CZ" sz="1800" dirty="0" smtClean="0"/>
              <a:t>9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/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6"/>
              </a:rPr>
              <a:t>http://commons.wikimedia.org/wiki/File:Common-Buzzard.jpg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cs-CZ" sz="1800" dirty="0" smtClean="0"/>
              <a:t>30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11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/>
              <a:t>Creative Commons</a:t>
            </a:r>
            <a:r>
              <a:rPr lang="cs-CZ" sz="1800" dirty="0" smtClean="0"/>
              <a:t> </a:t>
            </a:r>
            <a:r>
              <a:rPr lang="cs-CZ" sz="1800" dirty="0" smtClean="0">
                <a:effectLst/>
              </a:rPr>
              <a:t>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7"/>
              </a:rPr>
              <a:t>http://commons.wikimedia.org/wiki/File:Buteo_lagopus_29283.JPG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3</a:t>
            </a:r>
            <a:r>
              <a:rPr lang="cs-CZ" sz="1800" dirty="0" smtClean="0"/>
              <a:t>1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/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8"/>
              </a:rPr>
              <a:t>http://commons.wikimedia.org/wiki/File:DirkvdM_big_bird.jpg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cs-CZ" sz="1800" dirty="0" smtClean="0"/>
              <a:t>32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/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9"/>
              </a:rPr>
              <a:t>http://commons.wikimedia.org/wiki/File:Harpia_harpyja_-falconry_-head-8a.jpg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1800" dirty="0" smtClean="0">
              <a:effectLst/>
            </a:endParaRPr>
          </a:p>
          <a:p>
            <a:pPr>
              <a:lnSpc>
                <a:spcPct val="80000"/>
              </a:lnSpc>
            </a:pPr>
            <a:endParaRPr lang="cs-CZ" sz="1800" dirty="0" smtClean="0">
              <a:effectLst/>
            </a:endParaRP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dirty="0" smtClean="0">
                <a:effectLst/>
              </a:rPr>
              <a:t>Z</a:t>
            </a:r>
            <a:r>
              <a:rPr lang="en-US" dirty="0" err="1" smtClean="0">
                <a:effectLst/>
              </a:rPr>
              <a:t>droje</a:t>
            </a:r>
            <a:r>
              <a:rPr lang="en-US" dirty="0" smtClean="0">
                <a:effectLst/>
              </a:rPr>
              <a:t> IV.</a:t>
            </a:r>
            <a:endParaRPr lang="cs-CZ" dirty="0" smtClean="0">
              <a:effectLst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dirty="0" err="1" smtClean="0"/>
              <a:t>Plameňákovití</a:t>
            </a:r>
            <a:endParaRPr lang="cs-CZ" dirty="0"/>
          </a:p>
        </p:txBody>
      </p:sp>
      <p:grpSp>
        <p:nvGrpSpPr>
          <p:cNvPr id="13" name="Skupina 12"/>
          <p:cNvGrpSpPr/>
          <p:nvPr/>
        </p:nvGrpSpPr>
        <p:grpSpPr>
          <a:xfrm>
            <a:off x="4338642" y="3573016"/>
            <a:ext cx="4805358" cy="3141141"/>
            <a:chOff x="4338642" y="3573016"/>
            <a:chExt cx="4805358" cy="3141141"/>
          </a:xfrm>
        </p:grpSpPr>
        <p:grpSp>
          <p:nvGrpSpPr>
            <p:cNvPr id="6" name="Skupina 5"/>
            <p:cNvGrpSpPr/>
            <p:nvPr/>
          </p:nvGrpSpPr>
          <p:grpSpPr>
            <a:xfrm>
              <a:off x="4338642" y="3933056"/>
              <a:ext cx="4805358" cy="2781101"/>
              <a:chOff x="3995936" y="548680"/>
              <a:chExt cx="4805358" cy="2781101"/>
            </a:xfrm>
          </p:grpSpPr>
          <p:pic>
            <p:nvPicPr>
              <p:cNvPr id="8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995936" y="548680"/>
                <a:ext cx="4805358" cy="27811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TextovéPole 8"/>
              <p:cNvSpPr txBox="1"/>
              <p:nvPr/>
            </p:nvSpPr>
            <p:spPr>
              <a:xfrm>
                <a:off x="8244408" y="2852936"/>
                <a:ext cx="44275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[2]</a:t>
                </a:r>
                <a:endParaRPr lang="cs-CZ" dirty="0"/>
              </a:p>
            </p:txBody>
          </p:sp>
        </p:grpSp>
        <p:sp>
          <p:nvSpPr>
            <p:cNvPr id="11" name="TextovéPole 10"/>
            <p:cNvSpPr txBox="1"/>
            <p:nvPr/>
          </p:nvSpPr>
          <p:spPr>
            <a:xfrm>
              <a:off x="6012160" y="3573016"/>
              <a:ext cx="17749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Plameňák růžový</a:t>
              </a:r>
              <a:endParaRPr lang="cs-CZ" dirty="0"/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395536" y="980728"/>
            <a:ext cx="5628117" cy="4822795"/>
            <a:chOff x="395536" y="980728"/>
            <a:chExt cx="5628117" cy="4822795"/>
          </a:xfrm>
        </p:grpSpPr>
        <p:grpSp>
          <p:nvGrpSpPr>
            <p:cNvPr id="7" name="Skupina 6"/>
            <p:cNvGrpSpPr/>
            <p:nvPr/>
          </p:nvGrpSpPr>
          <p:grpSpPr>
            <a:xfrm>
              <a:off x="395536" y="980728"/>
              <a:ext cx="5628117" cy="4221088"/>
              <a:chOff x="-684584" y="332656"/>
              <a:chExt cx="5628117" cy="422108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-684584" y="332656"/>
                <a:ext cx="5628117" cy="4221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TextovéPole 4"/>
              <p:cNvSpPr txBox="1"/>
              <p:nvPr/>
            </p:nvSpPr>
            <p:spPr>
              <a:xfrm>
                <a:off x="-540568" y="548680"/>
                <a:ext cx="4427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[1]</a:t>
                </a:r>
                <a:endParaRPr lang="cs-CZ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" name="TextovéPole 11"/>
            <p:cNvSpPr txBox="1"/>
            <p:nvPr/>
          </p:nvSpPr>
          <p:spPr>
            <a:xfrm>
              <a:off x="467544" y="5157192"/>
              <a:ext cx="20162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Téměř do pravého úhlu zahnutý zobák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33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</a:t>
            </a:r>
            <a:r>
              <a:rPr lang="cs-CZ" sz="1800" dirty="0" smtClean="0"/>
              <a:t>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2"/>
              </a:rPr>
              <a:t>http://commons.wikimedia.org/wiki/File:Aquila_chrysaetos_1_%28Bohu%C5%A1_%C4%8C%C3%AD%C4%8Del%29.jpg</a:t>
            </a:r>
            <a:endParaRPr lang="en-US" sz="1800" dirty="0" smtClean="0"/>
          </a:p>
          <a:p>
            <a:pPr>
              <a:lnSpc>
                <a:spcPct val="80000"/>
              </a:lnSpc>
              <a:buNone/>
            </a:pP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[34]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23-17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3"/>
              </a:rPr>
              <a:t>http://commons.wikimedia.org/wiki/File:Chrysaetos_La_Ca%C3%B1ada_20120114_1.jpg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[35]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/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4"/>
              </a:rPr>
              <a:t>http://commons.wikimedia.org/wiki/File:Sagittarius_serpentarius_-Masai_Mara,_Kenya-8.jpg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36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/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>
                <a:effectLst/>
              </a:rPr>
              <a:t> </a:t>
            </a:r>
            <a:r>
              <a:rPr lang="en-US" sz="1800" dirty="0" smtClean="0">
                <a:hlinkClick r:id="rId5"/>
              </a:rPr>
              <a:t>http://commons.wikimedia.org/wiki/File:Secretary_bird_%28Sagittarius_serpentarius%29_2.jpg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37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/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6"/>
              </a:rPr>
              <a:t>http://commons.wikimedia.org/wiki/File:Caracara_Plancus_%28Carancho%29_2.jpg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cs-CZ" sz="1800" dirty="0" smtClean="0"/>
              <a:t>3</a:t>
            </a:r>
            <a:r>
              <a:rPr lang="en-US" sz="1800" dirty="0" smtClean="0"/>
              <a:t>8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11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/>
              <a:t>Creative Commons</a:t>
            </a:r>
            <a:r>
              <a:rPr lang="cs-CZ" sz="1800" dirty="0" smtClean="0"/>
              <a:t> </a:t>
            </a:r>
            <a:r>
              <a:rPr lang="cs-CZ" sz="1800" dirty="0" smtClean="0">
                <a:effectLst/>
              </a:rPr>
              <a:t>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7"/>
              </a:rPr>
              <a:t>http://commons.wikimedia.org/wiki/File:Caracara_plancus-2.jpg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39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/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8"/>
              </a:rPr>
              <a:t>http://commons.wikimedia.org/wiki/File:Common_kestrel_falco_tinnunculus.jpg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40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/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9"/>
              </a:rPr>
              <a:t>http://commons.wikimedia.org/wiki/File:Common-Kestrel-5.jpg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1800" dirty="0" smtClean="0">
              <a:effectLst/>
            </a:endParaRPr>
          </a:p>
          <a:p>
            <a:pPr>
              <a:lnSpc>
                <a:spcPct val="80000"/>
              </a:lnSpc>
            </a:pPr>
            <a:endParaRPr lang="cs-CZ" sz="1800" dirty="0" smtClean="0">
              <a:effectLst/>
            </a:endParaRP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dirty="0" smtClean="0">
                <a:effectLst/>
              </a:rPr>
              <a:t>Z</a:t>
            </a:r>
            <a:r>
              <a:rPr lang="en-US" dirty="0" err="1" smtClean="0">
                <a:effectLst/>
              </a:rPr>
              <a:t>droje</a:t>
            </a:r>
            <a:r>
              <a:rPr lang="en-US" dirty="0" smtClean="0">
                <a:effectLst/>
              </a:rPr>
              <a:t> V.</a:t>
            </a:r>
            <a:endParaRPr lang="cs-CZ" dirty="0" smtClean="0">
              <a:effectLst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41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2"/>
              </a:rPr>
              <a:t>http://commons.wikimedia.org/wiki/File:Faucon_hobereau.jpg</a:t>
            </a:r>
            <a:endParaRPr lang="en-US" sz="1800" dirty="0" smtClean="0"/>
          </a:p>
          <a:p>
            <a:pPr>
              <a:lnSpc>
                <a:spcPct val="80000"/>
              </a:lnSpc>
              <a:buNone/>
            </a:pP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[42]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23-17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3"/>
              </a:rPr>
              <a:t>http://commons.wikimedia.org/wiki/File:Falco_cherrug_1_%28Bohu%C5%A1_%C4%8C%C3%AD%C4%8Del%29.jpg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[43]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/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4"/>
              </a:rPr>
              <a:t>http://commons.wikimedia.org/wiki/File:Falco_peregrinus_tethered.jpg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44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/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>
                <a:effectLst/>
              </a:rPr>
              <a:t> </a:t>
            </a:r>
            <a:r>
              <a:rPr lang="en-US" sz="1800" dirty="0" smtClean="0">
                <a:hlinkClick r:id="rId5"/>
              </a:rPr>
              <a:t>http://commons.wikimedia.org/wiki/File:Australian_Brush-Turkey_Head.JPG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45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/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6"/>
              </a:rPr>
              <a:t>http://commons.wikimedia.org/wiki/File:Leipoa_ocellata.jpg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46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11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/>
              <a:t>Creative Commons</a:t>
            </a:r>
            <a:r>
              <a:rPr lang="cs-CZ" sz="1800" dirty="0" smtClean="0"/>
              <a:t> </a:t>
            </a:r>
            <a:r>
              <a:rPr lang="cs-CZ" sz="1800" dirty="0" smtClean="0">
                <a:effectLst/>
              </a:rPr>
              <a:t>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7"/>
              </a:rPr>
              <a:t>http://commons.wikimedia.org/wiki/File:Aepypodius_arfakianus_-Artis_Zoo,_Amsterdam,_Netherlands-8a.jpg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47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/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8"/>
              </a:rPr>
              <a:t>http://commons.wikimedia.org/wiki/File:Male_north_american_turkey_supersaturated.jpg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48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/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9"/>
              </a:rPr>
              <a:t>http://commons.wikimedia.org/wiki/File:Wild_Turkey_159.jpg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1800" dirty="0" smtClean="0">
              <a:effectLst/>
            </a:endParaRPr>
          </a:p>
          <a:p>
            <a:pPr>
              <a:lnSpc>
                <a:spcPct val="80000"/>
              </a:lnSpc>
            </a:pPr>
            <a:endParaRPr lang="cs-CZ" sz="1800" dirty="0" smtClean="0">
              <a:effectLst/>
            </a:endParaRP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dirty="0" smtClean="0">
                <a:effectLst/>
              </a:rPr>
              <a:t>Z</a:t>
            </a:r>
            <a:r>
              <a:rPr lang="en-US" dirty="0" err="1" smtClean="0">
                <a:effectLst/>
              </a:rPr>
              <a:t>droje</a:t>
            </a:r>
            <a:r>
              <a:rPr lang="en-US" dirty="0" smtClean="0">
                <a:effectLst/>
              </a:rPr>
              <a:t> VI.</a:t>
            </a:r>
            <a:endParaRPr lang="cs-CZ" dirty="0" smtClean="0">
              <a:effectLst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49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</a:t>
            </a:r>
            <a:r>
              <a:rPr lang="cs-CZ" sz="1800" dirty="0" smtClean="0"/>
              <a:t>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2"/>
              </a:rPr>
              <a:t>http://commons.wikimedia.org/wiki/File:Turkeys.jpg</a:t>
            </a:r>
            <a:endParaRPr lang="en-US" sz="1800" dirty="0" smtClean="0"/>
          </a:p>
          <a:p>
            <a:pPr>
              <a:lnSpc>
                <a:spcPct val="80000"/>
              </a:lnSpc>
              <a:buNone/>
            </a:pP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[50]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23-17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3"/>
              </a:rPr>
              <a:t>http://commons.wikimedia.org/wiki/File:Lyrurus_tetrix_lekking_Sweden.jpg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[51]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/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4"/>
              </a:rPr>
              <a:t>http://commons.wikimedia.org/wiki/File:Birkhahn.jpg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52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/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5"/>
              </a:rPr>
              <a:t>http://commons.wikimedia.org/wiki/File:Haselhuhn-01.jpg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53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/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6"/>
              </a:rPr>
              <a:t>http://commons.wikimedia.org/wiki/File:Tetrastes_bonasia_2.jpg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54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11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/>
              <a:t>Creative Commons</a:t>
            </a:r>
            <a:r>
              <a:rPr lang="cs-CZ" sz="1800" dirty="0" smtClean="0"/>
              <a:t> </a:t>
            </a:r>
            <a:r>
              <a:rPr lang="cs-CZ" sz="1800" dirty="0" smtClean="0">
                <a:effectLst/>
              </a:rPr>
              <a:t>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7"/>
              </a:rPr>
              <a:t>http://commons.wikimedia.org/wiki/File:Steinhuhn.jpg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55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/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8"/>
              </a:rPr>
              <a:t>http://commons.wikimedia.org/wiki/File:Perdix_perdix_Turvey_1.jpg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56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/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9"/>
              </a:rPr>
              <a:t>http://commons.wikimedia.org/wiki/File:Coturnix_coturnix_%28Warsaw_zoo%29-1.JPG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endParaRPr lang="cs-CZ" sz="1800" dirty="0" smtClean="0">
              <a:effectLst/>
            </a:endParaRP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dirty="0" smtClean="0">
                <a:effectLst/>
              </a:rPr>
              <a:t>Z</a:t>
            </a:r>
            <a:r>
              <a:rPr lang="en-US" dirty="0" err="1" smtClean="0">
                <a:effectLst/>
              </a:rPr>
              <a:t>droje</a:t>
            </a:r>
            <a:r>
              <a:rPr lang="en-US" dirty="0" smtClean="0">
                <a:effectLst/>
              </a:rPr>
              <a:t> VII.</a:t>
            </a:r>
            <a:endParaRPr lang="cs-CZ" dirty="0" smtClean="0">
              <a:effectLst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57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</a:t>
            </a:r>
            <a:r>
              <a:rPr lang="cs-CZ" sz="1800" dirty="0" smtClean="0"/>
              <a:t>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2"/>
              </a:rPr>
              <a:t>http://commons.wikimedia.org/wiki/File:Caille_des_bl%C3%A9s_MHNT.jpg</a:t>
            </a:r>
            <a:endParaRPr lang="en-US" sz="1800" dirty="0" smtClean="0"/>
          </a:p>
          <a:p>
            <a:pPr>
              <a:lnSpc>
                <a:spcPct val="80000"/>
              </a:lnSpc>
              <a:buNone/>
            </a:pP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[58]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23-17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3"/>
              </a:rPr>
              <a:t>http://commons.wikimedia.org/wiki/File:Gallus_gallus_-Kaziranga_National_Park,_Assam,_India-8.jpg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[59]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/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4"/>
              </a:rPr>
              <a:t>http://commons.wikimedia.org/wiki/File:Pheasant.jpg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60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/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5"/>
              </a:rPr>
              <a:t>http://commons.wikimedia.org/wiki/File:Phasianus_colchicus_01.jpg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[61]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/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6"/>
              </a:rPr>
              <a:t>http://commons.wikimedia.org/wiki/File:Common_Peafowl_%28Pavo_cristatus%29_RWD2.jpg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62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11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/>
              <a:t>Creative Commons</a:t>
            </a:r>
            <a:r>
              <a:rPr lang="cs-CZ" sz="1800" dirty="0" smtClean="0"/>
              <a:t> </a:t>
            </a:r>
            <a:r>
              <a:rPr lang="cs-CZ" sz="1800" dirty="0" smtClean="0">
                <a:effectLst/>
              </a:rPr>
              <a:t>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7"/>
              </a:rPr>
              <a:t>http://commons.wikimedia.org/wiki/File:Pavo_cristatus_-Calgary_Zoo_-female_with_chicks-8a.jpg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63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/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8"/>
              </a:rPr>
              <a:t>http://commons.wikimedia.org/wiki/File:Pavo_cristatus_feather-mx.jpg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[</a:t>
            </a:r>
            <a:r>
              <a:rPr lang="en-US" sz="1800" dirty="0" smtClean="0"/>
              <a:t>64</a:t>
            </a:r>
            <a:r>
              <a:rPr lang="en-US" sz="1800" dirty="0" smtClean="0">
                <a:effectLst/>
              </a:rPr>
              <a:t>]</a:t>
            </a:r>
            <a:r>
              <a:rPr lang="cs-CZ" sz="1800" dirty="0" smtClean="0">
                <a:effectLst/>
              </a:rPr>
              <a:t> [cit. 201</a:t>
            </a:r>
            <a:r>
              <a:rPr lang="en-US" sz="1800" dirty="0" smtClean="0">
                <a:effectLst/>
              </a:rPr>
              <a:t>2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/>
              <a:t>23</a:t>
            </a:r>
            <a:r>
              <a:rPr lang="cs-CZ" sz="1800" dirty="0" smtClean="0">
                <a:effectLst/>
              </a:rPr>
              <a:t>-</a:t>
            </a:r>
            <a:r>
              <a:rPr lang="en-US" sz="1800" dirty="0" smtClean="0">
                <a:effectLst/>
              </a:rPr>
              <a:t>17</a:t>
            </a:r>
            <a:r>
              <a:rPr lang="cs-CZ" sz="1800" dirty="0" smtClean="0">
                <a:effectLst/>
              </a:rPr>
              <a:t>]. Dostupný pod licencí </a:t>
            </a:r>
            <a:r>
              <a:rPr lang="en-US" sz="1800" dirty="0" smtClean="0">
                <a:effectLst/>
              </a:rPr>
              <a:t>Creative Commons</a:t>
            </a:r>
            <a:r>
              <a:rPr lang="cs-CZ" sz="1800" dirty="0" smtClean="0">
                <a:effectLst/>
              </a:rPr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9"/>
              </a:rPr>
              <a:t>http://commons.wikimedia.org/wiki/File:Pintade_de_Numidie.jpg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endParaRPr lang="cs-CZ" sz="1800" dirty="0" smtClean="0">
              <a:effectLst/>
            </a:endParaRP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dirty="0" smtClean="0">
                <a:effectLst/>
              </a:rPr>
              <a:t>Z</a:t>
            </a:r>
            <a:r>
              <a:rPr lang="en-US" dirty="0" err="1" smtClean="0">
                <a:effectLst/>
              </a:rPr>
              <a:t>droje</a:t>
            </a:r>
            <a:r>
              <a:rPr lang="en-US" dirty="0" smtClean="0">
                <a:effectLst/>
              </a:rPr>
              <a:t> VIII.</a:t>
            </a:r>
            <a:endParaRPr lang="cs-CZ" dirty="0" smtClean="0">
              <a:effectLst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 eaLnBrk="1" hangingPunct="1">
              <a:defRPr/>
            </a:pPr>
            <a:r>
              <a:rPr lang="cs-CZ" dirty="0" smtClean="0"/>
              <a:t>8. řád: Vrubozobí</a:t>
            </a:r>
            <a:endParaRPr lang="en-US" dirty="0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cs-CZ" sz="2800" dirty="0" smtClean="0"/>
              <a:t> vodní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cs-CZ" sz="2800" dirty="0" smtClean="0"/>
              <a:t>dozadu posunuté nohy s plovacími blánami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cs-CZ" sz="2800" dirty="0" smtClean="0"/>
              <a:t>příčné lamely v zobáku, na konci zobáku nehet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cs-CZ" sz="2800" dirty="0" smtClean="0"/>
              <a:t>zpravidla monogamní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cs-CZ" sz="2800" dirty="0" smtClean="0"/>
              <a:t>početná snůška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cs-CZ" sz="2800" dirty="0" smtClean="0"/>
              <a:t>nekrmiví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cs-CZ" sz="2800" dirty="0" smtClean="0"/>
              <a:t>Kosmopolitní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cs-CZ" sz="2800" dirty="0" smtClean="0"/>
              <a:t>kamišovití, kachnovití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1907704" y="3068960"/>
            <a:ext cx="7020994" cy="3789040"/>
            <a:chOff x="1907704" y="3068960"/>
            <a:chExt cx="7020994" cy="3789040"/>
          </a:xfrm>
        </p:grpSpPr>
        <p:sp>
          <p:nvSpPr>
            <p:cNvPr id="5" name="TextovéPole 4"/>
            <p:cNvSpPr txBox="1"/>
            <p:nvPr/>
          </p:nvSpPr>
          <p:spPr>
            <a:xfrm>
              <a:off x="1907704" y="5934670"/>
              <a:ext cx="261315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 Typická pozice </a:t>
              </a:r>
              <a:r>
                <a:rPr lang="cs-CZ" dirty="0" err="1" smtClean="0"/>
                <a:t>plovavých</a:t>
              </a:r>
              <a:r>
                <a:rPr lang="cs-CZ" dirty="0" smtClean="0"/>
                <a:t> </a:t>
              </a:r>
            </a:p>
            <a:p>
              <a:r>
                <a:rPr lang="cs-CZ" dirty="0" smtClean="0"/>
                <a:t>kachen při sběru potravy.</a:t>
              </a:r>
            </a:p>
            <a:p>
              <a:endParaRPr lang="cs-CZ" dirty="0"/>
            </a:p>
          </p:txBody>
        </p:sp>
        <p:grpSp>
          <p:nvGrpSpPr>
            <p:cNvPr id="7" name="Skupina 6"/>
            <p:cNvGrpSpPr/>
            <p:nvPr/>
          </p:nvGrpSpPr>
          <p:grpSpPr>
            <a:xfrm>
              <a:off x="4499992" y="3068960"/>
              <a:ext cx="4428706" cy="3505572"/>
              <a:chOff x="4499992" y="2636912"/>
              <a:chExt cx="4428706" cy="3505572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499992" y="2636912"/>
                <a:ext cx="4428706" cy="35055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ovéPole 5"/>
              <p:cNvSpPr txBox="1"/>
              <p:nvPr/>
            </p:nvSpPr>
            <p:spPr>
              <a:xfrm>
                <a:off x="4644008" y="5661248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[10]</a:t>
                </a:r>
                <a:endParaRPr lang="cs-CZ" dirty="0"/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Kamišovití</a:t>
            </a:r>
            <a:endParaRPr lang="cs-CZ" dirty="0"/>
          </a:p>
        </p:txBody>
      </p:sp>
      <p:grpSp>
        <p:nvGrpSpPr>
          <p:cNvPr id="18" name="Skupina 17"/>
          <p:cNvGrpSpPr/>
          <p:nvPr/>
        </p:nvGrpSpPr>
        <p:grpSpPr>
          <a:xfrm>
            <a:off x="251520" y="1124744"/>
            <a:ext cx="8580462" cy="5444827"/>
            <a:chOff x="251520" y="1124744"/>
            <a:chExt cx="8580462" cy="5444827"/>
          </a:xfrm>
        </p:grpSpPr>
        <p:grpSp>
          <p:nvGrpSpPr>
            <p:cNvPr id="7" name="Skupina 6"/>
            <p:cNvGrpSpPr/>
            <p:nvPr/>
          </p:nvGrpSpPr>
          <p:grpSpPr>
            <a:xfrm>
              <a:off x="3203848" y="1124744"/>
              <a:ext cx="5628134" cy="5444827"/>
              <a:chOff x="3059832" y="692696"/>
              <a:chExt cx="5772150" cy="5705475"/>
            </a:xfrm>
          </p:grpSpPr>
          <p:pic>
            <p:nvPicPr>
              <p:cNvPr id="7170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059832" y="692696"/>
                <a:ext cx="5772150" cy="5705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ovéPole 5"/>
              <p:cNvSpPr txBox="1"/>
              <p:nvPr/>
            </p:nvSpPr>
            <p:spPr>
              <a:xfrm>
                <a:off x="3131840" y="5949280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[15]</a:t>
                </a:r>
                <a:endParaRPr lang="cs-CZ" dirty="0"/>
              </a:p>
            </p:txBody>
          </p:sp>
        </p:grpSp>
        <p:sp>
          <p:nvSpPr>
            <p:cNvPr id="12" name="TextovéPole 11"/>
            <p:cNvSpPr txBox="1"/>
            <p:nvPr/>
          </p:nvSpPr>
          <p:spPr>
            <a:xfrm>
              <a:off x="251520" y="5517232"/>
              <a:ext cx="289303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Jen Jižní Amerika, </a:t>
              </a:r>
            </a:p>
            <a:p>
              <a:r>
                <a:rPr lang="cs-CZ" dirty="0" smtClean="0"/>
                <a:t>připomínají hrabavé, 3 druhy</a:t>
              </a:r>
            </a:p>
            <a:p>
              <a:endParaRPr lang="cs-CZ" dirty="0"/>
            </a:p>
          </p:txBody>
        </p:sp>
      </p:grpSp>
      <p:grpSp>
        <p:nvGrpSpPr>
          <p:cNvPr id="17" name="Skupina 16"/>
          <p:cNvGrpSpPr/>
          <p:nvPr/>
        </p:nvGrpSpPr>
        <p:grpSpPr>
          <a:xfrm>
            <a:off x="251520" y="1340768"/>
            <a:ext cx="4392934" cy="2961620"/>
            <a:chOff x="251520" y="1340768"/>
            <a:chExt cx="4392934" cy="2961620"/>
          </a:xfrm>
        </p:grpSpPr>
        <p:grpSp>
          <p:nvGrpSpPr>
            <p:cNvPr id="16" name="Skupina 15"/>
            <p:cNvGrpSpPr/>
            <p:nvPr/>
          </p:nvGrpSpPr>
          <p:grpSpPr>
            <a:xfrm>
              <a:off x="251520" y="1340768"/>
              <a:ext cx="4392934" cy="2961620"/>
              <a:chOff x="251520" y="1340768"/>
              <a:chExt cx="4392934" cy="2961620"/>
            </a:xfrm>
          </p:grpSpPr>
          <p:grpSp>
            <p:nvGrpSpPr>
              <p:cNvPr id="9" name="Skupina 8"/>
              <p:cNvGrpSpPr/>
              <p:nvPr/>
            </p:nvGrpSpPr>
            <p:grpSpPr>
              <a:xfrm>
                <a:off x="251520" y="1340768"/>
                <a:ext cx="4392934" cy="2592288"/>
                <a:chOff x="323528" y="260648"/>
                <a:chExt cx="6049118" cy="4279751"/>
              </a:xfrm>
            </p:grpSpPr>
            <p:pic>
              <p:nvPicPr>
                <p:cNvPr id="7171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23528" y="260648"/>
                  <a:ext cx="6049118" cy="42797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" name="TextovéPole 7"/>
                <p:cNvSpPr txBox="1"/>
                <p:nvPr/>
              </p:nvSpPr>
              <p:spPr>
                <a:xfrm>
                  <a:off x="467544" y="908720"/>
                  <a:ext cx="5597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[16]</a:t>
                  </a:r>
                  <a:endParaRPr lang="cs-CZ" dirty="0"/>
                </a:p>
              </p:txBody>
            </p:sp>
          </p:grpSp>
          <p:sp>
            <p:nvSpPr>
              <p:cNvPr id="10" name="TextovéPole 9"/>
              <p:cNvSpPr txBox="1"/>
              <p:nvPr/>
            </p:nvSpPr>
            <p:spPr>
              <a:xfrm>
                <a:off x="1619672" y="3933056"/>
                <a:ext cx="14747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Kamiš růžkatý</a:t>
                </a:r>
                <a:endParaRPr lang="cs-CZ" dirty="0"/>
              </a:p>
            </p:txBody>
          </p:sp>
        </p:grpSp>
        <p:cxnSp>
          <p:nvCxnSpPr>
            <p:cNvPr id="13" name="Přímá spojovací šipka 12"/>
            <p:cNvCxnSpPr>
              <a:stCxn id="10" idx="3"/>
            </p:cNvCxnSpPr>
            <p:nvPr/>
          </p:nvCxnSpPr>
          <p:spPr>
            <a:xfrm flipV="1">
              <a:off x="3094435" y="2348880"/>
              <a:ext cx="253429" cy="176884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106688" cy="106613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Kachnovití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23528" y="1198493"/>
            <a:ext cx="3320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Labutě –potravu získávají ve vodě</a:t>
            </a:r>
          </a:p>
          <a:p>
            <a:endParaRPr lang="cs-CZ" dirty="0"/>
          </a:p>
        </p:txBody>
      </p:sp>
      <p:grpSp>
        <p:nvGrpSpPr>
          <p:cNvPr id="19" name="Skupina 18"/>
          <p:cNvGrpSpPr/>
          <p:nvPr/>
        </p:nvGrpSpPr>
        <p:grpSpPr>
          <a:xfrm>
            <a:off x="3563888" y="260648"/>
            <a:ext cx="5250160" cy="3343554"/>
            <a:chOff x="3563888" y="260648"/>
            <a:chExt cx="5250160" cy="3343554"/>
          </a:xfrm>
        </p:grpSpPr>
        <p:grpSp>
          <p:nvGrpSpPr>
            <p:cNvPr id="7" name="Skupina 6"/>
            <p:cNvGrpSpPr/>
            <p:nvPr/>
          </p:nvGrpSpPr>
          <p:grpSpPr>
            <a:xfrm>
              <a:off x="4355976" y="260648"/>
              <a:ext cx="4458072" cy="3343554"/>
              <a:chOff x="3923928" y="571500"/>
              <a:chExt cx="4458072" cy="3343554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923928" y="571500"/>
                <a:ext cx="4458072" cy="3343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TextovéPole 4"/>
              <p:cNvSpPr txBox="1"/>
              <p:nvPr/>
            </p:nvSpPr>
            <p:spPr>
              <a:xfrm>
                <a:off x="7812360" y="3356992"/>
                <a:ext cx="44275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[3]</a:t>
                </a:r>
                <a:endParaRPr lang="cs-CZ" dirty="0"/>
              </a:p>
            </p:txBody>
          </p:sp>
        </p:grpSp>
        <p:sp>
          <p:nvSpPr>
            <p:cNvPr id="13" name="TextovéPole 12"/>
            <p:cNvSpPr txBox="1"/>
            <p:nvPr/>
          </p:nvSpPr>
          <p:spPr>
            <a:xfrm>
              <a:off x="3563888" y="1772816"/>
              <a:ext cx="7697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Labuť </a:t>
              </a:r>
            </a:p>
            <a:p>
              <a:r>
                <a:rPr lang="cs-CZ" dirty="0" smtClean="0"/>
                <a:t>velká</a:t>
              </a:r>
              <a:endParaRPr lang="cs-CZ" dirty="0"/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323528" y="2636912"/>
            <a:ext cx="4861795" cy="4004865"/>
            <a:chOff x="323528" y="2636912"/>
            <a:chExt cx="4861795" cy="4004865"/>
          </a:xfrm>
        </p:grpSpPr>
        <p:grpSp>
          <p:nvGrpSpPr>
            <p:cNvPr id="8" name="Skupina 7"/>
            <p:cNvGrpSpPr/>
            <p:nvPr/>
          </p:nvGrpSpPr>
          <p:grpSpPr>
            <a:xfrm>
              <a:off x="323528" y="2996952"/>
              <a:ext cx="4861795" cy="3644825"/>
              <a:chOff x="179512" y="2564904"/>
              <a:chExt cx="4861795" cy="3644825"/>
            </a:xfrm>
          </p:grpSpPr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79512" y="2564904"/>
                <a:ext cx="4861795" cy="36448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ovéPole 5"/>
              <p:cNvSpPr txBox="1"/>
              <p:nvPr/>
            </p:nvSpPr>
            <p:spPr>
              <a:xfrm>
                <a:off x="4355976" y="5661248"/>
                <a:ext cx="4427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[4]</a:t>
                </a:r>
                <a:endParaRPr lang="cs-CZ" dirty="0"/>
              </a:p>
            </p:txBody>
          </p:sp>
        </p:grpSp>
        <p:sp>
          <p:nvSpPr>
            <p:cNvPr id="14" name="TextovéPole 13"/>
            <p:cNvSpPr txBox="1"/>
            <p:nvPr/>
          </p:nvSpPr>
          <p:spPr>
            <a:xfrm>
              <a:off x="323528" y="2636912"/>
              <a:ext cx="12955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Labuť černá</a:t>
              </a:r>
              <a:endParaRPr lang="cs-CZ" dirty="0"/>
            </a:p>
          </p:txBody>
        </p:sp>
      </p:grpSp>
      <p:grpSp>
        <p:nvGrpSpPr>
          <p:cNvPr id="17" name="Skupina 16"/>
          <p:cNvGrpSpPr/>
          <p:nvPr/>
        </p:nvGrpSpPr>
        <p:grpSpPr>
          <a:xfrm>
            <a:off x="5580112" y="3645024"/>
            <a:ext cx="3217576" cy="2929508"/>
            <a:chOff x="5436096" y="3573016"/>
            <a:chExt cx="3217576" cy="2929508"/>
          </a:xfrm>
        </p:grpSpPr>
        <p:grpSp>
          <p:nvGrpSpPr>
            <p:cNvPr id="11" name="Skupina 10"/>
            <p:cNvGrpSpPr/>
            <p:nvPr/>
          </p:nvGrpSpPr>
          <p:grpSpPr>
            <a:xfrm>
              <a:off x="5436096" y="3573016"/>
              <a:ext cx="3217576" cy="2929508"/>
              <a:chOff x="5436096" y="3573016"/>
              <a:chExt cx="3217576" cy="2929508"/>
            </a:xfrm>
          </p:grpSpPr>
          <p:pic>
            <p:nvPicPr>
              <p:cNvPr id="2052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436096" y="3573016"/>
                <a:ext cx="3217576" cy="29295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TextovéPole 9"/>
              <p:cNvSpPr txBox="1"/>
              <p:nvPr/>
            </p:nvSpPr>
            <p:spPr>
              <a:xfrm>
                <a:off x="5796136" y="6093296"/>
                <a:ext cx="4427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[5]</a:t>
                </a:r>
                <a:endParaRPr lang="cs-CZ" dirty="0"/>
              </a:p>
            </p:txBody>
          </p:sp>
        </p:grpSp>
        <p:sp>
          <p:nvSpPr>
            <p:cNvPr id="15" name="TextovéPole 14"/>
            <p:cNvSpPr txBox="1"/>
            <p:nvPr/>
          </p:nvSpPr>
          <p:spPr>
            <a:xfrm>
              <a:off x="6588224" y="6093296"/>
              <a:ext cx="143385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Labuť zpěvná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Kachnovití</a:t>
            </a:r>
            <a:endParaRPr lang="cs-CZ" dirty="0"/>
          </a:p>
        </p:txBody>
      </p:sp>
      <p:grpSp>
        <p:nvGrpSpPr>
          <p:cNvPr id="13" name="Skupina 12"/>
          <p:cNvGrpSpPr/>
          <p:nvPr/>
        </p:nvGrpSpPr>
        <p:grpSpPr>
          <a:xfrm>
            <a:off x="395536" y="2996952"/>
            <a:ext cx="2973512" cy="3465676"/>
            <a:chOff x="395536" y="1772816"/>
            <a:chExt cx="2973512" cy="3465676"/>
          </a:xfrm>
        </p:grpSpPr>
        <p:grpSp>
          <p:nvGrpSpPr>
            <p:cNvPr id="6" name="Skupina 5"/>
            <p:cNvGrpSpPr/>
            <p:nvPr/>
          </p:nvGrpSpPr>
          <p:grpSpPr>
            <a:xfrm>
              <a:off x="395536" y="1772816"/>
              <a:ext cx="2973512" cy="3076224"/>
              <a:chOff x="395536" y="980728"/>
              <a:chExt cx="2973512" cy="3076224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95536" y="980728"/>
                <a:ext cx="2973512" cy="3076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TextovéPole 4"/>
              <p:cNvSpPr txBox="1"/>
              <p:nvPr/>
            </p:nvSpPr>
            <p:spPr>
              <a:xfrm>
                <a:off x="611560" y="3645024"/>
                <a:ext cx="4427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[6]</a:t>
                </a:r>
                <a:endParaRPr lang="cs-CZ" dirty="0"/>
              </a:p>
            </p:txBody>
          </p:sp>
        </p:grpSp>
        <p:sp>
          <p:nvSpPr>
            <p:cNvPr id="10" name="TextovéPole 9"/>
            <p:cNvSpPr txBox="1"/>
            <p:nvPr/>
          </p:nvSpPr>
          <p:spPr>
            <a:xfrm>
              <a:off x="467544" y="4869160"/>
              <a:ext cx="1910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Husa polní (=rolní)</a:t>
              </a:r>
              <a:endParaRPr lang="cs-CZ" dirty="0"/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4211960" y="2204864"/>
            <a:ext cx="4392488" cy="4473788"/>
            <a:chOff x="3923928" y="764704"/>
            <a:chExt cx="3617979" cy="3105636"/>
          </a:xfrm>
        </p:grpSpPr>
        <p:grpSp>
          <p:nvGrpSpPr>
            <p:cNvPr id="9" name="Skupina 8"/>
            <p:cNvGrpSpPr/>
            <p:nvPr/>
          </p:nvGrpSpPr>
          <p:grpSpPr>
            <a:xfrm>
              <a:off x="3923928" y="764704"/>
              <a:ext cx="3617979" cy="2713484"/>
              <a:chOff x="3923928" y="764704"/>
              <a:chExt cx="3617979" cy="2713484"/>
            </a:xfrm>
          </p:grpSpPr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923928" y="764704"/>
                <a:ext cx="3617979" cy="27134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ovéPole 7"/>
              <p:cNvSpPr txBox="1"/>
              <p:nvPr/>
            </p:nvSpPr>
            <p:spPr>
              <a:xfrm>
                <a:off x="4139952" y="3068960"/>
                <a:ext cx="4427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[7]</a:t>
                </a:r>
                <a:endParaRPr lang="cs-CZ" dirty="0"/>
              </a:p>
            </p:txBody>
          </p:sp>
        </p:grpSp>
        <p:sp>
          <p:nvSpPr>
            <p:cNvPr id="11" name="TextovéPole 10"/>
            <p:cNvSpPr txBox="1"/>
            <p:nvPr/>
          </p:nvSpPr>
          <p:spPr>
            <a:xfrm>
              <a:off x="3995936" y="3501008"/>
              <a:ext cx="1185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Husa velká</a:t>
              </a:r>
              <a:endParaRPr lang="cs-CZ" dirty="0"/>
            </a:p>
          </p:txBody>
        </p:sp>
      </p:grpSp>
      <p:sp>
        <p:nvSpPr>
          <p:cNvPr id="12" name="TextovéPole 11"/>
          <p:cNvSpPr txBox="1"/>
          <p:nvPr/>
        </p:nvSpPr>
        <p:spPr>
          <a:xfrm>
            <a:off x="611560" y="1340768"/>
            <a:ext cx="3600400" cy="1224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Husy – severní polokoule, podstatnou část života tráví mimo vodu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Kachnovití</a:t>
            </a:r>
            <a:endParaRPr lang="cs-CZ" dirty="0"/>
          </a:p>
        </p:txBody>
      </p:sp>
      <p:grpSp>
        <p:nvGrpSpPr>
          <p:cNvPr id="17" name="Skupina 16"/>
          <p:cNvGrpSpPr/>
          <p:nvPr/>
        </p:nvGrpSpPr>
        <p:grpSpPr>
          <a:xfrm>
            <a:off x="179512" y="3501008"/>
            <a:ext cx="5034136" cy="3171506"/>
            <a:chOff x="179512" y="3501008"/>
            <a:chExt cx="5034136" cy="3171506"/>
          </a:xfrm>
        </p:grpSpPr>
        <p:grpSp>
          <p:nvGrpSpPr>
            <p:cNvPr id="9" name="Skupina 8"/>
            <p:cNvGrpSpPr/>
            <p:nvPr/>
          </p:nvGrpSpPr>
          <p:grpSpPr>
            <a:xfrm>
              <a:off x="179512" y="3501008"/>
              <a:ext cx="5034136" cy="3171506"/>
              <a:chOff x="395536" y="3212976"/>
              <a:chExt cx="5034136" cy="3171506"/>
            </a:xfrm>
          </p:grpSpPr>
          <p:pic>
            <p:nvPicPr>
              <p:cNvPr id="4099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95536" y="3212976"/>
                <a:ext cx="5034136" cy="31715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ovéPole 7"/>
              <p:cNvSpPr txBox="1"/>
              <p:nvPr/>
            </p:nvSpPr>
            <p:spPr>
              <a:xfrm>
                <a:off x="4716016" y="5949280"/>
                <a:ext cx="4427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[9]</a:t>
                </a:r>
                <a:endParaRPr lang="cs-CZ" dirty="0"/>
              </a:p>
            </p:txBody>
          </p:sp>
        </p:grpSp>
        <p:sp>
          <p:nvSpPr>
            <p:cNvPr id="14" name="TextovéPole 13"/>
            <p:cNvSpPr txBox="1"/>
            <p:nvPr/>
          </p:nvSpPr>
          <p:spPr>
            <a:xfrm>
              <a:off x="251520" y="6237312"/>
              <a:ext cx="15260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Kachna divoká</a:t>
              </a:r>
              <a:endParaRPr lang="cs-CZ" dirty="0"/>
            </a:p>
          </p:txBody>
        </p:sp>
      </p:grpSp>
      <p:sp>
        <p:nvSpPr>
          <p:cNvPr id="16" name="TextovéPole 15"/>
          <p:cNvSpPr txBox="1"/>
          <p:nvPr/>
        </p:nvSpPr>
        <p:spPr>
          <a:xfrm>
            <a:off x="467544" y="1340768"/>
            <a:ext cx="30963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Kachny – potravu získávají ve vodě, nápadný sexuální dimorfismus, plovavé – kachna, lžičák; potápivé – polák, morčák, kajka</a:t>
            </a:r>
          </a:p>
          <a:p>
            <a:endParaRPr lang="cs-CZ" dirty="0"/>
          </a:p>
        </p:txBody>
      </p:sp>
      <p:grpSp>
        <p:nvGrpSpPr>
          <p:cNvPr id="15" name="Skupina 14"/>
          <p:cNvGrpSpPr/>
          <p:nvPr/>
        </p:nvGrpSpPr>
        <p:grpSpPr>
          <a:xfrm>
            <a:off x="4355976" y="1124744"/>
            <a:ext cx="4523656" cy="3030850"/>
            <a:chOff x="4620344" y="1196752"/>
            <a:chExt cx="4523656" cy="3030850"/>
          </a:xfrm>
        </p:grpSpPr>
        <p:grpSp>
          <p:nvGrpSpPr>
            <p:cNvPr id="6" name="Skupina 5"/>
            <p:cNvGrpSpPr/>
            <p:nvPr/>
          </p:nvGrpSpPr>
          <p:grpSpPr>
            <a:xfrm>
              <a:off x="4620344" y="1196752"/>
              <a:ext cx="4523656" cy="3030850"/>
              <a:chOff x="3563888" y="836712"/>
              <a:chExt cx="4523656" cy="3030850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563888" y="836712"/>
                <a:ext cx="4523656" cy="3030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TextovéPole 4"/>
              <p:cNvSpPr txBox="1"/>
              <p:nvPr/>
            </p:nvSpPr>
            <p:spPr>
              <a:xfrm>
                <a:off x="3635896" y="3429000"/>
                <a:ext cx="4427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[8]</a:t>
                </a:r>
                <a:endParaRPr lang="cs-CZ" dirty="0"/>
              </a:p>
            </p:txBody>
          </p:sp>
        </p:grpSp>
        <p:sp>
          <p:nvSpPr>
            <p:cNvPr id="13" name="TextovéPole 12"/>
            <p:cNvSpPr txBox="1"/>
            <p:nvPr/>
          </p:nvSpPr>
          <p:spPr>
            <a:xfrm>
              <a:off x="4644008" y="1196752"/>
              <a:ext cx="13941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Čírka obecná</a:t>
              </a:r>
              <a:endParaRPr lang="cs-CZ" dirty="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1896</TotalTime>
  <Words>1029</Words>
  <Application>Microsoft Office PowerPoint</Application>
  <PresentationFormat>Předvádění na obrazovce (4:3)</PresentationFormat>
  <Paragraphs>345</Paragraphs>
  <Slides>43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7" baseType="lpstr">
      <vt:lpstr>Arial</vt:lpstr>
      <vt:lpstr>Calibri</vt:lpstr>
      <vt:lpstr>Wingdings</vt:lpstr>
      <vt:lpstr>Motiv sady Office</vt:lpstr>
      <vt:lpstr>Ptáci II.</vt:lpstr>
      <vt:lpstr>2. nadřád: létaví</vt:lpstr>
      <vt:lpstr>7. řád: Plameňáci</vt:lpstr>
      <vt:lpstr>Plameňákovití</vt:lpstr>
      <vt:lpstr>8. řád: Vrubozobí</vt:lpstr>
      <vt:lpstr>Kamišovití</vt:lpstr>
      <vt:lpstr>Kachnovití</vt:lpstr>
      <vt:lpstr>Kachnovití</vt:lpstr>
      <vt:lpstr>Kachnovití</vt:lpstr>
      <vt:lpstr>Kachnovití</vt:lpstr>
      <vt:lpstr>Kachnovití</vt:lpstr>
      <vt:lpstr>9.řád: Dravci</vt:lpstr>
      <vt:lpstr>Kondorovití</vt:lpstr>
      <vt:lpstr>Jestřábovití</vt:lpstr>
      <vt:lpstr>Jestřábovití</vt:lpstr>
      <vt:lpstr>Jestřábovití</vt:lpstr>
      <vt:lpstr>Jestřábovití</vt:lpstr>
      <vt:lpstr>Jestřábovití</vt:lpstr>
      <vt:lpstr>Jestřábovití</vt:lpstr>
      <vt:lpstr>Jestřábovití</vt:lpstr>
      <vt:lpstr>Hadilovovití</vt:lpstr>
      <vt:lpstr>Sokolovití</vt:lpstr>
      <vt:lpstr>Sokolovití</vt:lpstr>
      <vt:lpstr>Sokolovití</vt:lpstr>
      <vt:lpstr>10. řád: Hrabaví</vt:lpstr>
      <vt:lpstr>Tabonovití</vt:lpstr>
      <vt:lpstr>Krocanovití</vt:lpstr>
      <vt:lpstr>Tetřevovití</vt:lpstr>
      <vt:lpstr>Tetřevovití</vt:lpstr>
      <vt:lpstr>Bažantovití</vt:lpstr>
      <vt:lpstr>Bažantovití</vt:lpstr>
      <vt:lpstr>Bažantovití</vt:lpstr>
      <vt:lpstr>Perličkovití</vt:lpstr>
      <vt:lpstr>Urči název, zařaď do řádu:</vt:lpstr>
      <vt:lpstr>Řešení:</vt:lpstr>
      <vt:lpstr>Zdroje I.</vt:lpstr>
      <vt:lpstr>Zdroje II.</vt:lpstr>
      <vt:lpstr>Zdroje III.</vt:lpstr>
      <vt:lpstr>Zdroje IV.</vt:lpstr>
      <vt:lpstr>Zdroje V.</vt:lpstr>
      <vt:lpstr>Zdroje VI.</vt:lpstr>
      <vt:lpstr>Zdroje VII.</vt:lpstr>
      <vt:lpstr>Zdroje VIII.</vt:lpstr>
    </vt:vector>
  </TitlesOfParts>
  <Company>privat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Lenka</dc:creator>
  <cp:lastModifiedBy>Admin</cp:lastModifiedBy>
  <cp:revision>88</cp:revision>
  <dcterms:created xsi:type="dcterms:W3CDTF">2012-11-20T21:27:19Z</dcterms:created>
  <dcterms:modified xsi:type="dcterms:W3CDTF">2020-03-16T08:25:47Z</dcterms:modified>
</cp:coreProperties>
</file>