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98" r:id="rId2"/>
    <p:sldId id="261" r:id="rId3"/>
    <p:sldId id="264" r:id="rId4"/>
    <p:sldId id="273" r:id="rId5"/>
    <p:sldId id="274" r:id="rId6"/>
    <p:sldId id="275" r:id="rId7"/>
    <p:sldId id="263" r:id="rId8"/>
    <p:sldId id="276" r:id="rId9"/>
    <p:sldId id="277" r:id="rId10"/>
    <p:sldId id="278" r:id="rId11"/>
    <p:sldId id="279" r:id="rId12"/>
    <p:sldId id="280" r:id="rId13"/>
    <p:sldId id="262" r:id="rId14"/>
    <p:sldId id="281" r:id="rId15"/>
    <p:sldId id="265" r:id="rId16"/>
    <p:sldId id="282" r:id="rId17"/>
    <p:sldId id="266" r:id="rId18"/>
    <p:sldId id="283" r:id="rId19"/>
    <p:sldId id="285" r:id="rId20"/>
    <p:sldId id="286" r:id="rId21"/>
    <p:sldId id="267" r:id="rId22"/>
    <p:sldId id="287" r:id="rId23"/>
    <p:sldId id="289" r:id="rId24"/>
    <p:sldId id="268" r:id="rId25"/>
    <p:sldId id="291" r:id="rId26"/>
    <p:sldId id="269" r:id="rId27"/>
    <p:sldId id="292" r:id="rId28"/>
    <p:sldId id="293" r:id="rId29"/>
    <p:sldId id="270" r:id="rId30"/>
    <p:sldId id="295" r:id="rId31"/>
    <p:sldId id="294" r:id="rId32"/>
    <p:sldId id="271" r:id="rId33"/>
    <p:sldId id="297" r:id="rId34"/>
    <p:sldId id="299" r:id="rId35"/>
    <p:sldId id="300" r:id="rId36"/>
    <p:sldId id="257" r:id="rId37"/>
    <p:sldId id="258" r:id="rId38"/>
    <p:sldId id="259" r:id="rId39"/>
    <p:sldId id="260" r:id="rId40"/>
    <p:sldId id="284" r:id="rId41"/>
    <p:sldId id="290" r:id="rId42"/>
    <p:sldId id="288" r:id="rId43"/>
    <p:sldId id="296" r:id="rId44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08" autoAdjust="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E3F16-E68C-4983-A6C4-40A7CEE2F7FA}" type="datetimeFigureOut">
              <a:rPr lang="cs-CZ" smtClean="0"/>
              <a:t>16. 3. 2020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D048F8-05BA-469D-8DCF-E0117FA6AAB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8776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D048F8-05BA-469D-8DCF-E0117FA6AAB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826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BAFF4-2621-4C5F-88AA-7178704F51E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F0173C-987E-4B85-9CAD-3C207A53D21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62C38D-F7B3-4F68-9C1A-911EEAC12C7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30384F-C744-4577-8BD8-8D84B494159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60EF12-538F-42D7-BBDB-936B73AA001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95132-8318-401A-97E8-7A9A7A77CDF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601EB4-B77A-438D-9E99-ADA4194B0A1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A4ED56-C016-43D6-AB02-013D4E32BF7D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E37DE-28C4-4A26-8E91-1BFEF482EF7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C2124-E61B-4BED-88FC-D2B3BD824C96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3E5AF-6766-4C85-8DD5-09721B8AD918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5148B0-2341-4DC3-8739-329673066A32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slide" Target="slide7.xml"/><Relationship Id="rId7" Type="http://schemas.openxmlformats.org/officeDocument/2006/relationships/slide" Target="slide2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32.xml"/><Relationship Id="rId5" Type="http://schemas.openxmlformats.org/officeDocument/2006/relationships/slide" Target="slide15.xml"/><Relationship Id="rId10" Type="http://schemas.openxmlformats.org/officeDocument/2006/relationships/slide" Target="slide29.xml"/><Relationship Id="rId4" Type="http://schemas.openxmlformats.org/officeDocument/2006/relationships/slide" Target="slide13.xml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Feather_of_Otis_tarda.jpg" TargetMode="External"/><Relationship Id="rId3" Type="http://schemas.openxmlformats.org/officeDocument/2006/relationships/hyperlink" Target="http://commons.wikimedia.org/wiki/File:Balearica_regulorum_Kaldari_01.jpg" TargetMode="External"/><Relationship Id="rId7" Type="http://schemas.openxmlformats.org/officeDocument/2006/relationships/hyperlink" Target="http://commons.wikimedia.org/wiki/File:Dabao.jpg" TargetMode="External"/><Relationship Id="rId2" Type="http://schemas.openxmlformats.org/officeDocument/2006/relationships/hyperlink" Target="http://commons.wikimedia.org/wiki/File:Grus_grus_head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20050507-007-fulica-atra.jpg" TargetMode="External"/><Relationship Id="rId5" Type="http://schemas.openxmlformats.org/officeDocument/2006/relationships/hyperlink" Target="http://commons.wikimedia.org/wiki/File:2006-06-05_blaesshuhn.jpg" TargetMode="External"/><Relationship Id="rId4" Type="http://schemas.openxmlformats.org/officeDocument/2006/relationships/hyperlink" Target="http://commons.wikimedia.org/wiki/File:Ralaqu.jpg" TargetMode="External"/><Relationship Id="rId9" Type="http://schemas.openxmlformats.org/officeDocument/2006/relationships/hyperlink" Target="http://commons.wikimedia.org/wiki/File:Northern_Lapwing.jpg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Catharacta_antarcticaWorld.png" TargetMode="External"/><Relationship Id="rId3" Type="http://schemas.openxmlformats.org/officeDocument/2006/relationships/hyperlink" Target="http://commons.wikimedia.org/wiki/File:Charadrius_dubius_P4222977.jpg" TargetMode="External"/><Relationship Id="rId7" Type="http://schemas.openxmlformats.org/officeDocument/2006/relationships/hyperlink" Target="http://commons.wikimedia.org/wiki/File:Catharacta_antarctica_-Durban_-flying-8.jpg" TargetMode="External"/><Relationship Id="rId2" Type="http://schemas.openxmlformats.org/officeDocument/2006/relationships/hyperlink" Target="http://commons.wikimedia.org/wiki/File:Little-Ringed-Plover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Kampfl%C3%A4ufer_070608.jpg" TargetMode="External"/><Relationship Id="rId5" Type="http://schemas.openxmlformats.org/officeDocument/2006/relationships/hyperlink" Target="http://commons.wikimedia.org/wiki/File:Gallinago_gallinago_a1.JPG" TargetMode="External"/><Relationship Id="rId4" Type="http://schemas.openxmlformats.org/officeDocument/2006/relationships/hyperlink" Target="http://commons.wikimedia.org/wiki/File:Woodcock_earthworm.jpg" TargetMode="External"/><Relationship Id="rId9" Type="http://schemas.openxmlformats.org/officeDocument/2006/relationships/hyperlink" Target="http://commons.wikimedia.org/wiki/File:Catharacta_chilensis_(Chilean_Skua).jpg" TargetMode="Externa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tlantic_Puffin_2.jpg" TargetMode="External"/><Relationship Id="rId3" Type="http://schemas.openxmlformats.org/officeDocument/2006/relationships/hyperlink" Target="http://commons.wikimedia.org/wiki/File:Mouette_(3).jpg" TargetMode="External"/><Relationship Id="rId7" Type="http://schemas.openxmlformats.org/officeDocument/2006/relationships/hyperlink" Target="http://commons.wikimedia.org/wiki/File:Atlantic_Puffin_Fratercula_arctica.jpg" TargetMode="External"/><Relationship Id="rId2" Type="http://schemas.openxmlformats.org/officeDocument/2006/relationships/hyperlink" Target="http://commons.wikimedia.org/wiki/File:Great_Black-backed_Gull_Larus_marinus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Razorbill_iceland.JPG" TargetMode="External"/><Relationship Id="rId5" Type="http://schemas.openxmlformats.org/officeDocument/2006/relationships/hyperlink" Target="http://commons.wikimedia.org/wiki/File:Common_Tern_(Sterna_hirundo)_RWD2.jpg" TargetMode="External"/><Relationship Id="rId4" Type="http://schemas.openxmlformats.org/officeDocument/2006/relationships/hyperlink" Target="http://commons.wikimedia.org/wiki/File:Larus_melanocephalus_aka_Mediterranean_Gull_rare_guest_in_Sweden.jpg" TargetMode="External"/><Relationship Id="rId9" Type="http://schemas.openxmlformats.org/officeDocument/2006/relationships/hyperlink" Target="http://commons.wikimedia.org/wiki/File:Rock_Dove.jpg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Reed_warbler_cuckoo.jpg" TargetMode="External"/><Relationship Id="rId3" Type="http://schemas.openxmlformats.org/officeDocument/2006/relationships/hyperlink" Target="http://commons.wikimedia.org/wiki/File:Common_Wood_Pigeon.jpg" TargetMode="External"/><Relationship Id="rId7" Type="http://schemas.openxmlformats.org/officeDocument/2006/relationships/hyperlink" Target="http://commons.wikimedia.org/wiki/File:Cuculus_canorus_vogelartinfo.jpg" TargetMode="External"/><Relationship Id="rId2" Type="http://schemas.openxmlformats.org/officeDocument/2006/relationships/hyperlink" Target="http://commons.wikimedia.org/wiki/File:Rock_Pigeon-Mindaugas_Urbonas-3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NHM_Dodos.jpg" TargetMode="External"/><Relationship Id="rId5" Type="http://schemas.openxmlformats.org/officeDocument/2006/relationships/hyperlink" Target="http://commons.wikimedia.org/wiki/File:Collared.dove.jpg" TargetMode="External"/><Relationship Id="rId4" Type="http://schemas.openxmlformats.org/officeDocument/2006/relationships/hyperlink" Target="http://commons.wikimedia.org/wiki/File:Streptopelia_turtur_Pinares_de_Rostrogordo.jpg" TargetMode="External"/><Relationship Id="rId9" Type="http://schemas.openxmlformats.org/officeDocument/2006/relationships/hyperlink" Target="http://commons.wikimedia.org/wiki/File:Great_Blue_Turaco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lexandrine_Parakeet_-_sb616.JPG" TargetMode="External"/><Relationship Id="rId3" Type="http://schemas.openxmlformats.org/officeDocument/2006/relationships/hyperlink" Target="http://commons.wikimedia.org/wiki/File:Nymphicus_hollandicus_Karratha_10.jpg" TargetMode="External"/><Relationship Id="rId7" Type="http://schemas.openxmlformats.org/officeDocument/2006/relationships/hyperlink" Target="http://commons.wikimedia.org/wiki/File:Anodorhynchus_hyacinthinus_-captive_-upper_body-8.jpg" TargetMode="External"/><Relationship Id="rId2" Type="http://schemas.openxmlformats.org/officeDocument/2006/relationships/hyperlink" Target="http://commons.wikimedia.org/wiki/File:Cacatua_moluccensis_-_closeup_of_head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Budgerigar_map.png" TargetMode="External"/><Relationship Id="rId5" Type="http://schemas.openxmlformats.org/officeDocument/2006/relationships/hyperlink" Target="http://commons.wikimedia.org/wiki/File:Melopsittacus_undulatus_flock_5.jpg" TargetMode="External"/><Relationship Id="rId4" Type="http://schemas.openxmlformats.org/officeDocument/2006/relationships/hyperlink" Target="http://commons.wikimedia.org/wiki/File:Kea_Bird_045.jpg" TargetMode="External"/><Relationship Id="rId9" Type="http://schemas.openxmlformats.org/officeDocument/2006/relationships/hyperlink" Target="http://commons.wikimedia.org/wiki/File:Ara_ararauna_Italy.JPG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Athene_noctua_(portrait).jpg" TargetMode="External"/><Relationship Id="rId3" Type="http://schemas.openxmlformats.org/officeDocument/2006/relationships/hyperlink" Target="http://commons.wikimedia.org/wiki/File:Flickr_-_Rainbirder_-_Barn_Owl_(Tyto_alba).jpg" TargetMode="External"/><Relationship Id="rId7" Type="http://schemas.openxmlformats.org/officeDocument/2006/relationships/hyperlink" Target="http://commons.wikimedia.org/wiki/File:Tawny_wiki.jpg" TargetMode="External"/><Relationship Id="rId2" Type="http://schemas.openxmlformats.org/officeDocument/2006/relationships/hyperlink" Target="http://commons.wikimedia.org/wiki/File:Amazona_leucocephala_-Palmitos_Park,_Gran_Canaria,_Spain_-upper_body-8a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Owl_on_old_treetrunk.jpg" TargetMode="External"/><Relationship Id="rId5" Type="http://schemas.openxmlformats.org/officeDocument/2006/relationships/hyperlink" Target="http://commons.wikimedia.org/wiki/File:Tyto_alba_dis.png" TargetMode="External"/><Relationship Id="rId4" Type="http://schemas.openxmlformats.org/officeDocument/2006/relationships/hyperlink" Target="http://commons.wikimedia.org/wiki/File:Barn_Owl_Tyto_alba_Carrizo_1.jpg" TargetMode="External"/><Relationship Id="rId9" Type="http://schemas.openxmlformats.org/officeDocument/2006/relationships/hyperlink" Target="http://commons.wikimedia.org/wiki/File:Lelek.jpg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European_roller.jpg" TargetMode="External"/><Relationship Id="rId3" Type="http://schemas.openxmlformats.org/officeDocument/2006/relationships/hyperlink" Target="http://commons.wikimedia.org/wiki/File:12_lipca_06_r._muzealna_pub_135.jpg" TargetMode="External"/><Relationship Id="rId7" Type="http://schemas.openxmlformats.org/officeDocument/2006/relationships/hyperlink" Target="http://commons.wikimedia.org/wiki/File:Merapi.jpg" TargetMode="External"/><Relationship Id="rId2" Type="http://schemas.openxmlformats.org/officeDocument/2006/relationships/hyperlink" Target="http://commons.wikimedia.org/wiki/File:ApusApusAerobatic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Alcatt.jpg" TargetMode="External"/><Relationship Id="rId5" Type="http://schemas.openxmlformats.org/officeDocument/2006/relationships/hyperlink" Target="http://commons.wikimedia.org/wiki/File:Eugenes-fulgens-001.jpg" TargetMode="External"/><Relationship Id="rId4" Type="http://schemas.openxmlformats.org/officeDocument/2006/relationships/hyperlink" Target="http://commons.wikimedia.org/wiki/File:Chrysolampis_mosquitus_-_Tiergarten_Sch%C3%B6nbrunn_2.jpg" TargetMode="External"/><Relationship Id="rId9" Type="http://schemas.openxmlformats.org/officeDocument/2006/relationships/hyperlink" Target="http://commons.wikimedia.org/wiki/File:Upupa_epops_Madrid_01.jpg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Ramphastos_toco5.jpg" TargetMode="External"/><Relationship Id="rId7" Type="http://schemas.openxmlformats.org/officeDocument/2006/relationships/hyperlink" Target="http://commons.wikimedia.org/wiki/File:03_vgrue-10-11.jpg" TargetMode="External"/><Relationship Id="rId2" Type="http://schemas.openxmlformats.org/officeDocument/2006/relationships/hyperlink" Target="http://commons.wikimedia.org/wiki/File:Doppelhornvogel-09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Schwarzspecht.jpg" TargetMode="External"/><Relationship Id="rId5" Type="http://schemas.openxmlformats.org/officeDocument/2006/relationships/hyperlink" Target="http://commons.wikimedia.org/wiki/File:Dendrocopos_major_4_(Marek_Szczepanek).jpg" TargetMode="External"/><Relationship Id="rId4" Type="http://schemas.openxmlformats.org/officeDocument/2006/relationships/hyperlink" Target="http://commons.wikimedia.org/wiki/File:Jinxtorquilla.jp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Ptáci III.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>
              <a:buNone/>
              <a:defRPr/>
            </a:pPr>
            <a:endParaRPr lang="cs-CZ" dirty="0" smtClean="0"/>
          </a:p>
          <a:p>
            <a:pPr algn="r">
              <a:buNone/>
              <a:defRPr/>
            </a:pPr>
            <a:endParaRPr lang="cs-CZ" dirty="0"/>
          </a:p>
          <a:p>
            <a:pPr algn="r">
              <a:buNone/>
              <a:defRPr/>
            </a:pPr>
            <a:r>
              <a:rPr lang="cs-CZ" dirty="0" smtClean="0"/>
              <a:t>Mgr</a:t>
            </a:r>
            <a:r>
              <a:rPr lang="cs-CZ" dirty="0"/>
              <a:t>. Lenka Volmutová</a:t>
            </a:r>
            <a:endParaRPr lang="en-US" dirty="0"/>
          </a:p>
          <a:p>
            <a:pPr algn="r">
              <a:buNone/>
              <a:defRPr/>
            </a:pPr>
            <a:r>
              <a:rPr lang="cs-CZ" dirty="0"/>
              <a:t>Podkrušnohorské gymnázium, Most, příspěvková organizace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5373216"/>
            <a:ext cx="3826768" cy="1210146"/>
          </a:xfrm>
        </p:spPr>
        <p:txBody>
          <a:bodyPr/>
          <a:lstStyle/>
          <a:p>
            <a:r>
              <a:rPr lang="cs-CZ" dirty="0" smtClean="0"/>
              <a:t>Chaluhovití</a:t>
            </a:r>
            <a:endParaRPr lang="cs-CZ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251520" y="260648"/>
            <a:ext cx="8706544" cy="6472758"/>
            <a:chOff x="251520" y="260648"/>
            <a:chExt cx="8706544" cy="6472758"/>
          </a:xfrm>
        </p:grpSpPr>
        <p:grpSp>
          <p:nvGrpSpPr>
            <p:cNvPr id="15" name="Skupina 14"/>
            <p:cNvGrpSpPr/>
            <p:nvPr/>
          </p:nvGrpSpPr>
          <p:grpSpPr>
            <a:xfrm>
              <a:off x="251520" y="260648"/>
              <a:ext cx="7620000" cy="5057775"/>
              <a:chOff x="179512" y="476672"/>
              <a:chExt cx="7620000" cy="5057775"/>
            </a:xfrm>
          </p:grpSpPr>
          <p:grpSp>
            <p:nvGrpSpPr>
              <p:cNvPr id="11" name="Skupina 10"/>
              <p:cNvGrpSpPr/>
              <p:nvPr/>
            </p:nvGrpSpPr>
            <p:grpSpPr>
              <a:xfrm>
                <a:off x="179512" y="476672"/>
                <a:ext cx="7620000" cy="5057775"/>
                <a:chOff x="0" y="476672"/>
                <a:chExt cx="7620000" cy="5057775"/>
              </a:xfrm>
            </p:grpSpPr>
            <p:grpSp>
              <p:nvGrpSpPr>
                <p:cNvPr id="8" name="Skupina 7"/>
                <p:cNvGrpSpPr/>
                <p:nvPr/>
              </p:nvGrpSpPr>
              <p:grpSpPr>
                <a:xfrm>
                  <a:off x="0" y="476672"/>
                  <a:ext cx="7620000" cy="5057775"/>
                  <a:chOff x="120352" y="476672"/>
                  <a:chExt cx="7620000" cy="5057775"/>
                </a:xfrm>
              </p:grpSpPr>
              <p:pic>
                <p:nvPicPr>
                  <p:cNvPr id="2662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120352" y="476672"/>
                    <a:ext cx="7620000" cy="50577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7" name="TextovéPole 6"/>
                  <p:cNvSpPr txBox="1"/>
                  <p:nvPr/>
                </p:nvSpPr>
                <p:spPr>
                  <a:xfrm>
                    <a:off x="323528" y="5075892"/>
                    <a:ext cx="5693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[14]</a:t>
                    </a:r>
                    <a:endParaRPr lang="cs-CZ" dirty="0"/>
                  </a:p>
                </p:txBody>
              </p:sp>
            </p:grpSp>
            <p:grpSp>
              <p:nvGrpSpPr>
                <p:cNvPr id="10" name="Skupina 9"/>
                <p:cNvGrpSpPr/>
                <p:nvPr/>
              </p:nvGrpSpPr>
              <p:grpSpPr>
                <a:xfrm>
                  <a:off x="113929" y="576854"/>
                  <a:ext cx="2585863" cy="1195962"/>
                  <a:chOff x="-252536" y="1700808"/>
                  <a:chExt cx="2585863" cy="1195962"/>
                </a:xfrm>
              </p:grpSpPr>
              <p:pic>
                <p:nvPicPr>
                  <p:cNvPr id="2662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-252536" y="1700808"/>
                    <a:ext cx="2585863" cy="11959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9" name="TextovéPole 8"/>
                  <p:cNvSpPr txBox="1"/>
                  <p:nvPr/>
                </p:nvSpPr>
                <p:spPr>
                  <a:xfrm>
                    <a:off x="1763688" y="1700808"/>
                    <a:ext cx="5693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/>
                      <a:t>[15]</a:t>
                    </a:r>
                    <a:endParaRPr lang="cs-CZ" dirty="0"/>
                  </a:p>
                </p:txBody>
              </p:sp>
            </p:grpSp>
          </p:grpSp>
          <p:sp>
            <p:nvSpPr>
              <p:cNvPr id="14" name="TextovéPole 13"/>
              <p:cNvSpPr txBox="1"/>
              <p:nvPr/>
            </p:nvSpPr>
            <p:spPr>
              <a:xfrm>
                <a:off x="5508104" y="548680"/>
                <a:ext cx="22236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Chaluha antarktická</a:t>
                </a:r>
                <a:endParaRPr lang="cs-CZ" dirty="0"/>
              </a:p>
            </p:txBody>
          </p:sp>
        </p:grpSp>
        <p:grpSp>
          <p:nvGrpSpPr>
            <p:cNvPr id="13" name="Skupina 12"/>
            <p:cNvGrpSpPr/>
            <p:nvPr/>
          </p:nvGrpSpPr>
          <p:grpSpPr>
            <a:xfrm>
              <a:off x="5148064" y="3933056"/>
              <a:ext cx="3810000" cy="2800350"/>
              <a:chOff x="5148064" y="3933056"/>
              <a:chExt cx="3810000" cy="2800350"/>
            </a:xfrm>
          </p:grpSpPr>
          <p:pic>
            <p:nvPicPr>
              <p:cNvPr id="26628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48064" y="3933056"/>
                <a:ext cx="3810000" cy="2800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5220072" y="630932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[16]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9336" y="260648"/>
            <a:ext cx="5344752" cy="3645024"/>
            <a:chOff x="19336" y="260648"/>
            <a:chExt cx="5344752" cy="3645024"/>
          </a:xfrm>
        </p:grpSpPr>
        <p:grpSp>
          <p:nvGrpSpPr>
            <p:cNvPr id="11" name="Skupina 10"/>
            <p:cNvGrpSpPr/>
            <p:nvPr/>
          </p:nvGrpSpPr>
          <p:grpSpPr>
            <a:xfrm>
              <a:off x="19336" y="260648"/>
              <a:ext cx="5344752" cy="3645024"/>
              <a:chOff x="19336" y="260648"/>
              <a:chExt cx="5344752" cy="3645024"/>
            </a:xfrm>
          </p:grpSpPr>
          <p:pic>
            <p:nvPicPr>
              <p:cNvPr id="2765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9449" r="10866" b="18437"/>
              <a:stretch>
                <a:fillRect/>
              </a:stretch>
            </p:blipFill>
            <p:spPr bwMode="auto">
              <a:xfrm>
                <a:off x="19336" y="260648"/>
                <a:ext cx="5344752" cy="36450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ovéPole 9"/>
              <p:cNvSpPr txBox="1"/>
              <p:nvPr/>
            </p:nvSpPr>
            <p:spPr>
              <a:xfrm>
                <a:off x="251520" y="40466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[18]</a:t>
                </a:r>
                <a:endParaRPr lang="cs-CZ" dirty="0"/>
              </a:p>
            </p:txBody>
          </p:sp>
        </p:grpSp>
        <p:sp>
          <p:nvSpPr>
            <p:cNvPr id="16" name="TextovéPole 15"/>
            <p:cNvSpPr txBox="1"/>
            <p:nvPr/>
          </p:nvSpPr>
          <p:spPr>
            <a:xfrm>
              <a:off x="3419872" y="332656"/>
              <a:ext cx="1941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Racek chechtavý</a:t>
              </a:r>
              <a:endParaRPr lang="cs-CZ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08104" y="0"/>
            <a:ext cx="3322712" cy="1210146"/>
          </a:xfrm>
        </p:spPr>
        <p:txBody>
          <a:bodyPr/>
          <a:lstStyle/>
          <a:p>
            <a:r>
              <a:rPr lang="cs-CZ" dirty="0" smtClean="0"/>
              <a:t>Rackovití</a:t>
            </a:r>
            <a:endParaRPr lang="cs-CZ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4322362" y="2420888"/>
            <a:ext cx="4821638" cy="4183399"/>
            <a:chOff x="4322362" y="2420888"/>
            <a:chExt cx="4821638" cy="4183399"/>
          </a:xfrm>
        </p:grpSpPr>
        <p:grpSp>
          <p:nvGrpSpPr>
            <p:cNvPr id="9" name="Skupina 8"/>
            <p:cNvGrpSpPr/>
            <p:nvPr/>
          </p:nvGrpSpPr>
          <p:grpSpPr>
            <a:xfrm>
              <a:off x="4322362" y="2420888"/>
              <a:ext cx="4821638" cy="4183399"/>
              <a:chOff x="4322362" y="2420888"/>
              <a:chExt cx="4821638" cy="4183399"/>
            </a:xfrm>
          </p:grpSpPr>
          <p:pic>
            <p:nvPicPr>
              <p:cNvPr id="2765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7036" r="1005"/>
              <a:stretch>
                <a:fillRect/>
              </a:stretch>
            </p:blipFill>
            <p:spPr bwMode="auto">
              <a:xfrm>
                <a:off x="4322362" y="2420888"/>
                <a:ext cx="4821638" cy="41833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8316416" y="263691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[17]</a:t>
                </a:r>
                <a:endParaRPr lang="cs-CZ" dirty="0"/>
              </a:p>
            </p:txBody>
          </p:sp>
        </p:grpSp>
        <p:sp>
          <p:nvSpPr>
            <p:cNvPr id="14" name="TextovéPole 13"/>
            <p:cNvSpPr txBox="1"/>
            <p:nvPr/>
          </p:nvSpPr>
          <p:spPr>
            <a:xfrm>
              <a:off x="6588224" y="2636912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Racek mořský</a:t>
              </a:r>
              <a:endParaRPr lang="cs-CZ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0" y="3789820"/>
            <a:ext cx="5171615" cy="3068180"/>
            <a:chOff x="-36512" y="3789820"/>
            <a:chExt cx="5171615" cy="3068180"/>
          </a:xfrm>
        </p:grpSpPr>
        <p:grpSp>
          <p:nvGrpSpPr>
            <p:cNvPr id="13" name="Skupina 12"/>
            <p:cNvGrpSpPr/>
            <p:nvPr/>
          </p:nvGrpSpPr>
          <p:grpSpPr>
            <a:xfrm>
              <a:off x="-36512" y="3789820"/>
              <a:ext cx="5171615" cy="3068180"/>
              <a:chOff x="-36512" y="3789820"/>
              <a:chExt cx="5171615" cy="3068180"/>
            </a:xfrm>
          </p:grpSpPr>
          <p:pic>
            <p:nvPicPr>
              <p:cNvPr id="27652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l="13228" t="26385" r="18898" b="12836"/>
              <a:stretch>
                <a:fillRect/>
              </a:stretch>
            </p:blipFill>
            <p:spPr bwMode="auto">
              <a:xfrm>
                <a:off x="-36512" y="3789820"/>
                <a:ext cx="5171615" cy="30681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ovéPole 11"/>
              <p:cNvSpPr txBox="1"/>
              <p:nvPr/>
            </p:nvSpPr>
            <p:spPr>
              <a:xfrm>
                <a:off x="0" y="630932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[19]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ovéPole 17"/>
            <p:cNvSpPr txBox="1"/>
            <p:nvPr/>
          </p:nvSpPr>
          <p:spPr>
            <a:xfrm>
              <a:off x="539552" y="6309320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Racek černohlavý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TextovéPole 20"/>
          <p:cNvSpPr txBox="1"/>
          <p:nvPr/>
        </p:nvSpPr>
        <p:spPr>
          <a:xfrm>
            <a:off x="6043419" y="1196752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plovací nohy</a:t>
            </a:r>
          </a:p>
          <a:p>
            <a:r>
              <a:rPr lang="cs-CZ" dirty="0" smtClean="0"/>
              <a:t>dlouhá úzká křídla</a:t>
            </a:r>
          </a:p>
          <a:p>
            <a:r>
              <a:rPr lang="cs-CZ" dirty="0"/>
              <a:t>p</a:t>
            </a:r>
            <a:r>
              <a:rPr lang="cs-CZ" dirty="0" smtClean="0"/>
              <a:t>lachtí</a:t>
            </a:r>
          </a:p>
          <a:p>
            <a:r>
              <a:rPr lang="cs-CZ" dirty="0" smtClean="0"/>
              <a:t>hnízdní kolonie</a:t>
            </a:r>
            <a:endParaRPr lang="cs-CZ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2592288" cy="1138138"/>
          </a:xfrm>
        </p:spPr>
        <p:txBody>
          <a:bodyPr/>
          <a:lstStyle/>
          <a:p>
            <a:r>
              <a:rPr lang="cs-CZ" dirty="0" smtClean="0"/>
              <a:t>Alkovití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251520" y="404664"/>
            <a:ext cx="4026417" cy="4833828"/>
            <a:chOff x="251520" y="404664"/>
            <a:chExt cx="4026417" cy="4833828"/>
          </a:xfrm>
        </p:grpSpPr>
        <p:grpSp>
          <p:nvGrpSpPr>
            <p:cNvPr id="8" name="Skupina 7"/>
            <p:cNvGrpSpPr/>
            <p:nvPr/>
          </p:nvGrpSpPr>
          <p:grpSpPr>
            <a:xfrm>
              <a:off x="251520" y="404664"/>
              <a:ext cx="4026417" cy="4437112"/>
              <a:chOff x="251520" y="404664"/>
              <a:chExt cx="4026417" cy="4437112"/>
            </a:xfrm>
          </p:grpSpPr>
          <p:pic>
            <p:nvPicPr>
              <p:cNvPr id="286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1520" y="404664"/>
                <a:ext cx="4026417" cy="44371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467544" y="436510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[2</a:t>
                </a:r>
                <a:r>
                  <a:rPr lang="cs-CZ" dirty="0" smtClean="0">
                    <a:solidFill>
                      <a:schemeClr val="bg1"/>
                    </a:solidFill>
                  </a:rPr>
                  <a:t>1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251520" y="4869160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Alka malá</a:t>
              </a:r>
              <a:endParaRPr lang="cs-CZ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3203848" y="404664"/>
            <a:ext cx="5868144" cy="6170106"/>
            <a:chOff x="3203848" y="404664"/>
            <a:chExt cx="5868144" cy="6170106"/>
          </a:xfrm>
        </p:grpSpPr>
        <p:grpSp>
          <p:nvGrpSpPr>
            <p:cNvPr id="16" name="Skupina 15"/>
            <p:cNvGrpSpPr/>
            <p:nvPr/>
          </p:nvGrpSpPr>
          <p:grpSpPr>
            <a:xfrm>
              <a:off x="3203848" y="2051556"/>
              <a:ext cx="5819800" cy="4523214"/>
              <a:chOff x="3203848" y="2051556"/>
              <a:chExt cx="5819800" cy="4523214"/>
            </a:xfrm>
          </p:grpSpPr>
          <p:grpSp>
            <p:nvGrpSpPr>
              <p:cNvPr id="10" name="Skupina 9"/>
              <p:cNvGrpSpPr/>
              <p:nvPr/>
            </p:nvGrpSpPr>
            <p:grpSpPr>
              <a:xfrm>
                <a:off x="3203848" y="2420888"/>
                <a:ext cx="5819800" cy="4153882"/>
                <a:chOff x="3203848" y="2420888"/>
                <a:chExt cx="5819800" cy="4153882"/>
              </a:xfrm>
            </p:grpSpPr>
            <p:pic>
              <p:nvPicPr>
                <p:cNvPr id="2867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203848" y="2420888"/>
                  <a:ext cx="5819800" cy="415388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" name="TextovéPole 8"/>
                <p:cNvSpPr txBox="1"/>
                <p:nvPr/>
              </p:nvSpPr>
              <p:spPr>
                <a:xfrm>
                  <a:off x="3347864" y="6093296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chemeClr val="bg1"/>
                      </a:solidFill>
                    </a:rPr>
                    <a:t>[2</a:t>
                  </a:r>
                  <a:r>
                    <a:rPr lang="cs-CZ" dirty="0" smtClean="0">
                      <a:solidFill>
                        <a:schemeClr val="bg1"/>
                      </a:solidFill>
                    </a:rPr>
                    <a:t>2</a:t>
                  </a:r>
                  <a:r>
                    <a:rPr lang="en-US" dirty="0" smtClean="0">
                      <a:solidFill>
                        <a:schemeClr val="bg1"/>
                      </a:solidFill>
                    </a:rPr>
                    <a:t>]</a:t>
                  </a:r>
                  <a:endParaRPr lang="cs-CZ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5" name="TextovéPole 14"/>
              <p:cNvSpPr txBox="1"/>
              <p:nvPr/>
            </p:nvSpPr>
            <p:spPr>
              <a:xfrm>
                <a:off x="4879434" y="2051556"/>
                <a:ext cx="24801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Papuchalk </a:t>
                </a:r>
                <a:r>
                  <a:rPr lang="cs-CZ" dirty="0" err="1" smtClean="0"/>
                  <a:t>ploskozobý</a:t>
                </a:r>
                <a:endParaRPr lang="cs-CZ" dirty="0"/>
              </a:p>
            </p:txBody>
          </p:sp>
        </p:grpSp>
        <p:grpSp>
          <p:nvGrpSpPr>
            <p:cNvPr id="12" name="Skupina 11"/>
            <p:cNvGrpSpPr/>
            <p:nvPr/>
          </p:nvGrpSpPr>
          <p:grpSpPr>
            <a:xfrm>
              <a:off x="7164288" y="404664"/>
              <a:ext cx="1907704" cy="2861556"/>
              <a:chOff x="7164288" y="404664"/>
              <a:chExt cx="1907704" cy="2861556"/>
            </a:xfrm>
          </p:grpSpPr>
          <p:pic>
            <p:nvPicPr>
              <p:cNvPr id="28676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164288" y="404664"/>
                <a:ext cx="1907704" cy="28615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7164288" y="47667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</a:t>
                </a:r>
                <a:r>
                  <a:rPr lang="cs-CZ" dirty="0" smtClean="0"/>
                  <a:t>3</a:t>
                </a:r>
                <a:r>
                  <a:rPr lang="en-US" dirty="0" smtClean="0"/>
                  <a:t>]</a:t>
                </a:r>
                <a:endParaRPr lang="cs-CZ" dirty="0"/>
              </a:p>
            </p:txBody>
          </p:sp>
        </p:grpSp>
      </p:grpSp>
      <p:sp>
        <p:nvSpPr>
          <p:cNvPr id="18" name="TextovéPole 17"/>
          <p:cNvSpPr txBox="1"/>
          <p:nvPr/>
        </p:nvSpPr>
        <p:spPr>
          <a:xfrm>
            <a:off x="323528" y="5589240"/>
            <a:ext cx="2518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krátká křídla</a:t>
            </a:r>
          </a:p>
          <a:p>
            <a:r>
              <a:rPr lang="cs-CZ" dirty="0" smtClean="0"/>
              <a:t>vřetenovité tělo</a:t>
            </a:r>
          </a:p>
          <a:p>
            <a:r>
              <a:rPr lang="cs-CZ" dirty="0" smtClean="0"/>
              <a:t>nohy posunuté dozadu</a:t>
            </a:r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13. řád: </a:t>
            </a:r>
            <a:r>
              <a:rPr lang="cs-CZ" dirty="0" err="1" smtClean="0"/>
              <a:t>Měkkozobí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střední velikost</a:t>
            </a:r>
          </a:p>
          <a:p>
            <a:r>
              <a:rPr lang="cs-CZ" dirty="0" smtClean="0"/>
              <a:t>slabý zobák</a:t>
            </a:r>
          </a:p>
          <a:p>
            <a:r>
              <a:rPr lang="cs-CZ" dirty="0" smtClean="0"/>
              <a:t>měkké ozobí</a:t>
            </a:r>
          </a:p>
          <a:p>
            <a:r>
              <a:rPr lang="cs-CZ" dirty="0" smtClean="0"/>
              <a:t>pijí sáním</a:t>
            </a:r>
          </a:p>
          <a:p>
            <a:pPr>
              <a:buNone/>
            </a:pPr>
            <a:endParaRPr lang="cs-CZ" dirty="0"/>
          </a:p>
          <a:p>
            <a:pPr>
              <a:buNone/>
            </a:pPr>
            <a:endParaRPr lang="cs-CZ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3863413" y="1916832"/>
            <a:ext cx="5280587" cy="4896544"/>
            <a:chOff x="3863413" y="1916832"/>
            <a:chExt cx="5280587" cy="4896544"/>
          </a:xfrm>
        </p:grpSpPr>
        <p:grpSp>
          <p:nvGrpSpPr>
            <p:cNvPr id="9" name="Skupina 8"/>
            <p:cNvGrpSpPr/>
            <p:nvPr/>
          </p:nvGrpSpPr>
          <p:grpSpPr>
            <a:xfrm>
              <a:off x="3863413" y="1916832"/>
              <a:ext cx="5280587" cy="4896544"/>
              <a:chOff x="3863413" y="1916832"/>
              <a:chExt cx="5280587" cy="4896544"/>
            </a:xfrm>
          </p:grpSpPr>
          <p:pic>
            <p:nvPicPr>
              <p:cNvPr id="10244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63413" y="1916832"/>
                <a:ext cx="5280587" cy="3960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7061379" y="5890046"/>
                <a:ext cx="208262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Dronte mauricijský</a:t>
                </a:r>
              </a:p>
              <a:p>
                <a:r>
                  <a:rPr lang="cs-CZ" dirty="0" smtClean="0"/>
                  <a:t>blboun nejapný</a:t>
                </a:r>
              </a:p>
              <a:p>
                <a:endParaRPr lang="cs-CZ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3995936" y="537321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[29]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2818656" cy="1354162"/>
          </a:xfrm>
        </p:spPr>
        <p:txBody>
          <a:bodyPr/>
          <a:lstStyle/>
          <a:p>
            <a:r>
              <a:rPr lang="cs-CZ" dirty="0" err="1" smtClean="0"/>
              <a:t>Holubovití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179512" y="4005064"/>
            <a:ext cx="3137925" cy="2353444"/>
            <a:chOff x="251520" y="4005064"/>
            <a:chExt cx="3137925" cy="2353444"/>
          </a:xfrm>
        </p:grpSpPr>
        <p:pic>
          <p:nvPicPr>
            <p:cNvPr id="29699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1520" y="4005064"/>
              <a:ext cx="3137925" cy="2353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2771800" y="407707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[25]</a:t>
              </a:r>
              <a:endParaRPr lang="cs-CZ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323528" y="1124744"/>
            <a:ext cx="2968699" cy="2862469"/>
            <a:chOff x="323528" y="1124744"/>
            <a:chExt cx="2968699" cy="2862469"/>
          </a:xfrm>
        </p:grpSpPr>
        <p:grpSp>
          <p:nvGrpSpPr>
            <p:cNvPr id="10" name="Skupina 9"/>
            <p:cNvGrpSpPr/>
            <p:nvPr/>
          </p:nvGrpSpPr>
          <p:grpSpPr>
            <a:xfrm>
              <a:off x="323528" y="1124744"/>
              <a:ext cx="2968699" cy="2862469"/>
              <a:chOff x="323528" y="1124744"/>
              <a:chExt cx="2968699" cy="2862469"/>
            </a:xfrm>
          </p:grpSpPr>
          <p:pic>
            <p:nvPicPr>
              <p:cNvPr id="29698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3228" b="23937"/>
              <a:stretch>
                <a:fillRect/>
              </a:stretch>
            </p:blipFill>
            <p:spPr bwMode="auto">
              <a:xfrm>
                <a:off x="323528" y="1124744"/>
                <a:ext cx="2968699" cy="28624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2627784" y="3573016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[24]</a:t>
                </a:r>
                <a:endParaRPr lang="cs-CZ" dirty="0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323528" y="1124744"/>
              <a:ext cx="1505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Holub divoký</a:t>
              </a:r>
              <a:endParaRPr lang="cs-CZ" dirty="0"/>
            </a:p>
          </p:txBody>
        </p:sp>
      </p:grpSp>
      <p:grpSp>
        <p:nvGrpSpPr>
          <p:cNvPr id="22" name="Skupina 21"/>
          <p:cNvGrpSpPr/>
          <p:nvPr/>
        </p:nvGrpSpPr>
        <p:grpSpPr>
          <a:xfrm>
            <a:off x="3563888" y="3064396"/>
            <a:ext cx="3793604" cy="3793604"/>
            <a:chOff x="3563888" y="3064396"/>
            <a:chExt cx="3793604" cy="3793604"/>
          </a:xfrm>
        </p:grpSpPr>
        <p:grpSp>
          <p:nvGrpSpPr>
            <p:cNvPr id="14" name="Skupina 13"/>
            <p:cNvGrpSpPr/>
            <p:nvPr/>
          </p:nvGrpSpPr>
          <p:grpSpPr>
            <a:xfrm>
              <a:off x="3563888" y="3064396"/>
              <a:ext cx="3793604" cy="3793604"/>
              <a:chOff x="3563888" y="3064396"/>
              <a:chExt cx="3793604" cy="3793604"/>
            </a:xfrm>
          </p:grpSpPr>
          <p:pic>
            <p:nvPicPr>
              <p:cNvPr id="29700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63888" y="3064396"/>
                <a:ext cx="3793604" cy="3793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3707904" y="314096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[26]</a:t>
                </a:r>
                <a:endParaRPr lang="cs-CZ" dirty="0"/>
              </a:p>
            </p:txBody>
          </p:sp>
        </p:grpSp>
        <p:sp>
          <p:nvSpPr>
            <p:cNvPr id="21" name="TextovéPole 20"/>
            <p:cNvSpPr txBox="1"/>
            <p:nvPr/>
          </p:nvSpPr>
          <p:spPr>
            <a:xfrm>
              <a:off x="3635896" y="6444044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Holub hřivnáč</a:t>
              </a:r>
              <a:endParaRPr lang="cs-CZ" dirty="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3131840" y="332656"/>
            <a:ext cx="4170040" cy="2241540"/>
            <a:chOff x="3131840" y="332656"/>
            <a:chExt cx="4170040" cy="2241540"/>
          </a:xfrm>
        </p:grpSpPr>
        <p:grpSp>
          <p:nvGrpSpPr>
            <p:cNvPr id="16" name="Skupina 15"/>
            <p:cNvGrpSpPr/>
            <p:nvPr/>
          </p:nvGrpSpPr>
          <p:grpSpPr>
            <a:xfrm>
              <a:off x="3131840" y="332656"/>
              <a:ext cx="4170040" cy="2241396"/>
              <a:chOff x="3131840" y="332656"/>
              <a:chExt cx="4170040" cy="2241396"/>
            </a:xfrm>
          </p:grpSpPr>
          <p:pic>
            <p:nvPicPr>
              <p:cNvPr id="29701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131840" y="332656"/>
                <a:ext cx="4170040" cy="2241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ovéPole 14"/>
              <p:cNvSpPr txBox="1"/>
              <p:nvPr/>
            </p:nvSpPr>
            <p:spPr>
              <a:xfrm>
                <a:off x="3203848" y="40466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[27]</a:t>
                </a:r>
                <a:endParaRPr lang="cs-CZ" dirty="0"/>
              </a:p>
            </p:txBody>
          </p:sp>
        </p:grpSp>
        <p:sp>
          <p:nvSpPr>
            <p:cNvPr id="23" name="TextovéPole 22"/>
            <p:cNvSpPr txBox="1"/>
            <p:nvPr/>
          </p:nvSpPr>
          <p:spPr>
            <a:xfrm>
              <a:off x="3347864" y="2204864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Hrdlička divoká</a:t>
              </a:r>
              <a:endParaRPr lang="cs-CZ" dirty="0"/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8388424" y="198884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[28]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5284094" y="1988840"/>
            <a:ext cx="3859906" cy="1980433"/>
            <a:chOff x="5284094" y="1988840"/>
            <a:chExt cx="3859906" cy="1980433"/>
          </a:xfrm>
        </p:grpSpPr>
        <p:grpSp>
          <p:nvGrpSpPr>
            <p:cNvPr id="27" name="Skupina 26"/>
            <p:cNvGrpSpPr/>
            <p:nvPr/>
          </p:nvGrpSpPr>
          <p:grpSpPr>
            <a:xfrm>
              <a:off x="5284094" y="1988840"/>
              <a:ext cx="3859906" cy="1980433"/>
              <a:chOff x="5284094" y="1988840"/>
              <a:chExt cx="3859906" cy="1980433"/>
            </a:xfrm>
          </p:grpSpPr>
          <p:pic>
            <p:nvPicPr>
              <p:cNvPr id="29702" name="Picture 6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b="28205"/>
              <a:stretch>
                <a:fillRect/>
              </a:stretch>
            </p:blipFill>
            <p:spPr bwMode="auto">
              <a:xfrm>
                <a:off x="5284094" y="1988840"/>
                <a:ext cx="3859906" cy="1980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5" name="TextovéPole 24"/>
              <p:cNvSpPr txBox="1"/>
              <p:nvPr/>
            </p:nvSpPr>
            <p:spPr>
              <a:xfrm>
                <a:off x="7163971" y="2060848"/>
                <a:ext cx="19800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Hrdlička zahradní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8" name="TextovéPole 27"/>
            <p:cNvSpPr txBox="1"/>
            <p:nvPr/>
          </p:nvSpPr>
          <p:spPr>
            <a:xfrm>
              <a:off x="5364088" y="3501008"/>
              <a:ext cx="569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[28]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14. řád: </a:t>
            </a:r>
            <a:r>
              <a:rPr lang="cs-CZ" dirty="0" smtClean="0"/>
              <a:t>Kukačky </a:t>
            </a:r>
            <a:endParaRPr lang="cs-CZ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196752"/>
            <a:ext cx="4618856" cy="5257800"/>
          </a:xfrm>
        </p:spPr>
        <p:txBody>
          <a:bodyPr/>
          <a:lstStyle/>
          <a:p>
            <a:r>
              <a:rPr lang="en-US" dirty="0"/>
              <a:t>s</a:t>
            </a:r>
            <a:r>
              <a:rPr lang="cs-CZ" dirty="0" err="1" smtClean="0"/>
              <a:t>tromoví</a:t>
            </a:r>
            <a:endParaRPr lang="en-US" dirty="0" smtClean="0"/>
          </a:p>
          <a:p>
            <a:r>
              <a:rPr lang="en-US" dirty="0"/>
              <a:t>d</a:t>
            </a:r>
            <a:r>
              <a:rPr lang="cs-CZ" dirty="0" err="1" smtClean="0"/>
              <a:t>louhý</a:t>
            </a:r>
            <a:r>
              <a:rPr lang="en-US" dirty="0" smtClean="0"/>
              <a:t> </a:t>
            </a:r>
            <a:r>
              <a:rPr lang="cs-CZ" dirty="0" smtClean="0"/>
              <a:t>ocas </a:t>
            </a:r>
            <a:r>
              <a:rPr lang="cs-CZ" dirty="0"/>
              <a:t>a </a:t>
            </a:r>
            <a:r>
              <a:rPr lang="cs-CZ" dirty="0" err="1" smtClean="0"/>
              <a:t>křídl</a:t>
            </a:r>
            <a:r>
              <a:rPr lang="en-US" dirty="0" smtClean="0"/>
              <a:t>a</a:t>
            </a:r>
            <a:endParaRPr lang="en-US" dirty="0"/>
          </a:p>
          <a:p>
            <a:r>
              <a:rPr lang="cs-CZ" dirty="0"/>
              <a:t>v</a:t>
            </a:r>
            <a:r>
              <a:rPr lang="cs-CZ" dirty="0" smtClean="0"/>
              <a:t>ratiprst</a:t>
            </a:r>
            <a:endParaRPr lang="en-US" dirty="0" smtClean="0"/>
          </a:p>
          <a:p>
            <a:r>
              <a:rPr lang="cs-CZ" dirty="0"/>
              <a:t>k</a:t>
            </a:r>
            <a:r>
              <a:rPr lang="cs-CZ" dirty="0" smtClean="0"/>
              <a:t>rmiví</a:t>
            </a:r>
            <a:endParaRPr lang="en-US" dirty="0" smtClean="0"/>
          </a:p>
          <a:p>
            <a:r>
              <a:rPr lang="cs-CZ" dirty="0"/>
              <a:t>h</a:t>
            </a:r>
            <a:r>
              <a:rPr lang="cs-CZ" dirty="0" smtClean="0"/>
              <a:t>myzožraví</a:t>
            </a:r>
            <a:endParaRPr lang="en-US" dirty="0" smtClean="0"/>
          </a:p>
          <a:p>
            <a:r>
              <a:rPr lang="cs-CZ" dirty="0" err="1"/>
              <a:t>t</a:t>
            </a:r>
            <a:r>
              <a:rPr lang="en-US" dirty="0" err="1" smtClean="0"/>
              <a:t>urakovit</a:t>
            </a:r>
            <a:r>
              <a:rPr lang="cs-CZ" dirty="0" smtClean="0"/>
              <a:t>í, kukačkovití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5004048" y="3429000"/>
            <a:ext cx="4002021" cy="3217540"/>
            <a:chOff x="5004048" y="3429000"/>
            <a:chExt cx="4002021" cy="3217540"/>
          </a:xfrm>
        </p:grpSpPr>
        <p:grpSp>
          <p:nvGrpSpPr>
            <p:cNvPr id="10" name="Skupina 9"/>
            <p:cNvGrpSpPr/>
            <p:nvPr/>
          </p:nvGrpSpPr>
          <p:grpSpPr>
            <a:xfrm>
              <a:off x="5004048" y="3645024"/>
              <a:ext cx="4002021" cy="3001516"/>
              <a:chOff x="4644008" y="3212976"/>
              <a:chExt cx="4002021" cy="3001516"/>
            </a:xfrm>
          </p:grpSpPr>
          <p:pic>
            <p:nvPicPr>
              <p:cNvPr id="13318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44008" y="3212976"/>
                <a:ext cx="4002021" cy="3001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8028384" y="580526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[32]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7452320" y="3429000"/>
              <a:ext cx="1484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Turako velký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Skupina 11"/>
          <p:cNvGrpSpPr/>
          <p:nvPr/>
        </p:nvGrpSpPr>
        <p:grpSpPr>
          <a:xfrm>
            <a:off x="3670277" y="2060848"/>
            <a:ext cx="5473723" cy="4113748"/>
            <a:chOff x="3670277" y="1196752"/>
            <a:chExt cx="5473723" cy="4113748"/>
          </a:xfrm>
        </p:grpSpPr>
        <p:grpSp>
          <p:nvGrpSpPr>
            <p:cNvPr id="7" name="Skupina 6"/>
            <p:cNvGrpSpPr/>
            <p:nvPr/>
          </p:nvGrpSpPr>
          <p:grpSpPr>
            <a:xfrm>
              <a:off x="3670277" y="1196752"/>
              <a:ext cx="5473723" cy="3790553"/>
              <a:chOff x="3670277" y="1196752"/>
              <a:chExt cx="5473723" cy="3790553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70277" y="1196752"/>
                <a:ext cx="5473723" cy="37905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8316416" y="1412776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[30]</a:t>
                </a:r>
                <a:endParaRPr lang="cs-CZ" dirty="0"/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7253739" y="4941168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Kukačka obecná</a:t>
              </a:r>
              <a:endParaRPr lang="cs-CZ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Kukačkovití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539552" y="1143000"/>
            <a:ext cx="6563910" cy="5715000"/>
            <a:chOff x="539552" y="1143000"/>
            <a:chExt cx="6563910" cy="5715000"/>
          </a:xfrm>
        </p:grpSpPr>
        <p:grpSp>
          <p:nvGrpSpPr>
            <p:cNvPr id="9" name="Skupina 8"/>
            <p:cNvGrpSpPr/>
            <p:nvPr/>
          </p:nvGrpSpPr>
          <p:grpSpPr>
            <a:xfrm>
              <a:off x="539552" y="1143000"/>
              <a:ext cx="4057650" cy="5715000"/>
              <a:chOff x="539552" y="1143000"/>
              <a:chExt cx="4057650" cy="5715000"/>
            </a:xfrm>
          </p:grpSpPr>
          <p:pic>
            <p:nvPicPr>
              <p:cNvPr id="30722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39552" y="1143000"/>
                <a:ext cx="4057650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683568" y="630932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[31]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4572000" y="6309320"/>
              <a:ext cx="2531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Mládě kukačky obecné</a:t>
              </a:r>
              <a:endParaRPr lang="cs-CZ" dirty="0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4572000" y="1196752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Hnízdní parazitismus</a:t>
            </a:r>
          </a:p>
          <a:p>
            <a:r>
              <a:rPr lang="cs-CZ" dirty="0" smtClean="0"/>
              <a:t> je vyvinut u poloviny druhů.</a:t>
            </a:r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15. řád: </a:t>
            </a:r>
            <a:r>
              <a:rPr lang="cs-CZ" dirty="0" smtClean="0"/>
              <a:t>Papoušci </a:t>
            </a:r>
            <a:endParaRPr lang="cs-CZ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2800" dirty="0" smtClean="0"/>
              <a:t>stromoví - šplhají</a:t>
            </a:r>
          </a:p>
          <a:p>
            <a:r>
              <a:rPr lang="cs-CZ" sz="2800" dirty="0" smtClean="0"/>
              <a:t>pestře zbarvení</a:t>
            </a:r>
          </a:p>
          <a:p>
            <a:r>
              <a:rPr lang="cs-CZ" sz="2800" dirty="0" smtClean="0"/>
              <a:t>tropy</a:t>
            </a:r>
            <a:r>
              <a:rPr lang="cs-CZ" sz="2800" dirty="0"/>
              <a:t>, </a:t>
            </a:r>
            <a:r>
              <a:rPr lang="cs-CZ" sz="2800" dirty="0" smtClean="0"/>
              <a:t>subtropy</a:t>
            </a:r>
          </a:p>
          <a:p>
            <a:r>
              <a:rPr lang="cs-CZ" sz="2800" dirty="0" smtClean="0"/>
              <a:t>silná </a:t>
            </a:r>
            <a:r>
              <a:rPr lang="cs-CZ" sz="2800" dirty="0"/>
              <a:t>hákovitě zahnutá a s mozkovnou pohyblivě spojená horní </a:t>
            </a:r>
            <a:r>
              <a:rPr lang="cs-CZ" sz="2800" dirty="0" smtClean="0"/>
              <a:t>čelist</a:t>
            </a:r>
          </a:p>
          <a:p>
            <a:r>
              <a:rPr lang="cs-CZ" sz="2800" dirty="0" smtClean="0"/>
              <a:t>nejrozvinutější </a:t>
            </a:r>
            <a:r>
              <a:rPr lang="cs-CZ" sz="2800" dirty="0"/>
              <a:t>koncový mozek u </a:t>
            </a:r>
            <a:r>
              <a:rPr lang="cs-CZ" sz="2800" dirty="0" smtClean="0"/>
              <a:t>ptáků</a:t>
            </a:r>
          </a:p>
          <a:p>
            <a:r>
              <a:rPr lang="cs-CZ" sz="2800" dirty="0"/>
              <a:t>m</a:t>
            </a:r>
            <a:r>
              <a:rPr lang="cs-CZ" sz="2800" dirty="0" smtClean="0"/>
              <a:t>onogamní</a:t>
            </a:r>
          </a:p>
          <a:p>
            <a:r>
              <a:rPr lang="cs-CZ" sz="2800" dirty="0" smtClean="0"/>
              <a:t>hnízdí </a:t>
            </a:r>
            <a:r>
              <a:rPr lang="cs-CZ" sz="2800" dirty="0"/>
              <a:t>v </a:t>
            </a:r>
            <a:r>
              <a:rPr lang="cs-CZ" sz="2800" dirty="0" smtClean="0"/>
              <a:t>dutinách – krmiví</a:t>
            </a:r>
          </a:p>
          <a:p>
            <a:r>
              <a:rPr lang="cs-CZ" sz="2800" dirty="0" smtClean="0"/>
              <a:t>Kakaduovití, papouškovití</a:t>
            </a:r>
          </a:p>
          <a:p>
            <a:endParaRPr lang="cs-CZ" sz="2800" dirty="0" smtClean="0"/>
          </a:p>
          <a:p>
            <a:pPr>
              <a:buNone/>
            </a:pPr>
            <a:endParaRPr lang="cs-CZ" sz="2800" dirty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653136"/>
            <a:ext cx="3250704" cy="1584176"/>
          </a:xfrm>
        </p:spPr>
        <p:txBody>
          <a:bodyPr/>
          <a:lstStyle/>
          <a:p>
            <a:r>
              <a:rPr lang="cs-CZ" dirty="0" smtClean="0"/>
              <a:t>Kakaduovití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251520" y="332656"/>
            <a:ext cx="8646189" cy="6228679"/>
            <a:chOff x="251520" y="332656"/>
            <a:chExt cx="8646189" cy="6228679"/>
          </a:xfrm>
        </p:grpSpPr>
        <p:grpSp>
          <p:nvGrpSpPr>
            <p:cNvPr id="12" name="Skupina 11"/>
            <p:cNvGrpSpPr/>
            <p:nvPr/>
          </p:nvGrpSpPr>
          <p:grpSpPr>
            <a:xfrm>
              <a:off x="251520" y="332656"/>
              <a:ext cx="8646189" cy="6228679"/>
              <a:chOff x="251520" y="332656"/>
              <a:chExt cx="8646189" cy="6228679"/>
            </a:xfrm>
          </p:grpSpPr>
          <p:grpSp>
            <p:nvGrpSpPr>
              <p:cNvPr id="10" name="Skupina 9"/>
              <p:cNvGrpSpPr/>
              <p:nvPr/>
            </p:nvGrpSpPr>
            <p:grpSpPr>
              <a:xfrm>
                <a:off x="251520" y="332656"/>
                <a:ext cx="8645009" cy="6228679"/>
                <a:chOff x="251520" y="332656"/>
                <a:chExt cx="8645009" cy="6228679"/>
              </a:xfrm>
            </p:grpSpPr>
            <p:grpSp>
              <p:nvGrpSpPr>
                <p:cNvPr id="9" name="Skupina 8"/>
                <p:cNvGrpSpPr/>
                <p:nvPr/>
              </p:nvGrpSpPr>
              <p:grpSpPr>
                <a:xfrm>
                  <a:off x="251520" y="332656"/>
                  <a:ext cx="6580648" cy="4104679"/>
                  <a:chOff x="251520" y="332656"/>
                  <a:chExt cx="6580648" cy="4104679"/>
                </a:xfrm>
              </p:grpSpPr>
              <p:pic>
                <p:nvPicPr>
                  <p:cNvPr id="31747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251520" y="332656"/>
                    <a:ext cx="6580648" cy="41046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8" name="TextovéPole 7"/>
                  <p:cNvSpPr txBox="1"/>
                  <p:nvPr/>
                </p:nvSpPr>
                <p:spPr>
                  <a:xfrm>
                    <a:off x="395536" y="548680"/>
                    <a:ext cx="569387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[34]</a:t>
                    </a:r>
                    <a:endParaRPr lang="cs-CZ" dirty="0"/>
                  </a:p>
                </p:txBody>
              </p:sp>
            </p:grpSp>
            <p:grpSp>
              <p:nvGrpSpPr>
                <p:cNvPr id="7" name="Skupina 6"/>
                <p:cNvGrpSpPr/>
                <p:nvPr/>
              </p:nvGrpSpPr>
              <p:grpSpPr>
                <a:xfrm>
                  <a:off x="3851920" y="3212976"/>
                  <a:ext cx="5044609" cy="3348359"/>
                  <a:chOff x="3851920" y="3212976"/>
                  <a:chExt cx="5044609" cy="3348359"/>
                </a:xfrm>
              </p:grpSpPr>
              <p:pic>
                <p:nvPicPr>
                  <p:cNvPr id="31746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3851920" y="3212976"/>
                    <a:ext cx="5044609" cy="334835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sp>
                <p:nvSpPr>
                  <p:cNvPr id="6" name="TextovéPole 5"/>
                  <p:cNvSpPr txBox="1"/>
                  <p:nvPr/>
                </p:nvSpPr>
                <p:spPr>
                  <a:xfrm>
                    <a:off x="8172400" y="6093296"/>
                    <a:ext cx="569387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[33]</a:t>
                    </a:r>
                    <a:endParaRPr lang="cs-CZ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11" name="TextovéPole 10"/>
              <p:cNvSpPr txBox="1"/>
              <p:nvPr/>
            </p:nvSpPr>
            <p:spPr>
              <a:xfrm>
                <a:off x="7020272" y="3212976"/>
                <a:ext cx="18774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Kakadu molucký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6804248" y="404664"/>
              <a:ext cx="2031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Korela chocholatá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16016" y="130622"/>
            <a:ext cx="3970784" cy="1282154"/>
          </a:xfrm>
        </p:spPr>
        <p:txBody>
          <a:bodyPr/>
          <a:lstStyle/>
          <a:p>
            <a:r>
              <a:rPr lang="cs-CZ" dirty="0" smtClean="0"/>
              <a:t>Papouškovití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395536" y="332656"/>
            <a:ext cx="4333875" cy="6262955"/>
            <a:chOff x="395536" y="332656"/>
            <a:chExt cx="4333875" cy="6262955"/>
          </a:xfrm>
        </p:grpSpPr>
        <p:grpSp>
          <p:nvGrpSpPr>
            <p:cNvPr id="8" name="Skupina 7"/>
            <p:cNvGrpSpPr/>
            <p:nvPr/>
          </p:nvGrpSpPr>
          <p:grpSpPr>
            <a:xfrm>
              <a:off x="395536" y="332656"/>
              <a:ext cx="4333875" cy="6262955"/>
              <a:chOff x="395536" y="332656"/>
              <a:chExt cx="4333875" cy="6262955"/>
            </a:xfrm>
          </p:grpSpPr>
          <p:pic>
            <p:nvPicPr>
              <p:cNvPr id="32770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5536" y="332656"/>
                <a:ext cx="4333875" cy="570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395536" y="5949280"/>
                <a:ext cx="36984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Nestor kea</a:t>
                </a:r>
              </a:p>
              <a:p>
                <a:r>
                  <a:rPr lang="cs-CZ" dirty="0" smtClean="0"/>
                  <a:t>Nový Zéland, druhotně masožravý</a:t>
                </a:r>
                <a:endParaRPr lang="cs-CZ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395536" y="558924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[35]</a:t>
              </a:r>
              <a:endParaRPr lang="cs-CZ" dirty="0"/>
            </a:p>
          </p:txBody>
        </p:sp>
      </p:grpSp>
      <p:grpSp>
        <p:nvGrpSpPr>
          <p:cNvPr id="17" name="Skupina 16"/>
          <p:cNvGrpSpPr/>
          <p:nvPr/>
        </p:nvGrpSpPr>
        <p:grpSpPr>
          <a:xfrm>
            <a:off x="4722693" y="1340768"/>
            <a:ext cx="4349299" cy="5112568"/>
            <a:chOff x="4722693" y="1340768"/>
            <a:chExt cx="4349299" cy="5112568"/>
          </a:xfrm>
        </p:grpSpPr>
        <p:grpSp>
          <p:nvGrpSpPr>
            <p:cNvPr id="15" name="Skupina 14"/>
            <p:cNvGrpSpPr/>
            <p:nvPr/>
          </p:nvGrpSpPr>
          <p:grpSpPr>
            <a:xfrm>
              <a:off x="4788024" y="1340768"/>
              <a:ext cx="4283968" cy="5043227"/>
              <a:chOff x="4788024" y="1340768"/>
              <a:chExt cx="4283968" cy="5043227"/>
            </a:xfrm>
          </p:grpSpPr>
          <p:grpSp>
            <p:nvGrpSpPr>
              <p:cNvPr id="11" name="Skupina 10"/>
              <p:cNvGrpSpPr/>
              <p:nvPr/>
            </p:nvGrpSpPr>
            <p:grpSpPr>
              <a:xfrm>
                <a:off x="4788024" y="1340768"/>
                <a:ext cx="4283968" cy="5043227"/>
                <a:chOff x="4788024" y="1340768"/>
                <a:chExt cx="4283968" cy="5043227"/>
              </a:xfrm>
            </p:grpSpPr>
            <p:grpSp>
              <p:nvGrpSpPr>
                <p:cNvPr id="9" name="Skupina 8"/>
                <p:cNvGrpSpPr/>
                <p:nvPr/>
              </p:nvGrpSpPr>
              <p:grpSpPr>
                <a:xfrm>
                  <a:off x="4788024" y="1340768"/>
                  <a:ext cx="4283968" cy="5043227"/>
                  <a:chOff x="4788024" y="1340768"/>
                  <a:chExt cx="4283968" cy="5043227"/>
                </a:xfrm>
              </p:grpSpPr>
              <p:pic>
                <p:nvPicPr>
                  <p:cNvPr id="32771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4788024" y="1340768"/>
                    <a:ext cx="4283968" cy="40602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2772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788024" y="5373216"/>
                    <a:ext cx="1691680" cy="10107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10" name="TextovéPole 9"/>
                <p:cNvSpPr txBox="1"/>
                <p:nvPr/>
              </p:nvSpPr>
              <p:spPr>
                <a:xfrm>
                  <a:off x="6444208" y="5373216"/>
                  <a:ext cx="212109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Andulka vlnkovaná</a:t>
                  </a:r>
                  <a:endParaRPr lang="cs-CZ" dirty="0"/>
                </a:p>
              </p:txBody>
            </p:sp>
          </p:grpSp>
          <p:sp>
            <p:nvSpPr>
              <p:cNvPr id="14" name="TextovéPole 13"/>
              <p:cNvSpPr txBox="1"/>
              <p:nvPr/>
            </p:nvSpPr>
            <p:spPr>
              <a:xfrm>
                <a:off x="4788024" y="1412776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[36]</a:t>
                </a:r>
                <a:endParaRPr lang="cs-CZ" dirty="0"/>
              </a:p>
            </p:txBody>
          </p:sp>
        </p:grpSp>
        <p:sp>
          <p:nvSpPr>
            <p:cNvPr id="16" name="TextovéPole 15"/>
            <p:cNvSpPr txBox="1"/>
            <p:nvPr/>
          </p:nvSpPr>
          <p:spPr>
            <a:xfrm>
              <a:off x="4722693" y="608400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[37]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2. nadřád: létaví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11. řád</a:t>
            </a:r>
            <a:r>
              <a:rPr lang="cs-CZ" sz="2800" dirty="0"/>
              <a:t>: </a:t>
            </a:r>
            <a:r>
              <a:rPr lang="cs-CZ" sz="2800" dirty="0">
                <a:hlinkClick r:id="rId2" action="ppaction://hlinksldjump"/>
              </a:rPr>
              <a:t>krátkokřídlí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12. řád</a:t>
            </a:r>
            <a:r>
              <a:rPr lang="cs-CZ" sz="2800" dirty="0"/>
              <a:t>: </a:t>
            </a:r>
            <a:r>
              <a:rPr lang="cs-CZ" sz="2800" dirty="0" err="1">
                <a:hlinkClick r:id="rId3" action="ppaction://hlinksldjump"/>
              </a:rPr>
              <a:t>dlouhokřídlí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13. řád</a:t>
            </a:r>
            <a:r>
              <a:rPr lang="cs-CZ" sz="2800" dirty="0"/>
              <a:t>: </a:t>
            </a:r>
            <a:r>
              <a:rPr lang="cs-CZ" sz="2800" dirty="0" err="1">
                <a:hlinkClick r:id="rId4" action="ppaction://hlinksldjump"/>
              </a:rPr>
              <a:t>měkkozobí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14. řád</a:t>
            </a:r>
            <a:r>
              <a:rPr lang="cs-CZ" sz="2800" dirty="0"/>
              <a:t>: </a:t>
            </a:r>
            <a:r>
              <a:rPr lang="cs-CZ" sz="2800" dirty="0">
                <a:hlinkClick r:id="rId5" action="ppaction://hlinksldjump"/>
              </a:rPr>
              <a:t>kukačky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15. řád</a:t>
            </a:r>
            <a:r>
              <a:rPr lang="cs-CZ" sz="2800" dirty="0"/>
              <a:t>: </a:t>
            </a:r>
            <a:r>
              <a:rPr lang="cs-CZ" sz="2800" dirty="0">
                <a:hlinkClick r:id="rId6" action="ppaction://hlinksldjump"/>
              </a:rPr>
              <a:t>papoušci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16. řád</a:t>
            </a:r>
            <a:r>
              <a:rPr lang="cs-CZ" sz="2800" dirty="0"/>
              <a:t>: </a:t>
            </a:r>
            <a:r>
              <a:rPr lang="cs-CZ" sz="2800" dirty="0">
                <a:hlinkClick r:id="rId7" action="ppaction://hlinksldjump"/>
              </a:rPr>
              <a:t>sovy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17. řád</a:t>
            </a:r>
            <a:r>
              <a:rPr lang="cs-CZ" sz="2800" dirty="0"/>
              <a:t>: </a:t>
            </a:r>
            <a:r>
              <a:rPr lang="cs-CZ" sz="2800" dirty="0">
                <a:hlinkClick r:id="rId8" action="ppaction://hlinksldjump"/>
              </a:rPr>
              <a:t>lelkové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18. řád</a:t>
            </a:r>
            <a:r>
              <a:rPr lang="cs-CZ" sz="2800" dirty="0"/>
              <a:t>: </a:t>
            </a:r>
            <a:r>
              <a:rPr lang="cs-CZ" sz="2800" dirty="0" err="1">
                <a:hlinkClick r:id="rId9" action="ppaction://hlinksldjump"/>
              </a:rPr>
              <a:t>svišťouni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19. řád</a:t>
            </a:r>
            <a:r>
              <a:rPr lang="cs-CZ" sz="2800" dirty="0"/>
              <a:t>: </a:t>
            </a:r>
            <a:r>
              <a:rPr lang="cs-CZ" sz="2800" dirty="0" err="1">
                <a:hlinkClick r:id="rId10" action="ppaction://hlinksldjump"/>
              </a:rPr>
              <a:t>srostloprstí</a:t>
            </a:r>
            <a:endParaRPr lang="cs-CZ" sz="2800" dirty="0"/>
          </a:p>
          <a:p>
            <a:pPr marL="609600" indent="-609600">
              <a:lnSpc>
                <a:spcPct val="80000"/>
              </a:lnSpc>
            </a:pPr>
            <a:r>
              <a:rPr lang="cs-CZ" sz="2800" dirty="0" smtClean="0"/>
              <a:t>20. řád</a:t>
            </a:r>
            <a:r>
              <a:rPr lang="cs-CZ" sz="2800" dirty="0"/>
              <a:t>: </a:t>
            </a:r>
            <a:r>
              <a:rPr lang="cs-CZ" sz="2800" dirty="0">
                <a:hlinkClick r:id="rId11" action="ppaction://hlinksldjump"/>
              </a:rPr>
              <a:t>šplhavci</a:t>
            </a:r>
            <a:endParaRPr lang="cs-CZ" sz="2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95936" y="476672"/>
            <a:ext cx="3682752" cy="922114"/>
          </a:xfrm>
        </p:spPr>
        <p:txBody>
          <a:bodyPr/>
          <a:lstStyle/>
          <a:p>
            <a:r>
              <a:rPr lang="cs-CZ" dirty="0" smtClean="0"/>
              <a:t>Papouškovití</a:t>
            </a:r>
            <a:endParaRPr lang="cs-CZ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251520" y="0"/>
            <a:ext cx="3611513" cy="4460405"/>
            <a:chOff x="251520" y="0"/>
            <a:chExt cx="3611513" cy="4460405"/>
          </a:xfrm>
        </p:grpSpPr>
        <p:grpSp>
          <p:nvGrpSpPr>
            <p:cNvPr id="10" name="Skupina 9"/>
            <p:cNvGrpSpPr/>
            <p:nvPr/>
          </p:nvGrpSpPr>
          <p:grpSpPr>
            <a:xfrm>
              <a:off x="251520" y="0"/>
              <a:ext cx="3611513" cy="4460405"/>
              <a:chOff x="251520" y="0"/>
              <a:chExt cx="3611513" cy="4460405"/>
            </a:xfrm>
          </p:grpSpPr>
          <p:pic>
            <p:nvPicPr>
              <p:cNvPr id="3379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1520" y="0"/>
                <a:ext cx="3611513" cy="4460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3275856" y="18864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[38]</a:t>
                </a:r>
                <a:endParaRPr lang="cs-CZ" dirty="0"/>
              </a:p>
            </p:txBody>
          </p:sp>
        </p:grpSp>
        <p:sp>
          <p:nvSpPr>
            <p:cNvPr id="18" name="TextovéPole 17"/>
            <p:cNvSpPr txBox="1"/>
            <p:nvPr/>
          </p:nvSpPr>
          <p:spPr>
            <a:xfrm>
              <a:off x="323528" y="3356992"/>
              <a:ext cx="1697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Ara hyacintový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251520" y="3770908"/>
            <a:ext cx="4458477" cy="2970460"/>
            <a:chOff x="251520" y="3770908"/>
            <a:chExt cx="4458477" cy="2970460"/>
          </a:xfrm>
        </p:grpSpPr>
        <p:grpSp>
          <p:nvGrpSpPr>
            <p:cNvPr id="12" name="Skupina 11"/>
            <p:cNvGrpSpPr/>
            <p:nvPr/>
          </p:nvGrpSpPr>
          <p:grpSpPr>
            <a:xfrm>
              <a:off x="251520" y="3770908"/>
              <a:ext cx="4458477" cy="2970460"/>
              <a:chOff x="251520" y="3770908"/>
              <a:chExt cx="4458477" cy="2970460"/>
            </a:xfrm>
          </p:grpSpPr>
          <p:pic>
            <p:nvPicPr>
              <p:cNvPr id="3379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3770908"/>
                <a:ext cx="4458477" cy="2970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323528" y="6309320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[39]</a:t>
                </a:r>
                <a:endParaRPr lang="cs-CZ" dirty="0"/>
              </a:p>
            </p:txBody>
          </p:sp>
        </p:grpSp>
        <p:sp>
          <p:nvSpPr>
            <p:cNvPr id="20" name="TextovéPole 19"/>
            <p:cNvSpPr txBox="1"/>
            <p:nvPr/>
          </p:nvSpPr>
          <p:spPr>
            <a:xfrm>
              <a:off x="323528" y="3861048"/>
              <a:ext cx="16850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Alexandr velký</a:t>
              </a:r>
              <a:endParaRPr lang="cs-CZ" dirty="0"/>
            </a:p>
          </p:txBody>
        </p:sp>
      </p:grpSp>
      <p:grpSp>
        <p:nvGrpSpPr>
          <p:cNvPr id="23" name="Skupina 22"/>
          <p:cNvGrpSpPr/>
          <p:nvPr/>
        </p:nvGrpSpPr>
        <p:grpSpPr>
          <a:xfrm>
            <a:off x="5004048" y="2969568"/>
            <a:ext cx="4139952" cy="3888432"/>
            <a:chOff x="5004048" y="2969568"/>
            <a:chExt cx="4139952" cy="3888432"/>
          </a:xfrm>
        </p:grpSpPr>
        <p:grpSp>
          <p:nvGrpSpPr>
            <p:cNvPr id="14" name="Skupina 13"/>
            <p:cNvGrpSpPr/>
            <p:nvPr/>
          </p:nvGrpSpPr>
          <p:grpSpPr>
            <a:xfrm>
              <a:off x="6516216" y="2969568"/>
              <a:ext cx="2627784" cy="3888432"/>
              <a:chOff x="6516216" y="2969568"/>
              <a:chExt cx="2627784" cy="3888432"/>
            </a:xfrm>
          </p:grpSpPr>
          <p:pic>
            <p:nvPicPr>
              <p:cNvPr id="33796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551712" y="2969568"/>
                <a:ext cx="2592288" cy="38884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3" name="TextovéPole 12"/>
              <p:cNvSpPr txBox="1"/>
              <p:nvPr/>
            </p:nvSpPr>
            <p:spPr>
              <a:xfrm>
                <a:off x="6516216" y="648866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[40]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2" name="TextovéPole 21"/>
            <p:cNvSpPr txBox="1"/>
            <p:nvPr/>
          </p:nvSpPr>
          <p:spPr>
            <a:xfrm>
              <a:off x="5004048" y="6453336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Ara ararauna</a:t>
              </a:r>
              <a:endParaRPr lang="cs-CZ" dirty="0"/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3851920" y="1412776"/>
            <a:ext cx="4815924" cy="2350914"/>
            <a:chOff x="3851920" y="1412776"/>
            <a:chExt cx="4815924" cy="2350914"/>
          </a:xfrm>
        </p:grpSpPr>
        <p:grpSp>
          <p:nvGrpSpPr>
            <p:cNvPr id="16" name="Skupina 15"/>
            <p:cNvGrpSpPr/>
            <p:nvPr/>
          </p:nvGrpSpPr>
          <p:grpSpPr>
            <a:xfrm>
              <a:off x="3851920" y="1412776"/>
              <a:ext cx="3521968" cy="2350914"/>
              <a:chOff x="3851920" y="1412776"/>
              <a:chExt cx="3521968" cy="2350914"/>
            </a:xfrm>
          </p:grpSpPr>
          <p:pic>
            <p:nvPicPr>
              <p:cNvPr id="33797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51920" y="1412776"/>
                <a:ext cx="3521968" cy="23509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" name="TextovéPole 14"/>
              <p:cNvSpPr txBox="1"/>
              <p:nvPr/>
            </p:nvSpPr>
            <p:spPr>
              <a:xfrm>
                <a:off x="3923928" y="1412776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[41]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ovéPole 23"/>
            <p:cNvSpPr txBox="1"/>
            <p:nvPr/>
          </p:nvSpPr>
          <p:spPr>
            <a:xfrm>
              <a:off x="7380312" y="1484784"/>
              <a:ext cx="128753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Amazoňan</a:t>
              </a:r>
            </a:p>
            <a:p>
              <a:r>
                <a:rPr lang="cs-CZ" dirty="0" smtClean="0"/>
                <a:t> kubánský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16. řád: </a:t>
            </a:r>
            <a:r>
              <a:rPr lang="cs-CZ" dirty="0" smtClean="0"/>
              <a:t>Sovy </a:t>
            </a:r>
            <a:endParaRPr lang="cs-CZ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en-US" dirty="0" smtClean="0"/>
              <a:t>o</a:t>
            </a:r>
            <a:r>
              <a:rPr lang="cs-CZ" dirty="0" smtClean="0"/>
              <a:t>ční</a:t>
            </a:r>
            <a:endParaRPr lang="en-US" dirty="0" smtClean="0"/>
          </a:p>
          <a:p>
            <a:r>
              <a:rPr lang="cs-CZ" dirty="0" smtClean="0"/>
              <a:t>podobní dravcům </a:t>
            </a:r>
            <a:endParaRPr lang="en-US" dirty="0"/>
          </a:p>
          <a:p>
            <a:r>
              <a:rPr lang="cs-CZ" dirty="0" smtClean="0"/>
              <a:t>zavalité tělo</a:t>
            </a:r>
            <a:endParaRPr lang="en-US" dirty="0" smtClean="0"/>
          </a:p>
          <a:p>
            <a:r>
              <a:rPr lang="cs-CZ" dirty="0" smtClean="0"/>
              <a:t>neslyšný let</a:t>
            </a:r>
            <a:endParaRPr lang="en-US" dirty="0" smtClean="0"/>
          </a:p>
          <a:p>
            <a:r>
              <a:rPr lang="cs-CZ" dirty="0" smtClean="0"/>
              <a:t>velké </a:t>
            </a:r>
            <a:r>
              <a:rPr lang="cs-CZ" dirty="0"/>
              <a:t>oči, závoj, mrkají horním </a:t>
            </a:r>
            <a:r>
              <a:rPr lang="cs-CZ" dirty="0" smtClean="0"/>
              <a:t>víčkem</a:t>
            </a:r>
            <a:endParaRPr lang="en-US" dirty="0" smtClean="0"/>
          </a:p>
          <a:p>
            <a:r>
              <a:rPr lang="cs-CZ" dirty="0" smtClean="0"/>
              <a:t>spáry</a:t>
            </a:r>
            <a:r>
              <a:rPr lang="cs-CZ" dirty="0"/>
              <a:t>, </a:t>
            </a:r>
            <a:r>
              <a:rPr lang="cs-CZ" dirty="0" smtClean="0"/>
              <a:t>vratiprst</a:t>
            </a:r>
            <a:endParaRPr lang="en-US" dirty="0" smtClean="0"/>
          </a:p>
          <a:p>
            <a:r>
              <a:rPr lang="cs-CZ" dirty="0"/>
              <a:t>k</a:t>
            </a:r>
            <a:r>
              <a:rPr lang="cs-CZ" dirty="0" smtClean="0"/>
              <a:t>rmiví, vývržky</a:t>
            </a:r>
            <a:r>
              <a:rPr lang="cs-CZ" dirty="0"/>
              <a:t>, chybí </a:t>
            </a:r>
            <a:r>
              <a:rPr lang="cs-CZ" dirty="0" smtClean="0"/>
              <a:t>vole</a:t>
            </a:r>
          </a:p>
          <a:p>
            <a:r>
              <a:rPr lang="cs-CZ" dirty="0"/>
              <a:t>s</a:t>
            </a:r>
            <a:r>
              <a:rPr lang="cs-CZ" dirty="0" smtClean="0"/>
              <a:t>ovovití, puštíkovití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76056" y="260648"/>
            <a:ext cx="3693096" cy="1152128"/>
          </a:xfrm>
        </p:spPr>
        <p:txBody>
          <a:bodyPr/>
          <a:lstStyle/>
          <a:p>
            <a:r>
              <a:rPr lang="cs-CZ" dirty="0" smtClean="0"/>
              <a:t>Sovovití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179512" y="188640"/>
            <a:ext cx="4818112" cy="3294384"/>
            <a:chOff x="179512" y="188640"/>
            <a:chExt cx="4818112" cy="3294384"/>
          </a:xfrm>
        </p:grpSpPr>
        <p:pic>
          <p:nvPicPr>
            <p:cNvPr id="348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188640"/>
              <a:ext cx="4818112" cy="3294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ovéPole 6"/>
            <p:cNvSpPr txBox="1"/>
            <p:nvPr/>
          </p:nvSpPr>
          <p:spPr>
            <a:xfrm>
              <a:off x="179512" y="306896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[42]</a:t>
              </a:r>
              <a:endParaRPr lang="cs-CZ" dirty="0"/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323528" y="3501008"/>
            <a:ext cx="2729880" cy="1377444"/>
            <a:chOff x="323528" y="3501008"/>
            <a:chExt cx="2729880" cy="1377444"/>
          </a:xfrm>
        </p:grpSpPr>
        <p:pic>
          <p:nvPicPr>
            <p:cNvPr id="3482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7544" y="3501008"/>
              <a:ext cx="2585864" cy="1195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ovéPole 10"/>
            <p:cNvSpPr txBox="1"/>
            <p:nvPr/>
          </p:nvSpPr>
          <p:spPr>
            <a:xfrm>
              <a:off x="323528" y="450912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[44]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059832" y="2420888"/>
            <a:ext cx="5872773" cy="4272775"/>
            <a:chOff x="3059832" y="2420888"/>
            <a:chExt cx="5872773" cy="4272775"/>
          </a:xfrm>
        </p:grpSpPr>
        <p:grpSp>
          <p:nvGrpSpPr>
            <p:cNvPr id="10" name="Skupina 9"/>
            <p:cNvGrpSpPr/>
            <p:nvPr/>
          </p:nvGrpSpPr>
          <p:grpSpPr>
            <a:xfrm>
              <a:off x="3059832" y="2780928"/>
              <a:ext cx="5872773" cy="3912735"/>
              <a:chOff x="3059832" y="2780928"/>
              <a:chExt cx="5872773" cy="3912735"/>
            </a:xfrm>
          </p:grpSpPr>
          <p:pic>
            <p:nvPicPr>
              <p:cNvPr id="34819" name="Picture 3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59832" y="2780928"/>
                <a:ext cx="5872773" cy="39127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8172400" y="623731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[43]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4932040" y="2420888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Sova pálená</a:t>
              </a:r>
              <a:endParaRPr lang="cs-CZ" dirty="0"/>
            </a:p>
          </p:txBody>
        </p:sp>
      </p:grpSp>
      <p:sp>
        <p:nvSpPr>
          <p:cNvPr id="15" name="TextovéPole 14"/>
          <p:cNvSpPr txBox="1"/>
          <p:nvPr/>
        </p:nvSpPr>
        <p:spPr>
          <a:xfrm>
            <a:off x="5796136" y="1340768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12 druhů</a:t>
            </a:r>
          </a:p>
          <a:p>
            <a:r>
              <a:rPr lang="cs-CZ" dirty="0"/>
              <a:t>o</a:t>
            </a:r>
            <a:r>
              <a:rPr lang="cs-CZ" dirty="0" smtClean="0"/>
              <a:t>dlišná stavba kostry</a:t>
            </a:r>
            <a:endParaRPr lang="cs-CZ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4572000" cy="922114"/>
          </a:xfrm>
        </p:spPr>
        <p:txBody>
          <a:bodyPr/>
          <a:lstStyle/>
          <a:p>
            <a:r>
              <a:rPr lang="cs-CZ" dirty="0" smtClean="0"/>
              <a:t>Puštíkovití</a:t>
            </a:r>
            <a:endParaRPr lang="cs-CZ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251520" y="914492"/>
            <a:ext cx="4195923" cy="5943508"/>
            <a:chOff x="395536" y="260648"/>
            <a:chExt cx="4276725" cy="6057964"/>
          </a:xfrm>
        </p:grpSpPr>
        <p:grpSp>
          <p:nvGrpSpPr>
            <p:cNvPr id="11" name="Skupina 10"/>
            <p:cNvGrpSpPr/>
            <p:nvPr/>
          </p:nvGrpSpPr>
          <p:grpSpPr>
            <a:xfrm>
              <a:off x="395536" y="260648"/>
              <a:ext cx="4276725" cy="5705475"/>
              <a:chOff x="395536" y="260648"/>
              <a:chExt cx="4276725" cy="5705475"/>
            </a:xfrm>
          </p:grpSpPr>
          <p:pic>
            <p:nvPicPr>
              <p:cNvPr id="3584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5536" y="260648"/>
                <a:ext cx="4276725" cy="57054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539552" y="5517232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[45]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4" name="TextovéPole 13"/>
            <p:cNvSpPr txBox="1"/>
            <p:nvPr/>
          </p:nvSpPr>
          <p:spPr>
            <a:xfrm>
              <a:off x="395536" y="5949280"/>
              <a:ext cx="11208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Výr velký</a:t>
              </a:r>
              <a:endParaRPr lang="cs-CZ" dirty="0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4644008" y="0"/>
            <a:ext cx="3136671" cy="6858000"/>
            <a:chOff x="4644008" y="0"/>
            <a:chExt cx="3136671" cy="6858000"/>
          </a:xfrm>
        </p:grpSpPr>
        <p:grpSp>
          <p:nvGrpSpPr>
            <p:cNvPr id="18" name="Skupina 17"/>
            <p:cNvGrpSpPr/>
            <p:nvPr/>
          </p:nvGrpSpPr>
          <p:grpSpPr>
            <a:xfrm>
              <a:off x="4644008" y="0"/>
              <a:ext cx="2952328" cy="4384646"/>
              <a:chOff x="4572000" y="0"/>
              <a:chExt cx="2952328" cy="4384646"/>
            </a:xfrm>
          </p:grpSpPr>
          <p:grpSp>
            <p:nvGrpSpPr>
              <p:cNvPr id="10" name="Skupina 9"/>
              <p:cNvGrpSpPr/>
              <p:nvPr/>
            </p:nvGrpSpPr>
            <p:grpSpPr>
              <a:xfrm>
                <a:off x="4572000" y="0"/>
                <a:ext cx="2952328" cy="4384646"/>
                <a:chOff x="4572000" y="0"/>
                <a:chExt cx="2952328" cy="4384646"/>
              </a:xfrm>
            </p:grpSpPr>
            <p:pic>
              <p:nvPicPr>
                <p:cNvPr id="35843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572000" y="0"/>
                  <a:ext cx="2952328" cy="438464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" name="TextovéPole 8"/>
                <p:cNvSpPr txBox="1"/>
                <p:nvPr/>
              </p:nvSpPr>
              <p:spPr>
                <a:xfrm>
                  <a:off x="6876256" y="3573016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[46]</a:t>
                  </a:r>
                  <a:endParaRPr lang="cs-CZ" dirty="0"/>
                </a:p>
              </p:txBody>
            </p:sp>
          </p:grpSp>
          <p:sp>
            <p:nvSpPr>
              <p:cNvPr id="17" name="TextovéPole 16"/>
              <p:cNvSpPr txBox="1"/>
              <p:nvPr/>
            </p:nvSpPr>
            <p:spPr>
              <a:xfrm>
                <a:off x="4572000" y="0"/>
                <a:ext cx="16337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Puštík obecný</a:t>
                </a:r>
                <a:endParaRPr lang="cs-CZ" dirty="0"/>
              </a:p>
            </p:txBody>
          </p:sp>
        </p:grpSp>
        <p:grpSp>
          <p:nvGrpSpPr>
            <p:cNvPr id="20" name="Skupina 19"/>
            <p:cNvGrpSpPr/>
            <p:nvPr/>
          </p:nvGrpSpPr>
          <p:grpSpPr>
            <a:xfrm>
              <a:off x="4644008" y="3977680"/>
              <a:ext cx="3136671" cy="2880320"/>
              <a:chOff x="4572000" y="3977680"/>
              <a:chExt cx="3136671" cy="2880320"/>
            </a:xfrm>
          </p:grpSpPr>
          <p:grpSp>
            <p:nvGrpSpPr>
              <p:cNvPr id="13" name="Skupina 12"/>
              <p:cNvGrpSpPr/>
              <p:nvPr/>
            </p:nvGrpSpPr>
            <p:grpSpPr>
              <a:xfrm>
                <a:off x="4572000" y="3977680"/>
                <a:ext cx="3136671" cy="2880320"/>
                <a:chOff x="4572000" y="3977680"/>
                <a:chExt cx="3136671" cy="2880320"/>
              </a:xfrm>
            </p:grpSpPr>
            <p:pic>
              <p:nvPicPr>
                <p:cNvPr id="35844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7402" r="11339"/>
                <a:stretch>
                  <a:fillRect/>
                </a:stretch>
              </p:blipFill>
              <p:spPr bwMode="auto">
                <a:xfrm>
                  <a:off x="4572000" y="3977680"/>
                  <a:ext cx="3136671" cy="28803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2" name="TextovéPole 11"/>
                <p:cNvSpPr txBox="1"/>
                <p:nvPr/>
              </p:nvSpPr>
              <p:spPr>
                <a:xfrm>
                  <a:off x="7092280" y="6309320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[47]</a:t>
                  </a:r>
                  <a:endParaRPr lang="cs-CZ" dirty="0"/>
                </a:p>
              </p:txBody>
            </p:sp>
          </p:grpSp>
          <p:sp>
            <p:nvSpPr>
              <p:cNvPr id="19" name="TextovéPole 18"/>
              <p:cNvSpPr txBox="1"/>
              <p:nvPr/>
            </p:nvSpPr>
            <p:spPr>
              <a:xfrm>
                <a:off x="4572000" y="6488668"/>
                <a:ext cx="16209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Sýček obecný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17. řád: </a:t>
            </a:r>
            <a:r>
              <a:rPr lang="cs-CZ" dirty="0" smtClean="0"/>
              <a:t>Lelkové </a:t>
            </a:r>
            <a:endParaRPr lang="cs-CZ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</a:t>
            </a:r>
            <a:r>
              <a:rPr lang="cs-CZ" dirty="0" smtClean="0"/>
              <a:t>oční</a:t>
            </a:r>
          </a:p>
          <a:p>
            <a:r>
              <a:rPr lang="cs-CZ" dirty="0" smtClean="0"/>
              <a:t>měkké </a:t>
            </a:r>
            <a:r>
              <a:rPr lang="cs-CZ" dirty="0"/>
              <a:t>opeření jako </a:t>
            </a:r>
            <a:r>
              <a:rPr lang="cs-CZ" dirty="0" smtClean="0"/>
              <a:t>sovy</a:t>
            </a:r>
          </a:p>
          <a:p>
            <a:r>
              <a:rPr lang="cs-CZ" dirty="0" smtClean="0"/>
              <a:t>plochý </a:t>
            </a:r>
            <a:r>
              <a:rPr lang="cs-CZ" dirty="0"/>
              <a:t>široký </a:t>
            </a:r>
            <a:r>
              <a:rPr lang="cs-CZ" dirty="0" smtClean="0"/>
              <a:t>zobák</a:t>
            </a:r>
          </a:p>
          <a:p>
            <a:r>
              <a:rPr lang="cs-CZ" dirty="0" smtClean="0"/>
              <a:t>slabé </a:t>
            </a:r>
            <a:r>
              <a:rPr lang="cs-CZ" dirty="0"/>
              <a:t>krátké </a:t>
            </a:r>
            <a:r>
              <a:rPr lang="cs-CZ" dirty="0" smtClean="0"/>
              <a:t>nohy</a:t>
            </a:r>
          </a:p>
          <a:p>
            <a:r>
              <a:rPr lang="cs-CZ" dirty="0" smtClean="0"/>
              <a:t>hmyzožraví</a:t>
            </a:r>
            <a:r>
              <a:rPr lang="cs-CZ" dirty="0"/>
              <a:t>, </a:t>
            </a:r>
            <a:r>
              <a:rPr lang="cs-CZ" dirty="0" smtClean="0"/>
              <a:t>krmiví </a:t>
            </a:r>
          </a:p>
          <a:p>
            <a:r>
              <a:rPr lang="cs-CZ" dirty="0" smtClean="0"/>
              <a:t>podélné </a:t>
            </a:r>
            <a:r>
              <a:rPr lang="cs-CZ" dirty="0"/>
              <a:t>sezení na </a:t>
            </a:r>
            <a:r>
              <a:rPr lang="cs-CZ" dirty="0" smtClean="0"/>
              <a:t>větvi</a:t>
            </a:r>
            <a:endParaRPr lang="cs-CZ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Lelkovití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539552" y="1196752"/>
            <a:ext cx="8100257" cy="5396796"/>
            <a:chOff x="539552" y="1052736"/>
            <a:chExt cx="8316416" cy="5540812"/>
          </a:xfrm>
        </p:grpSpPr>
        <p:grpSp>
          <p:nvGrpSpPr>
            <p:cNvPr id="8" name="Skupina 7"/>
            <p:cNvGrpSpPr/>
            <p:nvPr/>
          </p:nvGrpSpPr>
          <p:grpSpPr>
            <a:xfrm>
              <a:off x="539552" y="1052736"/>
              <a:ext cx="8316416" cy="5540812"/>
              <a:chOff x="539552" y="1052736"/>
              <a:chExt cx="8316416" cy="5540812"/>
            </a:xfrm>
          </p:grpSpPr>
          <p:pic>
            <p:nvPicPr>
              <p:cNvPr id="3686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39552" y="1052736"/>
                <a:ext cx="8316416" cy="5540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683568" y="1196752"/>
                <a:ext cx="12875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Lelek lesní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8244408" y="616530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[48]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18. řád: </a:t>
            </a:r>
            <a:r>
              <a:rPr lang="cs-CZ" dirty="0" err="1" smtClean="0"/>
              <a:t>Svišťouni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</a:t>
            </a:r>
            <a:r>
              <a:rPr lang="cs-CZ" dirty="0" err="1" smtClean="0"/>
              <a:t>ýborní</a:t>
            </a:r>
            <a:r>
              <a:rPr lang="cs-CZ" dirty="0" smtClean="0"/>
              <a:t> letci</a:t>
            </a:r>
            <a:endParaRPr lang="en-US" dirty="0" smtClean="0"/>
          </a:p>
          <a:p>
            <a:r>
              <a:rPr lang="cs-CZ" dirty="0" err="1" smtClean="0"/>
              <a:t>sl</a:t>
            </a:r>
            <a:r>
              <a:rPr lang="en-US" dirty="0" smtClean="0"/>
              <a:t>a</a:t>
            </a:r>
            <a:r>
              <a:rPr lang="cs-CZ" dirty="0" err="1" smtClean="0"/>
              <a:t>bé</a:t>
            </a:r>
            <a:r>
              <a:rPr lang="cs-CZ" dirty="0" smtClean="0"/>
              <a:t> </a:t>
            </a:r>
            <a:r>
              <a:rPr lang="cs-CZ" dirty="0"/>
              <a:t>krátké nohy s prsty obrácenými dopředu – nemohou </a:t>
            </a:r>
            <a:r>
              <a:rPr lang="cs-CZ" dirty="0" err="1" smtClean="0"/>
              <a:t>chodi</a:t>
            </a:r>
            <a:r>
              <a:rPr lang="en-US" dirty="0" smtClean="0"/>
              <a:t>t</a:t>
            </a:r>
          </a:p>
          <a:p>
            <a:r>
              <a:rPr lang="cs-CZ" dirty="0"/>
              <a:t>r</a:t>
            </a:r>
            <a:r>
              <a:rPr lang="en-US" dirty="0" smtClean="0"/>
              <a:t>or</a:t>
            </a:r>
            <a:r>
              <a:rPr lang="cs-CZ" dirty="0" smtClean="0"/>
              <a:t>ý</a:t>
            </a:r>
            <a:r>
              <a:rPr lang="en-US" dirty="0" smtClean="0"/>
              <a:t>sovit</a:t>
            </a:r>
            <a:r>
              <a:rPr lang="cs-CZ" dirty="0" smtClean="0"/>
              <a:t>í,</a:t>
            </a:r>
            <a:r>
              <a:rPr lang="en-US" dirty="0" smtClean="0"/>
              <a:t> </a:t>
            </a:r>
            <a:r>
              <a:rPr lang="en-US" dirty="0" err="1" smtClean="0"/>
              <a:t>kolib</a:t>
            </a:r>
            <a:r>
              <a:rPr lang="cs-CZ" dirty="0" err="1" smtClean="0"/>
              <a:t>ří</a:t>
            </a:r>
            <a:r>
              <a:rPr lang="en-US" dirty="0" err="1" smtClean="0"/>
              <a:t>kovit</a:t>
            </a:r>
            <a:r>
              <a:rPr lang="cs-CZ" dirty="0" smtClean="0"/>
              <a:t>í</a:t>
            </a:r>
            <a:endParaRPr lang="en-US" dirty="0" smtClean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210146"/>
          </a:xfrm>
        </p:spPr>
        <p:txBody>
          <a:bodyPr/>
          <a:lstStyle/>
          <a:p>
            <a:r>
              <a:rPr lang="cs-CZ" dirty="0" smtClean="0"/>
              <a:t>Rorýsovití</a:t>
            </a:r>
            <a:endParaRPr lang="cs-CZ" dirty="0"/>
          </a:p>
        </p:txBody>
      </p:sp>
      <p:grpSp>
        <p:nvGrpSpPr>
          <p:cNvPr id="9" name="Skupina 8"/>
          <p:cNvGrpSpPr/>
          <p:nvPr/>
        </p:nvGrpSpPr>
        <p:grpSpPr>
          <a:xfrm>
            <a:off x="755576" y="836712"/>
            <a:ext cx="4286250" cy="5715000"/>
            <a:chOff x="755576" y="836712"/>
            <a:chExt cx="4286250" cy="5715000"/>
          </a:xfrm>
        </p:grpSpPr>
        <p:pic>
          <p:nvPicPr>
            <p:cNvPr id="3789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5576" y="836712"/>
              <a:ext cx="428625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899592" y="6021288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[49]</a:t>
              </a:r>
              <a:endParaRPr lang="cs-CZ" dirty="0"/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4572000" y="2924944"/>
            <a:ext cx="4290053" cy="3577580"/>
            <a:chOff x="4572000" y="2924944"/>
            <a:chExt cx="4290053" cy="3577580"/>
          </a:xfrm>
        </p:grpSpPr>
        <p:grpSp>
          <p:nvGrpSpPr>
            <p:cNvPr id="7" name="Skupina 6"/>
            <p:cNvGrpSpPr/>
            <p:nvPr/>
          </p:nvGrpSpPr>
          <p:grpSpPr>
            <a:xfrm>
              <a:off x="4572000" y="2924944"/>
              <a:ext cx="4290053" cy="3577580"/>
              <a:chOff x="4572000" y="2924944"/>
              <a:chExt cx="4290053" cy="3577580"/>
            </a:xfrm>
          </p:grpSpPr>
          <p:pic>
            <p:nvPicPr>
              <p:cNvPr id="3789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572000" y="3284984"/>
                <a:ext cx="4290053" cy="32175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5004048" y="2924944"/>
                <a:ext cx="15953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Rorýs obecný</a:t>
                </a:r>
                <a:endParaRPr lang="cs-CZ" dirty="0"/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8244408" y="609329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[50]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Kolib</a:t>
            </a:r>
            <a:r>
              <a:rPr lang="cs-CZ" dirty="0" smtClean="0"/>
              <a:t>ří</a:t>
            </a:r>
            <a:r>
              <a:rPr lang="en-US" dirty="0" err="1" smtClean="0"/>
              <a:t>kovit</a:t>
            </a:r>
            <a:r>
              <a:rPr lang="cs-CZ" dirty="0" smtClean="0"/>
              <a:t>í</a:t>
            </a:r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105334" y="2420888"/>
            <a:ext cx="3602570" cy="2785492"/>
            <a:chOff x="467544" y="1412776"/>
            <a:chExt cx="3602570" cy="2785492"/>
          </a:xfrm>
        </p:grpSpPr>
        <p:grpSp>
          <p:nvGrpSpPr>
            <p:cNvPr id="6" name="Skupina 5"/>
            <p:cNvGrpSpPr/>
            <p:nvPr/>
          </p:nvGrpSpPr>
          <p:grpSpPr>
            <a:xfrm>
              <a:off x="467544" y="1412776"/>
              <a:ext cx="3602570" cy="2785492"/>
              <a:chOff x="467544" y="1412776"/>
              <a:chExt cx="3602570" cy="2785492"/>
            </a:xfrm>
          </p:grpSpPr>
          <p:pic>
            <p:nvPicPr>
              <p:cNvPr id="3891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67544" y="1412776"/>
                <a:ext cx="3602570" cy="27854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467544" y="3501008"/>
                <a:ext cx="190308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Kolibřík rubínový</a:t>
                </a:r>
              </a:p>
              <a:p>
                <a:r>
                  <a:rPr lang="cs-CZ" dirty="0" smtClean="0">
                    <a:solidFill>
                      <a:schemeClr val="bg1"/>
                    </a:solidFill>
                  </a:rPr>
                  <a:t>4,5g, 8cm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ovéPole 6"/>
            <p:cNvSpPr txBox="1"/>
            <p:nvPr/>
          </p:nvSpPr>
          <p:spPr>
            <a:xfrm>
              <a:off x="3419872" y="378904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[51]</a:t>
              </a:r>
              <a:endParaRPr lang="cs-CZ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491880" y="1196752"/>
            <a:ext cx="5436096" cy="5436096"/>
            <a:chOff x="3491880" y="1196752"/>
            <a:chExt cx="5436096" cy="5436096"/>
          </a:xfrm>
        </p:grpSpPr>
        <p:grpSp>
          <p:nvGrpSpPr>
            <p:cNvPr id="11" name="Skupina 10"/>
            <p:cNvGrpSpPr/>
            <p:nvPr/>
          </p:nvGrpSpPr>
          <p:grpSpPr>
            <a:xfrm>
              <a:off x="3491880" y="1196752"/>
              <a:ext cx="5436096" cy="5436096"/>
              <a:chOff x="3491880" y="1196752"/>
              <a:chExt cx="5436096" cy="5436096"/>
            </a:xfrm>
          </p:grpSpPr>
          <p:pic>
            <p:nvPicPr>
              <p:cNvPr id="38915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91880" y="1196752"/>
                <a:ext cx="5436096" cy="54360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ovéPole 9"/>
              <p:cNvSpPr txBox="1"/>
              <p:nvPr/>
            </p:nvSpPr>
            <p:spPr>
              <a:xfrm>
                <a:off x="3635896" y="616530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[52]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6948264" y="1340768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rgbClr val="92D050"/>
                  </a:solidFill>
                </a:rPr>
                <a:t>Kolibřík skvostný</a:t>
              </a:r>
              <a:endParaRPr lang="cs-CZ" dirty="0">
                <a:solidFill>
                  <a:srgbClr val="92D050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19. řád: </a:t>
            </a:r>
            <a:r>
              <a:rPr lang="cs-CZ" dirty="0" err="1" smtClean="0"/>
              <a:t>Srostloprstí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prsty </a:t>
            </a:r>
            <a:r>
              <a:rPr lang="cs-CZ" dirty="0"/>
              <a:t>u kořene částečně </a:t>
            </a:r>
            <a:r>
              <a:rPr lang="cs-CZ" dirty="0" smtClean="0"/>
              <a:t>srostlé</a:t>
            </a:r>
          </a:p>
          <a:p>
            <a:r>
              <a:rPr lang="cs-CZ" dirty="0" smtClean="0"/>
              <a:t>silný zobák</a:t>
            </a:r>
          </a:p>
          <a:p>
            <a:r>
              <a:rPr lang="cs-CZ" dirty="0" smtClean="0"/>
              <a:t>hmyz </a:t>
            </a:r>
            <a:r>
              <a:rPr lang="cs-CZ" dirty="0"/>
              <a:t>a drobní </a:t>
            </a:r>
            <a:r>
              <a:rPr lang="cs-CZ" dirty="0" smtClean="0"/>
              <a:t>obratlovci</a:t>
            </a:r>
          </a:p>
          <a:p>
            <a:r>
              <a:rPr lang="cs-CZ" dirty="0" smtClean="0"/>
              <a:t>pestré </a:t>
            </a:r>
            <a:r>
              <a:rPr lang="cs-CZ" dirty="0"/>
              <a:t>zbarvení</a:t>
            </a:r>
          </a:p>
          <a:p>
            <a:r>
              <a:rPr lang="cs-CZ" dirty="0" smtClean="0"/>
              <a:t>ledňáčkovití, mandelíkovití, vlhovití, dudkovití, zoborožcovití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11. řád: </a:t>
            </a:r>
            <a:r>
              <a:rPr lang="cs-CZ" dirty="0" smtClean="0"/>
              <a:t>Krátkokřídlí </a:t>
            </a:r>
            <a:endParaRPr lang="cs-CZ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hnízdo </a:t>
            </a:r>
            <a:r>
              <a:rPr lang="cs-CZ" dirty="0"/>
              <a:t>na zemi nebo v </a:t>
            </a:r>
            <a:r>
              <a:rPr lang="cs-CZ" dirty="0" smtClean="0"/>
              <a:t>rákosí</a:t>
            </a:r>
          </a:p>
          <a:p>
            <a:r>
              <a:rPr lang="cs-CZ" dirty="0" smtClean="0"/>
              <a:t>mláďata nekrmivá</a:t>
            </a:r>
            <a:endParaRPr lang="cs-CZ" dirty="0"/>
          </a:p>
          <a:p>
            <a:r>
              <a:rPr lang="cs-CZ" dirty="0"/>
              <a:t>Dropovití </a:t>
            </a:r>
            <a:r>
              <a:rPr lang="cs-CZ" dirty="0" smtClean="0"/>
              <a:t>, jeřábovití , chřástalovití</a:t>
            </a:r>
            <a:endParaRPr lang="cs-CZ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600400" cy="2434282"/>
          </a:xfrm>
        </p:spPr>
        <p:txBody>
          <a:bodyPr/>
          <a:lstStyle/>
          <a:p>
            <a:r>
              <a:rPr lang="cs-CZ" dirty="0" err="1" smtClean="0"/>
              <a:t>LedňáčkovitíMandelíkovitíVlhovití</a:t>
            </a:r>
            <a:endParaRPr lang="cs-CZ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179511" y="188640"/>
            <a:ext cx="8964489" cy="6669360"/>
            <a:chOff x="179511" y="188640"/>
            <a:chExt cx="8964489" cy="6669360"/>
          </a:xfrm>
        </p:grpSpPr>
        <p:grpSp>
          <p:nvGrpSpPr>
            <p:cNvPr id="14" name="Skupina 13"/>
            <p:cNvGrpSpPr/>
            <p:nvPr/>
          </p:nvGrpSpPr>
          <p:grpSpPr>
            <a:xfrm>
              <a:off x="179511" y="188640"/>
              <a:ext cx="4968553" cy="3310298"/>
              <a:chOff x="179511" y="188640"/>
              <a:chExt cx="4968553" cy="3310298"/>
            </a:xfrm>
          </p:grpSpPr>
          <p:grpSp>
            <p:nvGrpSpPr>
              <p:cNvPr id="10" name="Skupina 9"/>
              <p:cNvGrpSpPr/>
              <p:nvPr/>
            </p:nvGrpSpPr>
            <p:grpSpPr>
              <a:xfrm>
                <a:off x="179511" y="188640"/>
                <a:ext cx="4968553" cy="3310298"/>
                <a:chOff x="179512" y="188640"/>
                <a:chExt cx="5034136" cy="3353993"/>
              </a:xfrm>
            </p:grpSpPr>
            <p:pic>
              <p:nvPicPr>
                <p:cNvPr id="39939" name="Picture 3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79512" y="188640"/>
                  <a:ext cx="5034136" cy="335399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9" name="TextovéPole 8"/>
                <p:cNvSpPr txBox="1"/>
                <p:nvPr/>
              </p:nvSpPr>
              <p:spPr>
                <a:xfrm>
                  <a:off x="4572000" y="332656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[54]</a:t>
                  </a:r>
                  <a:endParaRPr lang="cs-CZ" dirty="0"/>
                </a:p>
              </p:txBody>
            </p:sp>
          </p:grpSp>
          <p:sp>
            <p:nvSpPr>
              <p:cNvPr id="13" name="TextovéPole 12"/>
              <p:cNvSpPr txBox="1"/>
              <p:nvPr/>
            </p:nvSpPr>
            <p:spPr>
              <a:xfrm>
                <a:off x="251520" y="288961"/>
                <a:ext cx="13516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Vlha pestrá</a:t>
                </a:r>
                <a:endParaRPr lang="cs-CZ" dirty="0"/>
              </a:p>
            </p:txBody>
          </p:sp>
        </p:grpSp>
        <p:grpSp>
          <p:nvGrpSpPr>
            <p:cNvPr id="16" name="Skupina 15"/>
            <p:cNvGrpSpPr/>
            <p:nvPr/>
          </p:nvGrpSpPr>
          <p:grpSpPr>
            <a:xfrm>
              <a:off x="179512" y="3280420"/>
              <a:ext cx="6149573" cy="3577580"/>
              <a:chOff x="179512" y="3280420"/>
              <a:chExt cx="6149573" cy="3577580"/>
            </a:xfrm>
          </p:grpSpPr>
          <p:grpSp>
            <p:nvGrpSpPr>
              <p:cNvPr id="12" name="Skupina 11"/>
              <p:cNvGrpSpPr/>
              <p:nvPr/>
            </p:nvGrpSpPr>
            <p:grpSpPr>
              <a:xfrm>
                <a:off x="179512" y="3280420"/>
                <a:ext cx="4471975" cy="3577580"/>
                <a:chOff x="179512" y="3280420"/>
                <a:chExt cx="4471975" cy="3577580"/>
              </a:xfrm>
            </p:grpSpPr>
            <p:pic>
              <p:nvPicPr>
                <p:cNvPr id="39940" name="Picture 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79512" y="3280420"/>
                  <a:ext cx="4471975" cy="35775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" name="TextovéPole 10"/>
                <p:cNvSpPr txBox="1"/>
                <p:nvPr/>
              </p:nvSpPr>
              <p:spPr>
                <a:xfrm>
                  <a:off x="3995936" y="6488668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[5</a:t>
                  </a:r>
                  <a:r>
                    <a:rPr lang="cs-CZ" dirty="0" smtClean="0"/>
                    <a:t>5</a:t>
                  </a:r>
                  <a:r>
                    <a:rPr lang="en-US" dirty="0" smtClean="0"/>
                    <a:t>]</a:t>
                  </a:r>
                  <a:endParaRPr lang="cs-CZ" dirty="0"/>
                </a:p>
              </p:txBody>
            </p:sp>
          </p:grpSp>
          <p:sp>
            <p:nvSpPr>
              <p:cNvPr id="15" name="TextovéPole 14"/>
              <p:cNvSpPr txBox="1"/>
              <p:nvPr/>
            </p:nvSpPr>
            <p:spPr>
              <a:xfrm>
                <a:off x="4644008" y="6488668"/>
                <a:ext cx="1685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Mandelík hajní</a:t>
                </a:r>
                <a:endParaRPr lang="cs-CZ" dirty="0"/>
              </a:p>
            </p:txBody>
          </p:sp>
        </p:grpSp>
        <p:grpSp>
          <p:nvGrpSpPr>
            <p:cNvPr id="18" name="Skupina 17"/>
            <p:cNvGrpSpPr/>
            <p:nvPr/>
          </p:nvGrpSpPr>
          <p:grpSpPr>
            <a:xfrm>
              <a:off x="4519704" y="2780928"/>
              <a:ext cx="4624296" cy="3753708"/>
              <a:chOff x="4519704" y="2780928"/>
              <a:chExt cx="4624296" cy="3753708"/>
            </a:xfrm>
          </p:grpSpPr>
          <p:grpSp>
            <p:nvGrpSpPr>
              <p:cNvPr id="8" name="Skupina 7"/>
              <p:cNvGrpSpPr/>
              <p:nvPr/>
            </p:nvGrpSpPr>
            <p:grpSpPr>
              <a:xfrm>
                <a:off x="4519704" y="2780928"/>
                <a:ext cx="4624296" cy="3402508"/>
                <a:chOff x="4519704" y="2780928"/>
                <a:chExt cx="4624296" cy="3402508"/>
              </a:xfrm>
            </p:grpSpPr>
            <p:pic>
              <p:nvPicPr>
                <p:cNvPr id="39938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9449"/>
                <a:stretch>
                  <a:fillRect/>
                </a:stretch>
              </p:blipFill>
              <p:spPr bwMode="auto">
                <a:xfrm>
                  <a:off x="4519704" y="2780928"/>
                  <a:ext cx="4624296" cy="340250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" name="TextovéPole 6"/>
                <p:cNvSpPr txBox="1"/>
                <p:nvPr/>
              </p:nvSpPr>
              <p:spPr>
                <a:xfrm>
                  <a:off x="8388424" y="5733256"/>
                  <a:ext cx="5693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[53]</a:t>
                  </a:r>
                  <a:endParaRPr lang="cs-CZ" dirty="0"/>
                </a:p>
              </p:txBody>
            </p:sp>
          </p:grpSp>
          <p:sp>
            <p:nvSpPr>
              <p:cNvPr id="17" name="TextovéPole 16"/>
              <p:cNvSpPr txBox="1"/>
              <p:nvPr/>
            </p:nvSpPr>
            <p:spPr>
              <a:xfrm>
                <a:off x="7446099" y="6165304"/>
                <a:ext cx="16979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Ledňáček říční</a:t>
                </a:r>
                <a:endParaRPr lang="cs-CZ" dirty="0"/>
              </a:p>
            </p:txBody>
          </p:sp>
        </p:grp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54760" cy="2146250"/>
          </a:xfrm>
        </p:spPr>
        <p:txBody>
          <a:bodyPr/>
          <a:lstStyle/>
          <a:p>
            <a:r>
              <a:rPr lang="cs-CZ" dirty="0" smtClean="0"/>
              <a:t>Dudkovití</a:t>
            </a:r>
            <a:br>
              <a:rPr lang="cs-CZ" dirty="0" smtClean="0"/>
            </a:br>
            <a:r>
              <a:rPr lang="cs-CZ" dirty="0" smtClean="0"/>
              <a:t>Zoborožcovití</a:t>
            </a:r>
            <a:endParaRPr lang="cs-CZ" dirty="0"/>
          </a:p>
        </p:txBody>
      </p:sp>
      <p:grpSp>
        <p:nvGrpSpPr>
          <p:cNvPr id="7" name="Skupina 6"/>
          <p:cNvGrpSpPr/>
          <p:nvPr/>
        </p:nvGrpSpPr>
        <p:grpSpPr>
          <a:xfrm>
            <a:off x="179512" y="2411167"/>
            <a:ext cx="5588750" cy="4258193"/>
            <a:chOff x="179512" y="2204864"/>
            <a:chExt cx="5588750" cy="4258193"/>
          </a:xfrm>
        </p:grpSpPr>
        <p:pic>
          <p:nvPicPr>
            <p:cNvPr id="4096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9512" y="2564904"/>
              <a:ext cx="5588750" cy="3898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ovéPole 5"/>
            <p:cNvSpPr txBox="1"/>
            <p:nvPr/>
          </p:nvSpPr>
          <p:spPr>
            <a:xfrm>
              <a:off x="179512" y="2204864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Dudek chocholatý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788024" y="594320"/>
            <a:ext cx="4267200" cy="6075040"/>
            <a:chOff x="4788024" y="332656"/>
            <a:chExt cx="4267200" cy="6075040"/>
          </a:xfrm>
        </p:grpSpPr>
        <p:pic>
          <p:nvPicPr>
            <p:cNvPr id="4096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88024" y="692696"/>
              <a:ext cx="4267200" cy="571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4788024" y="332656"/>
              <a:ext cx="27494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Dvojzoborožec</a:t>
              </a:r>
              <a:r>
                <a:rPr lang="cs-CZ" dirty="0" smtClean="0"/>
                <a:t> žlutozobý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20. řád: </a:t>
            </a:r>
            <a:r>
              <a:rPr lang="cs-CZ" dirty="0" smtClean="0"/>
              <a:t>Šplhavci </a:t>
            </a:r>
            <a:endParaRPr lang="cs-CZ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268760"/>
            <a:ext cx="4546848" cy="5257800"/>
          </a:xfrm>
        </p:spPr>
        <p:txBody>
          <a:bodyPr/>
          <a:lstStyle/>
          <a:p>
            <a:r>
              <a:rPr lang="cs-CZ" dirty="0"/>
              <a:t>l</a:t>
            </a:r>
            <a:r>
              <a:rPr lang="cs-CZ" dirty="0" smtClean="0"/>
              <a:t>esní</a:t>
            </a:r>
          </a:p>
          <a:p>
            <a:r>
              <a:rPr lang="cs-CZ" dirty="0" smtClean="0"/>
              <a:t>tuhé opeření</a:t>
            </a:r>
          </a:p>
          <a:p>
            <a:r>
              <a:rPr lang="cs-CZ" dirty="0" smtClean="0"/>
              <a:t>silný zobák</a:t>
            </a:r>
          </a:p>
          <a:p>
            <a:r>
              <a:rPr lang="cs-CZ" dirty="0" smtClean="0"/>
              <a:t>vymrštitelný jazyk</a:t>
            </a:r>
          </a:p>
          <a:p>
            <a:r>
              <a:rPr lang="cs-CZ" dirty="0"/>
              <a:t>v</a:t>
            </a:r>
            <a:r>
              <a:rPr lang="cs-CZ" dirty="0" smtClean="0"/>
              <a:t>ratiprst</a:t>
            </a:r>
          </a:p>
          <a:p>
            <a:r>
              <a:rPr lang="cs-CZ" dirty="0" smtClean="0"/>
              <a:t>hmyzožraví</a:t>
            </a:r>
            <a:r>
              <a:rPr lang="cs-CZ" dirty="0"/>
              <a:t>, </a:t>
            </a:r>
            <a:r>
              <a:rPr lang="cs-CZ" dirty="0" smtClean="0"/>
              <a:t>krmiví</a:t>
            </a:r>
          </a:p>
          <a:p>
            <a:r>
              <a:rPr lang="cs-CZ" dirty="0" smtClean="0"/>
              <a:t>vytesávají </a:t>
            </a:r>
            <a:r>
              <a:rPr lang="cs-CZ" dirty="0"/>
              <a:t>hnízdní dutiny</a:t>
            </a:r>
          </a:p>
          <a:p>
            <a:r>
              <a:rPr lang="cs-CZ" dirty="0" err="1"/>
              <a:t>d</a:t>
            </a:r>
            <a:r>
              <a:rPr lang="cs-CZ" dirty="0" err="1" smtClean="0"/>
              <a:t>atlovití</a:t>
            </a:r>
            <a:r>
              <a:rPr lang="cs-CZ" dirty="0" smtClean="0"/>
              <a:t>, </a:t>
            </a:r>
            <a:r>
              <a:rPr lang="cs-CZ" dirty="0" err="1" smtClean="0"/>
              <a:t>tukanovití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4572000" y="1412776"/>
            <a:ext cx="4355190" cy="4761820"/>
            <a:chOff x="4572000" y="1412776"/>
            <a:chExt cx="4355190" cy="4761820"/>
          </a:xfrm>
        </p:grpSpPr>
        <p:grpSp>
          <p:nvGrpSpPr>
            <p:cNvPr id="8" name="Skupina 7"/>
            <p:cNvGrpSpPr/>
            <p:nvPr/>
          </p:nvGrpSpPr>
          <p:grpSpPr>
            <a:xfrm>
              <a:off x="4572000" y="1412776"/>
              <a:ext cx="4355190" cy="4761820"/>
              <a:chOff x="4572000" y="1412776"/>
              <a:chExt cx="4355190" cy="4761820"/>
            </a:xfrm>
          </p:grpSpPr>
          <p:pic>
            <p:nvPicPr>
              <p:cNvPr id="19460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5591" r="10866"/>
              <a:stretch>
                <a:fillRect/>
              </a:stretch>
            </p:blipFill>
            <p:spPr bwMode="auto">
              <a:xfrm>
                <a:off x="4572000" y="1412776"/>
                <a:ext cx="4355190" cy="4441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7092280" y="5805264"/>
                <a:ext cx="18047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Tukan obrovský</a:t>
                </a:r>
                <a:endParaRPr lang="cs-CZ" dirty="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8244408" y="5373216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[58]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252536" y="0"/>
            <a:ext cx="3960440" cy="1196752"/>
          </a:xfrm>
        </p:spPr>
        <p:txBody>
          <a:bodyPr/>
          <a:lstStyle/>
          <a:p>
            <a:r>
              <a:rPr lang="cs-CZ" dirty="0" err="1" smtClean="0"/>
              <a:t>Datlovití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3203848" y="2564904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Datel černý</a:t>
            </a:r>
            <a:endParaRPr lang="cs-CZ" dirty="0">
              <a:solidFill>
                <a:schemeClr val="bg1"/>
              </a:solidFill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4644008" y="188640"/>
            <a:ext cx="3233936" cy="2190992"/>
            <a:chOff x="5652120" y="188640"/>
            <a:chExt cx="3233936" cy="2190992"/>
          </a:xfrm>
        </p:grpSpPr>
        <p:grpSp>
          <p:nvGrpSpPr>
            <p:cNvPr id="9" name="Skupina 8"/>
            <p:cNvGrpSpPr/>
            <p:nvPr/>
          </p:nvGrpSpPr>
          <p:grpSpPr>
            <a:xfrm>
              <a:off x="5652120" y="188640"/>
              <a:ext cx="3233936" cy="2190992"/>
              <a:chOff x="5652120" y="188640"/>
              <a:chExt cx="3233936" cy="2190992"/>
            </a:xfrm>
          </p:grpSpPr>
          <p:pic>
            <p:nvPicPr>
              <p:cNvPr id="4198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652120" y="188640"/>
                <a:ext cx="3233936" cy="21909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5724128" y="260648"/>
                <a:ext cx="18902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Krutihlav obecný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6" name="TextovéPole 15"/>
            <p:cNvSpPr txBox="1"/>
            <p:nvPr/>
          </p:nvSpPr>
          <p:spPr>
            <a:xfrm>
              <a:off x="8244408" y="191683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[59]</a:t>
              </a:r>
              <a:endParaRPr lang="cs-CZ" dirty="0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4277" y="1700808"/>
            <a:ext cx="3087563" cy="4950903"/>
            <a:chOff x="44277" y="1700808"/>
            <a:chExt cx="3087563" cy="4950903"/>
          </a:xfrm>
        </p:grpSpPr>
        <p:grpSp>
          <p:nvGrpSpPr>
            <p:cNvPr id="11" name="Skupina 10"/>
            <p:cNvGrpSpPr/>
            <p:nvPr/>
          </p:nvGrpSpPr>
          <p:grpSpPr>
            <a:xfrm>
              <a:off x="44277" y="1700808"/>
              <a:ext cx="3087563" cy="4950903"/>
              <a:chOff x="44277" y="1700808"/>
              <a:chExt cx="3087563" cy="4950903"/>
            </a:xfrm>
          </p:grpSpPr>
          <p:pic>
            <p:nvPicPr>
              <p:cNvPr id="41987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4277" y="1700808"/>
                <a:ext cx="3087563" cy="4950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ovéPole 9"/>
              <p:cNvSpPr txBox="1"/>
              <p:nvPr/>
            </p:nvSpPr>
            <p:spPr>
              <a:xfrm>
                <a:off x="179512" y="1700808"/>
                <a:ext cx="1954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Strakapoud velký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TextovéPole 17"/>
            <p:cNvSpPr txBox="1"/>
            <p:nvPr/>
          </p:nvSpPr>
          <p:spPr>
            <a:xfrm>
              <a:off x="251520" y="616530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[60]</a:t>
              </a:r>
              <a:endParaRPr lang="cs-CZ" dirty="0"/>
            </a:p>
          </p:txBody>
        </p:sp>
      </p:grpSp>
      <p:grpSp>
        <p:nvGrpSpPr>
          <p:cNvPr id="24" name="Skupina 23"/>
          <p:cNvGrpSpPr/>
          <p:nvPr/>
        </p:nvGrpSpPr>
        <p:grpSpPr>
          <a:xfrm>
            <a:off x="6084168" y="2491850"/>
            <a:ext cx="2880320" cy="4177510"/>
            <a:chOff x="6084168" y="2491850"/>
            <a:chExt cx="2880320" cy="4177510"/>
          </a:xfrm>
        </p:grpSpPr>
        <p:grpSp>
          <p:nvGrpSpPr>
            <p:cNvPr id="15" name="Skupina 14"/>
            <p:cNvGrpSpPr/>
            <p:nvPr/>
          </p:nvGrpSpPr>
          <p:grpSpPr>
            <a:xfrm>
              <a:off x="6084168" y="2491850"/>
              <a:ext cx="2880320" cy="4177510"/>
              <a:chOff x="6084168" y="2491850"/>
              <a:chExt cx="2880320" cy="4177510"/>
            </a:xfrm>
          </p:grpSpPr>
          <p:pic>
            <p:nvPicPr>
              <p:cNvPr id="41989" name="Picture 5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6084168" y="2491850"/>
                <a:ext cx="2880320" cy="41775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ovéPole 13"/>
              <p:cNvSpPr txBox="1"/>
              <p:nvPr/>
            </p:nvSpPr>
            <p:spPr>
              <a:xfrm>
                <a:off x="6156176" y="6165304"/>
                <a:ext cx="1505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Žluna zelená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3" name="TextovéPole 22"/>
            <p:cNvSpPr txBox="1"/>
            <p:nvPr/>
          </p:nvSpPr>
          <p:spPr>
            <a:xfrm>
              <a:off x="8316416" y="2564904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[62]</a:t>
              </a:r>
              <a:endParaRPr lang="cs-CZ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3131840" y="2492896"/>
            <a:ext cx="3038475" cy="4151599"/>
            <a:chOff x="3131840" y="2492896"/>
            <a:chExt cx="3038475" cy="4151599"/>
          </a:xfrm>
        </p:grpSpPr>
        <p:grpSp>
          <p:nvGrpSpPr>
            <p:cNvPr id="22" name="Skupina 21"/>
            <p:cNvGrpSpPr/>
            <p:nvPr/>
          </p:nvGrpSpPr>
          <p:grpSpPr>
            <a:xfrm>
              <a:off x="3131840" y="2492896"/>
              <a:ext cx="3038475" cy="4151599"/>
              <a:chOff x="3131840" y="2492896"/>
              <a:chExt cx="3038475" cy="4151599"/>
            </a:xfrm>
          </p:grpSpPr>
          <p:pic>
            <p:nvPicPr>
              <p:cNvPr id="41988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 t="10131"/>
              <a:stretch>
                <a:fillRect/>
              </a:stretch>
            </p:blipFill>
            <p:spPr bwMode="auto">
              <a:xfrm>
                <a:off x="3131840" y="2492896"/>
                <a:ext cx="3038475" cy="41515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0" name="TextovéPole 19"/>
              <p:cNvSpPr txBox="1"/>
              <p:nvPr/>
            </p:nvSpPr>
            <p:spPr>
              <a:xfrm>
                <a:off x="3275856" y="6165304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[61]</a:t>
                </a:r>
                <a:endParaRPr lang="cs-CZ" dirty="0"/>
              </a:p>
            </p:txBody>
          </p:sp>
        </p:grpSp>
        <p:sp>
          <p:nvSpPr>
            <p:cNvPr id="26" name="TextovéPole 25"/>
            <p:cNvSpPr txBox="1"/>
            <p:nvPr/>
          </p:nvSpPr>
          <p:spPr>
            <a:xfrm>
              <a:off x="3275856" y="2636912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Datel černý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Přiřaď: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84784"/>
            <a:ext cx="339472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 smtClean="0"/>
              <a:t>Krátkokřídlí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Dlouhokřídlí</a:t>
            </a: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Papoušci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Sovy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Svišťouni</a:t>
            </a: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smtClean="0"/>
              <a:t>Šplhavci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err="1" smtClean="0"/>
              <a:t>Srostloprstí</a:t>
            </a:r>
            <a:endParaRPr lang="cs-CZ" dirty="0" smtClean="0"/>
          </a:p>
          <a:p>
            <a:pPr marL="514350" indent="-514350">
              <a:buFont typeface="+mj-lt"/>
              <a:buAutoNum type="arabicPeriod"/>
            </a:pPr>
            <a:r>
              <a:rPr lang="cs-CZ" dirty="0" err="1"/>
              <a:t>M</a:t>
            </a:r>
            <a:r>
              <a:rPr lang="cs-CZ" dirty="0" err="1" smtClean="0"/>
              <a:t>ěkkozobí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4644008" y="1484784"/>
            <a:ext cx="3312368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Racek chechtavý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Datel černý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Vlha pestrá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Bekasina otavní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Sova pálená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Rorýs obecný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Hrdlička zahradní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Ledňáček říční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Žluna zelená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Jeřáb popelavý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Alka malá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Drop velký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Ara ararauna 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Výr velký</a:t>
            </a:r>
          </a:p>
          <a:p>
            <a:pPr marL="457200" indent="-457200">
              <a:buFont typeface="+mj-lt"/>
              <a:buAutoNum type="alphaLcParenR"/>
            </a:pPr>
            <a:r>
              <a:rPr lang="cs-CZ" sz="2000" dirty="0" smtClean="0"/>
              <a:t>Nestor kea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 – j, l</a:t>
            </a:r>
          </a:p>
          <a:p>
            <a:r>
              <a:rPr lang="cs-CZ" dirty="0" smtClean="0"/>
              <a:t>2 – a, d, k</a:t>
            </a:r>
          </a:p>
          <a:p>
            <a:r>
              <a:rPr lang="cs-CZ" dirty="0" smtClean="0"/>
              <a:t>3 – m, o</a:t>
            </a:r>
          </a:p>
          <a:p>
            <a:r>
              <a:rPr lang="cs-CZ" dirty="0" smtClean="0"/>
              <a:t>4 – l, n</a:t>
            </a:r>
          </a:p>
          <a:p>
            <a:r>
              <a:rPr lang="cs-CZ" dirty="0" smtClean="0"/>
              <a:t>5 – f</a:t>
            </a:r>
          </a:p>
          <a:p>
            <a:r>
              <a:rPr lang="cs-CZ" dirty="0" smtClean="0"/>
              <a:t>6 – b, i</a:t>
            </a:r>
          </a:p>
          <a:p>
            <a:r>
              <a:rPr lang="cs-CZ" dirty="0" smtClean="0"/>
              <a:t>7 – c, h</a:t>
            </a:r>
          </a:p>
          <a:p>
            <a:r>
              <a:rPr lang="cs-CZ" smtClean="0"/>
              <a:t>8 – </a:t>
            </a:r>
            <a:r>
              <a:rPr lang="cs-CZ" dirty="0" smtClean="0"/>
              <a:t>g</a:t>
            </a: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[</a:t>
            </a:r>
            <a:r>
              <a:rPr lang="cs-CZ" sz="1800" dirty="0"/>
              <a:t>1</a:t>
            </a:r>
            <a:r>
              <a:rPr lang="en-US" sz="1800" dirty="0"/>
              <a:t>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http://commons.wikimedia.org/wiki/File:Grus_grus_head.jpg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2]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http://commons.wikimedia.org/wiki/File:Balearica_regulorum_Kaldari_01.jpg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3]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http://commons.wikimedia.org/wiki/File:Ralaqu.jpg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</a:t>
            </a:r>
            <a:r>
              <a:rPr lang="en-US" sz="1800" dirty="0"/>
              <a:t>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5"/>
              </a:rPr>
              <a:t>http://commons.wikimedia.org/wiki/File:2006-06-05_blaesshuhn.jpg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5]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http://commons.wikimedia.org/wiki/File:20050507-007-fulica-atra.jpg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6]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http://commons.wikimedia.org/wiki/File:Dabao.jpg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7]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8"/>
              </a:rPr>
              <a:t>http://commons.wikimedia.org/wiki/File:Feather_of_Otis_tarda.jpg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8]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http://commons.wikimedia.org/wiki/File:Northern_Lapwing.jpg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endParaRPr lang="cs-CZ" sz="1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[9]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http://commons.wikimedia.org/wiki/File:Little-Ringed-Plover.jpg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/>
              <a:t>1</a:t>
            </a:r>
            <a:r>
              <a:rPr lang="en-US" sz="1800" dirty="0"/>
              <a:t>0]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http://commons.wikimedia.org/wiki/File:Charadrius_dubius_P4222977.jpg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/>
              <a:t>1</a:t>
            </a:r>
            <a:r>
              <a:rPr lang="en-US" sz="1800" dirty="0"/>
              <a:t>1]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4"/>
              </a:rPr>
              <a:t>http://commons.wikimedia.org/wiki/File:Woodcock_earthworm.jpg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/>
              <a:t>1</a:t>
            </a:r>
            <a:r>
              <a:rPr lang="en-US" sz="1800" dirty="0"/>
              <a:t>2]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http://commons.wikimedia.org/wiki/File:Gallinago_gallinago_a1.JPG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/>
              <a:t>1</a:t>
            </a:r>
            <a:r>
              <a:rPr lang="en-US" sz="1800" dirty="0"/>
              <a:t>3]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http://commons.wikimedia.org/wiki/File:Kampfl%C3%A4ufer_070608.jpg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/>
              <a:t>1</a:t>
            </a:r>
            <a:r>
              <a:rPr lang="en-US" sz="1800" dirty="0"/>
              <a:t>4]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 Public domain </a:t>
            </a:r>
            <a:r>
              <a:rPr lang="cs-CZ" sz="1800" dirty="0"/>
              <a:t>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http://commons.wikimedia.org/wiki/File:Catharacta_antarctica_-Durban_-flying-8.jpg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/>
              <a:t>1</a:t>
            </a:r>
            <a:r>
              <a:rPr lang="en-US" sz="1800" dirty="0"/>
              <a:t>5]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http://commons.wikimedia.org/wiki/File:Catharacta_antarcticaWorld.png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1</a:t>
            </a:r>
            <a:r>
              <a:rPr lang="en-US" sz="1800" dirty="0"/>
              <a:t>6]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http://commons.wikimedia.org/wiki/File:Catharacta_chilensis_%28Chilean_Skua%29.jpg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[17]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http://commons.wikimedia.org/wiki/File:Great_Black-backed_Gull_Larus_marinus.jpg</a:t>
            </a:r>
            <a:r>
              <a:rPr lang="en-US" sz="1800" dirty="0"/>
              <a:t>	</a:t>
            </a:r>
          </a:p>
          <a:p>
            <a:pPr>
              <a:lnSpc>
                <a:spcPct val="80000"/>
              </a:lnSpc>
            </a:pPr>
            <a:r>
              <a:rPr lang="en-US" sz="1800" dirty="0"/>
              <a:t>[</a:t>
            </a:r>
            <a:r>
              <a:rPr lang="cs-CZ" sz="1800" dirty="0"/>
              <a:t>1</a:t>
            </a:r>
            <a:r>
              <a:rPr lang="en-US" sz="1800" dirty="0"/>
              <a:t>8]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http://commons.wikimedia.org/wiki/File:Mouette_%283%29.jpg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/>
              <a:t>1</a:t>
            </a:r>
            <a:r>
              <a:rPr lang="en-US" sz="1800" dirty="0"/>
              <a:t>9]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4"/>
              </a:rPr>
              <a:t>http://commons.wikimedia.org/wiki/File:Larus_melanocephalus_aka_Mediterranean_Gull_rare_guest_in_Sweden.jpg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[20]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WWW:</a:t>
            </a:r>
            <a:r>
              <a:rPr lang="en-US" sz="1800" dirty="0"/>
              <a:t> </a:t>
            </a:r>
            <a:r>
              <a:rPr lang="en-US" sz="1800" dirty="0" smtClean="0">
                <a:hlinkClick r:id="rId5"/>
              </a:rPr>
              <a:t>http://commons.wikimedia.org/wiki/File:Common_Tern_%28Sterna_hirundo%29_RWD2.jpg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[21]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http://commons.wikimedia.org/wiki/File:Razorbill_iceland.JPG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22]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 Public domain </a:t>
            </a:r>
            <a:r>
              <a:rPr lang="cs-CZ" sz="1800" dirty="0"/>
              <a:t>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http://commons.wikimedia.org/wiki/File:Atlantic_Puffin_Fratercula_arctica.jpg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23]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8"/>
              </a:rPr>
              <a:t>http://commons.wikimedia.org/wiki/File:Atlantic_Puffin_2.jpg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en-US" sz="1800" dirty="0"/>
              <a:t>24]</a:t>
            </a:r>
            <a:r>
              <a:rPr lang="cs-CZ" sz="1800" dirty="0"/>
              <a:t> 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http://commons.wikimedia.org/wiki/File:Rock_Dove.jpg</a:t>
            </a:r>
            <a:endParaRPr lang="cs-CZ" sz="1800" dirty="0" smtClean="0"/>
          </a:p>
          <a:p>
            <a:pPr>
              <a:lnSpc>
                <a:spcPct val="80000"/>
              </a:lnSpc>
              <a:buNone/>
            </a:pPr>
            <a:endParaRPr lang="en-US" sz="180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25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http://commons.wikimedia.org/wiki/File:Rock_Pigeon-Mindaugas_Urbonas-3.jpg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[2</a:t>
            </a:r>
            <a:r>
              <a:rPr lang="cs-CZ" sz="1800" dirty="0" smtClean="0"/>
              <a:t>6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http://commons.wikimedia.org/wiki/File:Common_Wood_Pigeon.jpg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27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4"/>
              </a:rPr>
              <a:t>http://commons.wikimedia.org/wiki/File:Streptopelia_turtur_Pinares_de_Rostrogordo.jpg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28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http://commons.wikimedia.org/wiki/File:Collared.dove.jpg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29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http://commons.wikimedia.org/wiki/File:NHM_Dodos.jpg</a:t>
            </a: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30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7"/>
              </a:rPr>
              <a:t>http://commons.wikimedia.org/wiki/File:Cuculus_canorus_vogelartinfo.jpg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31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8"/>
              </a:rPr>
              <a:t>http://commons.wikimedia.org/wiki/File:Reed_warbler_cuckoo.jpg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32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http://commons.wikimedia.org/wiki/File:Great_Blue_Turaco.jpg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38138"/>
          </a:xfrm>
        </p:spPr>
        <p:txBody>
          <a:bodyPr/>
          <a:lstStyle/>
          <a:p>
            <a:r>
              <a:rPr lang="cs-CZ" dirty="0" smtClean="0"/>
              <a:t>Jeřábovití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179512" y="2420888"/>
            <a:ext cx="5058139" cy="4185756"/>
            <a:chOff x="179512" y="2420888"/>
            <a:chExt cx="5058139" cy="4185756"/>
          </a:xfrm>
        </p:grpSpPr>
        <p:grpSp>
          <p:nvGrpSpPr>
            <p:cNvPr id="11" name="Skupina 10"/>
            <p:cNvGrpSpPr/>
            <p:nvPr/>
          </p:nvGrpSpPr>
          <p:grpSpPr>
            <a:xfrm>
              <a:off x="179512" y="2420888"/>
              <a:ext cx="5058139" cy="4185756"/>
              <a:chOff x="179512" y="2420888"/>
              <a:chExt cx="5058139" cy="4185756"/>
            </a:xfrm>
          </p:grpSpPr>
          <p:pic>
            <p:nvPicPr>
              <p:cNvPr id="21507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79512" y="2420888"/>
                <a:ext cx="5058139" cy="37936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ovéPole 9"/>
              <p:cNvSpPr txBox="1"/>
              <p:nvPr/>
            </p:nvSpPr>
            <p:spPr>
              <a:xfrm>
                <a:off x="323528" y="6237312"/>
                <a:ext cx="12618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Jeřáb paví</a:t>
                </a:r>
                <a:endParaRPr lang="cs-CZ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395536" y="5733256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[2]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4427984" y="836712"/>
            <a:ext cx="4495800" cy="5715000"/>
            <a:chOff x="4427984" y="836712"/>
            <a:chExt cx="4495800" cy="5715000"/>
          </a:xfrm>
        </p:grpSpPr>
        <p:grpSp>
          <p:nvGrpSpPr>
            <p:cNvPr id="6" name="Skupina 5"/>
            <p:cNvGrpSpPr/>
            <p:nvPr/>
          </p:nvGrpSpPr>
          <p:grpSpPr>
            <a:xfrm>
              <a:off x="4427984" y="836712"/>
              <a:ext cx="4495800" cy="5715000"/>
              <a:chOff x="467544" y="620688"/>
              <a:chExt cx="4495800" cy="5715000"/>
            </a:xfrm>
          </p:grpSpPr>
          <p:pic>
            <p:nvPicPr>
              <p:cNvPr id="2150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7544" y="620688"/>
                <a:ext cx="4495800" cy="5715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ovéPole 4"/>
              <p:cNvSpPr txBox="1"/>
              <p:nvPr/>
            </p:nvSpPr>
            <p:spPr>
              <a:xfrm>
                <a:off x="539552" y="5877272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[1]</a:t>
                </a:r>
                <a:endParaRPr lang="cs-CZ" dirty="0"/>
              </a:p>
            </p:txBody>
          </p:sp>
        </p:grpSp>
        <p:sp>
          <p:nvSpPr>
            <p:cNvPr id="8" name="TextovéPole 7"/>
            <p:cNvSpPr txBox="1"/>
            <p:nvPr/>
          </p:nvSpPr>
          <p:spPr>
            <a:xfrm>
              <a:off x="6228184" y="6165304"/>
              <a:ext cx="1749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Jeřáb popelavý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33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http://commons.wikimedia.org/wiki/File:Cacatua_moluccensis_-_closeup_of_head.jpg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34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http://commons.wikimedia.org/wiki/File:Nymphicus_hollandicus_Karratha_10.jpg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35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4"/>
              </a:rPr>
              <a:t>http://commons.wikimedia.org/wiki/File:Kea_Bird_045.jpg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36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http://commons.wikimedia.org/wiki/File:Melopsittacus_undulatus_flock_5.jpg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37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http://commons.wikimedia.org/wiki/File:Budgerigar_map.png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38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</a:t>
            </a:r>
            <a:r>
              <a:rPr lang="en-US" sz="1800" dirty="0"/>
              <a:t> </a:t>
            </a:r>
            <a:r>
              <a:rPr lang="cs-CZ" sz="1800" dirty="0" smtClean="0">
                <a:hlinkClick r:id="rId7"/>
              </a:rPr>
              <a:t>http://commons.wikimedia.org/wiki/File:Anodorhynchus_hyacinthinus_-captive_-upper_body-8.jpg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39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8"/>
              </a:rPr>
              <a:t>http://commons.wikimedia.org/wiki/File:Alexandrine_Parakeet_-_sb616.JPG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40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9"/>
              </a:rPr>
              <a:t>http://commons.wikimedia.org/wiki/File:Ara_ararauna_Italy.JPG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[41]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2"/>
              </a:rPr>
              <a:t>http://commons.wikimedia.org/wiki/File:Amazona_leucocephala_-Palmitos_Park,_Gran_Canaria,_Spain_-upper_body-8a.jpg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[42]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http://commons.wikimedia.org/wiki/File:Flickr_-_Rainbirder_-_Barn_Owl_%28Tyto_alba%29.jpg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[43]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4"/>
              </a:rPr>
              <a:t>http://commons.wikimedia.org/wiki/File:Barn_Owl_Tyto_alba_Carrizo_1.jpg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[44]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5"/>
              </a:rPr>
              <a:t>http://commons.wikimedia.org/wiki/File:Tyto_alba_dis.png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[45]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http://commons.wikimedia.org/wiki/File:Owl_on_old_treetrunk.jpg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[46]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7"/>
              </a:rPr>
              <a:t>http://commons.wikimedia.org/wiki/File:Tawny_wiki.jpg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[47]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8"/>
              </a:rPr>
              <a:t>http://commons.wikimedia.org/wiki/File:Athene_noctua_%28portrait%29.jpg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4</a:t>
            </a:r>
            <a:r>
              <a:rPr lang="en-US" sz="1800" dirty="0" smtClean="0"/>
              <a:t>8]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http://commons.wikimedia.org/wiki/File:Lelek.jpg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[4</a:t>
            </a:r>
            <a:r>
              <a:rPr lang="cs-CZ" sz="1800" dirty="0" smtClean="0"/>
              <a:t>9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http://commons.wikimedia.org/wiki/File:ApusApusAerobatic.jpg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50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http://commons.wikimedia.org/wiki/File:12_lipca_06_r._muzealna_pub_135.jpg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51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http://commons.wikimedia.org/wiki/File:Chrysolampis_mosquitus_-_Tiergarten_Sch%C3%B6nbrunn_2.jpg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52</a:t>
            </a:r>
            <a:r>
              <a:rPr lang="en-US" sz="1800" dirty="0" smtClean="0"/>
              <a:t>]</a:t>
            </a:r>
            <a:r>
              <a:rPr lang="cs-CZ" sz="1800" dirty="0" smtClean="0"/>
              <a:t> [cit. 201</a:t>
            </a:r>
            <a:r>
              <a:rPr lang="en-US" sz="1800" dirty="0" smtClean="0"/>
              <a:t>2</a:t>
            </a:r>
            <a:r>
              <a:rPr lang="cs-CZ" sz="1800" dirty="0" smtClean="0"/>
              <a:t>-</a:t>
            </a:r>
            <a:r>
              <a:rPr lang="en-US" sz="1800" dirty="0" smtClean="0"/>
              <a:t>11</a:t>
            </a:r>
            <a:r>
              <a:rPr lang="cs-CZ" sz="1800" dirty="0" smtClean="0"/>
              <a:t>-</a:t>
            </a:r>
            <a:r>
              <a:rPr lang="en-US" sz="1800" dirty="0" smtClean="0"/>
              <a:t>17</a:t>
            </a:r>
            <a:r>
              <a:rPr lang="cs-CZ" sz="1800" dirty="0" smtClean="0"/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na WWW: </a:t>
            </a:r>
            <a:r>
              <a:rPr lang="cs-CZ" sz="1800" dirty="0" smtClean="0">
                <a:hlinkClick r:id="rId5"/>
              </a:rPr>
              <a:t>http://commons.wikimedia.org/wiki/File:Eugenes-fulgens-001.jpg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53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6"/>
              </a:rPr>
              <a:t>http://commons.wikimedia.org/wiki/File:Alcatt.jpg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54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 </a:t>
            </a:r>
            <a:r>
              <a:rPr lang="cs-CZ" sz="1800" dirty="0" smtClean="0">
                <a:hlinkClick r:id="rId7"/>
              </a:rPr>
              <a:t>http://commons.wikimedia.org/wiki/File:Merapi.jpg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55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8"/>
              </a:rPr>
              <a:t>http://commons.wikimedia.org/wiki/File:European_roller.jpg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56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9"/>
              </a:rPr>
              <a:t>http://commons.wikimedia.org/wiki/File:Upupa_epops_Madrid_01.jpg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Zdroje:</a:t>
            </a:r>
            <a:endParaRPr lang="cs-CZ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57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2"/>
              </a:rPr>
              <a:t>http://commons.wikimedia.org/wiki/File:Doppelhornvogel-09.jpg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58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WWW</a:t>
            </a:r>
            <a:r>
              <a:rPr lang="cs-CZ" sz="1800" dirty="0" smtClean="0"/>
              <a:t>: </a:t>
            </a:r>
            <a:r>
              <a:rPr lang="cs-CZ" sz="1800" dirty="0" smtClean="0">
                <a:hlinkClick r:id="rId3"/>
              </a:rPr>
              <a:t>http://commons.wikimedia.org/wiki/File:Ramphastos_toco5.jpg</a:t>
            </a:r>
            <a:endParaRPr lang="cs-CZ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59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4"/>
              </a:rPr>
              <a:t>http://commons.wikimedia.org/wiki/File:Jinxtorquilla.jpg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60</a:t>
            </a:r>
            <a:r>
              <a:rPr lang="en-US" sz="1800" dirty="0" smtClean="0"/>
              <a:t>]</a:t>
            </a:r>
            <a:r>
              <a:rPr lang="cs-CZ" sz="1800" dirty="0" smtClean="0"/>
              <a:t> [cit. 201</a:t>
            </a:r>
            <a:r>
              <a:rPr lang="en-US" sz="1800" dirty="0" smtClean="0"/>
              <a:t>2</a:t>
            </a:r>
            <a:r>
              <a:rPr lang="cs-CZ" sz="1800" dirty="0" smtClean="0"/>
              <a:t>-</a:t>
            </a:r>
            <a:r>
              <a:rPr lang="en-US" sz="1800" dirty="0" smtClean="0"/>
              <a:t>11</a:t>
            </a:r>
            <a:r>
              <a:rPr lang="cs-CZ" sz="1800" dirty="0" smtClean="0"/>
              <a:t>-</a:t>
            </a:r>
            <a:r>
              <a:rPr lang="en-US" sz="1800" dirty="0" smtClean="0"/>
              <a:t>17</a:t>
            </a:r>
            <a:r>
              <a:rPr lang="cs-CZ" sz="1800" dirty="0" smtClean="0"/>
              <a:t>]. Dostupný pod licencí </a:t>
            </a:r>
            <a:r>
              <a:rPr lang="en-US" sz="1800" dirty="0" smtClean="0"/>
              <a:t>Creative Commons</a:t>
            </a:r>
            <a:r>
              <a:rPr lang="cs-CZ" sz="1800" dirty="0" smtClean="0"/>
              <a:t> na 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5"/>
              </a:rPr>
              <a:t>http://commons.wikimedia.org/wiki/File:Dendrocopos_major_4_%28Marek_Szczepanek%29.jpg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61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</a:t>
            </a:r>
            <a:r>
              <a:rPr lang="en-US" sz="1800" dirty="0"/>
              <a:t> Creative Commons</a:t>
            </a:r>
            <a:r>
              <a:rPr lang="cs-CZ" sz="1800" dirty="0"/>
              <a:t> na WWW</a:t>
            </a:r>
            <a:r>
              <a:rPr lang="cs-CZ" sz="1800" dirty="0" smtClean="0"/>
              <a:t>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6"/>
              </a:rPr>
              <a:t>http://commons.wikimedia.org/wiki/File:Schwarzspecht.jpg</a:t>
            </a: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en-US" sz="1800" dirty="0" smtClean="0"/>
              <a:t>[</a:t>
            </a:r>
            <a:r>
              <a:rPr lang="cs-CZ" sz="1800" dirty="0" smtClean="0"/>
              <a:t>62</a:t>
            </a:r>
            <a:r>
              <a:rPr lang="en-US" sz="1800" dirty="0" smtClean="0"/>
              <a:t>]</a:t>
            </a:r>
            <a:r>
              <a:rPr lang="cs-CZ" sz="1800" dirty="0" smtClean="0"/>
              <a:t> </a:t>
            </a:r>
            <a:r>
              <a:rPr lang="cs-CZ" sz="1800" dirty="0"/>
              <a:t>[cit. 201</a:t>
            </a:r>
            <a:r>
              <a:rPr lang="en-US" sz="1800" dirty="0"/>
              <a:t>2</a:t>
            </a:r>
            <a:r>
              <a:rPr lang="cs-CZ" sz="1800" dirty="0"/>
              <a:t>-</a:t>
            </a:r>
            <a:r>
              <a:rPr lang="en-US" sz="1800" dirty="0"/>
              <a:t>11</a:t>
            </a:r>
            <a:r>
              <a:rPr lang="cs-CZ" sz="1800" dirty="0"/>
              <a:t>-</a:t>
            </a:r>
            <a:r>
              <a:rPr lang="en-US" sz="1800" dirty="0"/>
              <a:t>17</a:t>
            </a:r>
            <a:r>
              <a:rPr lang="cs-CZ" sz="1800" dirty="0"/>
              <a:t>]. Dostupný pod licencí </a:t>
            </a:r>
            <a:r>
              <a:rPr lang="en-US" sz="1800" dirty="0"/>
              <a:t>Creative Commons</a:t>
            </a:r>
            <a:r>
              <a:rPr lang="cs-CZ" sz="1800" dirty="0"/>
              <a:t> na </a:t>
            </a:r>
            <a:r>
              <a:rPr lang="cs-CZ" sz="1800" dirty="0" smtClean="0"/>
              <a:t>WWW: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7"/>
              </a:rPr>
              <a:t>http://commons.wikimedia.org/wiki/File:03_vgrue-10-11.jpg</a:t>
            </a:r>
            <a:endParaRPr lang="en-US" sz="1800" dirty="0" smtClean="0"/>
          </a:p>
          <a:p>
            <a:pPr>
              <a:lnSpc>
                <a:spcPct val="80000"/>
              </a:lnSpc>
              <a:buNone/>
            </a:pPr>
            <a:endParaRPr lang="cs-CZ" sz="1800" dirty="0" smtClean="0"/>
          </a:p>
          <a:p>
            <a:pPr>
              <a:lnSpc>
                <a:spcPct val="80000"/>
              </a:lnSpc>
            </a:pPr>
            <a:endParaRPr lang="en-US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90864" cy="1354162"/>
          </a:xfrm>
        </p:spPr>
        <p:txBody>
          <a:bodyPr/>
          <a:lstStyle/>
          <a:p>
            <a:r>
              <a:rPr lang="cs-CZ" dirty="0" smtClean="0"/>
              <a:t>Chřástalovití</a:t>
            </a:r>
            <a:endParaRPr lang="cs-CZ" dirty="0"/>
          </a:p>
        </p:txBody>
      </p:sp>
      <p:grpSp>
        <p:nvGrpSpPr>
          <p:cNvPr id="10" name="Skupina 9"/>
          <p:cNvGrpSpPr/>
          <p:nvPr/>
        </p:nvGrpSpPr>
        <p:grpSpPr>
          <a:xfrm>
            <a:off x="5148064" y="0"/>
            <a:ext cx="3131880" cy="4292897"/>
            <a:chOff x="5148064" y="0"/>
            <a:chExt cx="3131880" cy="4292897"/>
          </a:xfrm>
        </p:grpSpPr>
        <p:pic>
          <p:nvPicPr>
            <p:cNvPr id="2253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48064" y="0"/>
              <a:ext cx="3131880" cy="42928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ovéPole 8"/>
            <p:cNvSpPr txBox="1"/>
            <p:nvPr/>
          </p:nvSpPr>
          <p:spPr>
            <a:xfrm>
              <a:off x="7740352" y="314096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[4]</a:t>
              </a:r>
              <a:endParaRPr lang="cs-CZ" dirty="0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95536" y="1628800"/>
            <a:ext cx="4429087" cy="3753708"/>
            <a:chOff x="395536" y="1628800"/>
            <a:chExt cx="4429087" cy="3753708"/>
          </a:xfrm>
        </p:grpSpPr>
        <p:grpSp>
          <p:nvGrpSpPr>
            <p:cNvPr id="8" name="Skupina 7"/>
            <p:cNvGrpSpPr/>
            <p:nvPr/>
          </p:nvGrpSpPr>
          <p:grpSpPr>
            <a:xfrm>
              <a:off x="395536" y="1628800"/>
              <a:ext cx="4429087" cy="3407271"/>
              <a:chOff x="395536" y="1628800"/>
              <a:chExt cx="4429087" cy="3407271"/>
            </a:xfrm>
          </p:grpSpPr>
          <p:pic>
            <p:nvPicPr>
              <p:cNvPr id="22530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13228"/>
              <a:stretch>
                <a:fillRect/>
              </a:stretch>
            </p:blipFill>
            <p:spPr bwMode="auto">
              <a:xfrm>
                <a:off x="395536" y="1628800"/>
                <a:ext cx="4429087" cy="3407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467544" y="1772816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[3]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395536" y="5013176"/>
              <a:ext cx="1672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Chřástal vodní</a:t>
              </a:r>
              <a:endParaRPr lang="cs-CZ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2915816" y="3645024"/>
            <a:ext cx="5361629" cy="3100189"/>
            <a:chOff x="2915816" y="3645024"/>
            <a:chExt cx="5361629" cy="3100189"/>
          </a:xfrm>
        </p:grpSpPr>
        <p:grpSp>
          <p:nvGrpSpPr>
            <p:cNvPr id="12" name="Skupina 11"/>
            <p:cNvGrpSpPr/>
            <p:nvPr/>
          </p:nvGrpSpPr>
          <p:grpSpPr>
            <a:xfrm>
              <a:off x="4305526" y="3645024"/>
              <a:ext cx="3971919" cy="3100189"/>
              <a:chOff x="4305526" y="3645024"/>
              <a:chExt cx="3971919" cy="3100189"/>
            </a:xfrm>
          </p:grpSpPr>
          <p:pic>
            <p:nvPicPr>
              <p:cNvPr id="22532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6614" r="8504"/>
              <a:stretch>
                <a:fillRect/>
              </a:stretch>
            </p:blipFill>
            <p:spPr bwMode="auto">
              <a:xfrm>
                <a:off x="4305526" y="3645024"/>
                <a:ext cx="3971919" cy="310018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7668344" y="6309320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[5]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2915816" y="6021288"/>
              <a:ext cx="1420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Lyska černá</a:t>
              </a:r>
            </a:p>
            <a:p>
              <a:r>
                <a:rPr lang="cs-CZ" dirty="0" smtClean="0"/>
                <a:t> s mláďaty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940152" y="274638"/>
            <a:ext cx="2746648" cy="1210146"/>
          </a:xfrm>
        </p:spPr>
        <p:txBody>
          <a:bodyPr/>
          <a:lstStyle/>
          <a:p>
            <a:r>
              <a:rPr lang="cs-CZ" dirty="0" smtClean="0"/>
              <a:t>Dropovití</a:t>
            </a:r>
            <a:endParaRPr lang="cs-CZ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6315274" y="1772816"/>
            <a:ext cx="2828726" cy="4204216"/>
            <a:chOff x="6315274" y="2276872"/>
            <a:chExt cx="2828726" cy="4204216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 rot="16200000">
              <a:off x="5627529" y="2964617"/>
              <a:ext cx="4204216" cy="2828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ovéPole 11"/>
            <p:cNvSpPr txBox="1"/>
            <p:nvPr/>
          </p:nvSpPr>
          <p:spPr>
            <a:xfrm>
              <a:off x="6948264" y="594928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[7]</a:t>
              </a:r>
              <a:endParaRPr lang="cs-CZ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251520" y="836712"/>
            <a:ext cx="7179364" cy="5760640"/>
            <a:chOff x="251520" y="836712"/>
            <a:chExt cx="7179364" cy="5760640"/>
          </a:xfrm>
        </p:grpSpPr>
        <p:grpSp>
          <p:nvGrpSpPr>
            <p:cNvPr id="11" name="Skupina 10"/>
            <p:cNvGrpSpPr/>
            <p:nvPr/>
          </p:nvGrpSpPr>
          <p:grpSpPr>
            <a:xfrm>
              <a:off x="251520" y="836712"/>
              <a:ext cx="5943060" cy="5760640"/>
              <a:chOff x="251520" y="836712"/>
              <a:chExt cx="5943060" cy="5760640"/>
            </a:xfrm>
          </p:grpSpPr>
          <p:pic>
            <p:nvPicPr>
              <p:cNvPr id="2355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1520" y="836712"/>
                <a:ext cx="5943060" cy="57606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" name="TextovéPole 9"/>
              <p:cNvSpPr txBox="1"/>
              <p:nvPr/>
            </p:nvSpPr>
            <p:spPr>
              <a:xfrm>
                <a:off x="395536" y="6093296"/>
                <a:ext cx="44114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[6]</a:t>
                </a:r>
                <a:endParaRPr lang="cs-CZ" dirty="0"/>
              </a:p>
            </p:txBody>
          </p:sp>
        </p:grpSp>
        <p:sp>
          <p:nvSpPr>
            <p:cNvPr id="14" name="TextovéPole 13"/>
            <p:cNvSpPr txBox="1"/>
            <p:nvPr/>
          </p:nvSpPr>
          <p:spPr>
            <a:xfrm>
              <a:off x="6156176" y="6165304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Drop </a:t>
              </a:r>
              <a:r>
                <a:rPr lang="en-US" dirty="0" err="1" smtClean="0"/>
                <a:t>velk</a:t>
              </a:r>
              <a:r>
                <a:rPr lang="cs-CZ" dirty="0" smtClean="0"/>
                <a:t>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12. řád: </a:t>
            </a:r>
            <a:r>
              <a:rPr lang="cs-CZ" dirty="0" err="1" smtClean="0"/>
              <a:t>Dlouhokřídlí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76056" y="1600200"/>
            <a:ext cx="3610744" cy="4709119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dirty="0" smtClean="0"/>
              <a:t>velká </a:t>
            </a:r>
            <a:r>
              <a:rPr lang="cs-CZ" sz="2800" dirty="0"/>
              <a:t>kulovitá </a:t>
            </a:r>
            <a:r>
              <a:rPr lang="cs-CZ" sz="2800" dirty="0" smtClean="0"/>
              <a:t>hlava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krátký krk</a:t>
            </a:r>
          </a:p>
          <a:p>
            <a:pPr>
              <a:lnSpc>
                <a:spcPct val="90000"/>
              </a:lnSpc>
            </a:pPr>
            <a:r>
              <a:rPr lang="cs-CZ" sz="2800" dirty="0" smtClean="0"/>
              <a:t>mokřady</a:t>
            </a:r>
            <a:endParaRPr lang="cs-CZ" sz="2800" dirty="0"/>
          </a:p>
          <a:p>
            <a:pPr>
              <a:lnSpc>
                <a:spcPct val="90000"/>
              </a:lnSpc>
            </a:pPr>
            <a:r>
              <a:rPr lang="cs-CZ" sz="2800" dirty="0"/>
              <a:t>k</a:t>
            </a:r>
            <a:r>
              <a:rPr lang="cs-CZ" sz="2800" dirty="0" smtClean="0"/>
              <a:t>ulíkovití, slukovití, rackovití, chaluhovití, rybákovití, alkovití</a:t>
            </a:r>
            <a:endParaRPr lang="cs-CZ" sz="2800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395536" y="2492896"/>
            <a:ext cx="4320480" cy="3609692"/>
            <a:chOff x="395536" y="2204864"/>
            <a:chExt cx="4320480" cy="3609692"/>
          </a:xfrm>
        </p:grpSpPr>
        <p:grpSp>
          <p:nvGrpSpPr>
            <p:cNvPr id="11" name="Skupina 10"/>
            <p:cNvGrpSpPr/>
            <p:nvPr/>
          </p:nvGrpSpPr>
          <p:grpSpPr>
            <a:xfrm>
              <a:off x="395536" y="2204864"/>
              <a:ext cx="4320480" cy="3240360"/>
              <a:chOff x="395536" y="2204864"/>
              <a:chExt cx="4320480" cy="3240360"/>
            </a:xfrm>
          </p:grpSpPr>
          <p:pic>
            <p:nvPicPr>
              <p:cNvPr id="11268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95536" y="2204864"/>
                <a:ext cx="4320480" cy="32403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467544" y="5013176"/>
                <a:ext cx="614696" cy="398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[20]</a:t>
                </a:r>
                <a:endParaRPr lang="cs-CZ" dirty="0"/>
              </a:p>
            </p:txBody>
          </p:sp>
        </p:grpSp>
        <p:sp>
          <p:nvSpPr>
            <p:cNvPr id="9" name="TextovéPole 8"/>
            <p:cNvSpPr txBox="1"/>
            <p:nvPr/>
          </p:nvSpPr>
          <p:spPr>
            <a:xfrm>
              <a:off x="395536" y="5445224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Rybák obecný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754760" cy="1084982"/>
          </a:xfrm>
        </p:spPr>
        <p:txBody>
          <a:bodyPr/>
          <a:lstStyle/>
          <a:p>
            <a:r>
              <a:rPr lang="cs-CZ" dirty="0" smtClean="0"/>
              <a:t>Kulíkovití</a:t>
            </a:r>
            <a:endParaRPr lang="cs-CZ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251520" y="1844824"/>
            <a:ext cx="4051828" cy="3701768"/>
            <a:chOff x="251520" y="1844824"/>
            <a:chExt cx="4051828" cy="3701768"/>
          </a:xfrm>
        </p:grpSpPr>
        <p:grpSp>
          <p:nvGrpSpPr>
            <p:cNvPr id="7" name="Skupina 6"/>
            <p:cNvGrpSpPr/>
            <p:nvPr/>
          </p:nvGrpSpPr>
          <p:grpSpPr>
            <a:xfrm>
              <a:off x="251520" y="1844824"/>
              <a:ext cx="4051828" cy="3701768"/>
              <a:chOff x="251520" y="1700808"/>
              <a:chExt cx="4051828" cy="3701768"/>
            </a:xfrm>
          </p:grpSpPr>
          <p:pic>
            <p:nvPicPr>
              <p:cNvPr id="2457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134" t="8203" r="7049"/>
              <a:stretch>
                <a:fillRect/>
              </a:stretch>
            </p:blipFill>
            <p:spPr bwMode="auto">
              <a:xfrm>
                <a:off x="323528" y="1700808"/>
                <a:ext cx="3979820" cy="37017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" name="TextovéPole 5"/>
              <p:cNvSpPr txBox="1"/>
              <p:nvPr/>
            </p:nvSpPr>
            <p:spPr>
              <a:xfrm>
                <a:off x="251520" y="5013176"/>
                <a:ext cx="19543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1"/>
                    </a:solidFill>
                  </a:rPr>
                  <a:t>Čejka chocholatá</a:t>
                </a:r>
                <a:endParaRPr lang="cs-CZ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0" name="TextovéPole 9"/>
            <p:cNvSpPr txBox="1"/>
            <p:nvPr/>
          </p:nvSpPr>
          <p:spPr>
            <a:xfrm>
              <a:off x="467544" y="1988840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[8]</a:t>
              </a:r>
              <a:endParaRPr lang="cs-CZ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4355976" y="548680"/>
            <a:ext cx="4217577" cy="3016378"/>
            <a:chOff x="4572000" y="548680"/>
            <a:chExt cx="4217577" cy="3016378"/>
          </a:xfrm>
        </p:grpSpPr>
        <p:grpSp>
          <p:nvGrpSpPr>
            <p:cNvPr id="9" name="Skupina 8"/>
            <p:cNvGrpSpPr/>
            <p:nvPr/>
          </p:nvGrpSpPr>
          <p:grpSpPr>
            <a:xfrm>
              <a:off x="4572000" y="548680"/>
              <a:ext cx="4217577" cy="3016378"/>
              <a:chOff x="4499992" y="3508966"/>
              <a:chExt cx="4217577" cy="3016378"/>
            </a:xfrm>
          </p:grpSpPr>
          <p:pic>
            <p:nvPicPr>
              <p:cNvPr id="24579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4512"/>
              <a:stretch>
                <a:fillRect/>
              </a:stretch>
            </p:blipFill>
            <p:spPr bwMode="auto">
              <a:xfrm>
                <a:off x="4499992" y="3508966"/>
                <a:ext cx="4217577" cy="3016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TextovéPole 7"/>
              <p:cNvSpPr txBox="1"/>
              <p:nvPr/>
            </p:nvSpPr>
            <p:spPr>
              <a:xfrm>
                <a:off x="4716016" y="3652982"/>
                <a:ext cx="121058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Kulík říční</a:t>
                </a:r>
                <a:endParaRPr lang="cs-CZ" dirty="0"/>
              </a:p>
            </p:txBody>
          </p:sp>
        </p:grpSp>
        <p:sp>
          <p:nvSpPr>
            <p:cNvPr id="12" name="TextovéPole 11"/>
            <p:cNvSpPr txBox="1"/>
            <p:nvPr/>
          </p:nvSpPr>
          <p:spPr>
            <a:xfrm>
              <a:off x="4716016" y="3133010"/>
              <a:ext cx="441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[9]</a:t>
              </a:r>
              <a:endParaRPr lang="cs-CZ" dirty="0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2771800" y="3601069"/>
            <a:ext cx="6109554" cy="3256931"/>
            <a:chOff x="2771800" y="3601069"/>
            <a:chExt cx="6109554" cy="3256931"/>
          </a:xfrm>
        </p:grpSpPr>
        <p:grpSp>
          <p:nvGrpSpPr>
            <p:cNvPr id="18" name="Skupina 17"/>
            <p:cNvGrpSpPr/>
            <p:nvPr/>
          </p:nvGrpSpPr>
          <p:grpSpPr>
            <a:xfrm>
              <a:off x="4355976" y="3601069"/>
              <a:ext cx="4525378" cy="3256931"/>
              <a:chOff x="4355976" y="3601069"/>
              <a:chExt cx="4525378" cy="3256931"/>
            </a:xfrm>
          </p:grpSpPr>
          <p:pic>
            <p:nvPicPr>
              <p:cNvPr id="24580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0866" t="15118" r="15118" b="13858"/>
              <a:stretch>
                <a:fillRect/>
              </a:stretch>
            </p:blipFill>
            <p:spPr bwMode="auto">
              <a:xfrm>
                <a:off x="4355976" y="3601069"/>
                <a:ext cx="4525378" cy="32569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ovéPole 16"/>
              <p:cNvSpPr txBox="1"/>
              <p:nvPr/>
            </p:nvSpPr>
            <p:spPr>
              <a:xfrm>
                <a:off x="4499992" y="6488668"/>
                <a:ext cx="5693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[10]</a:t>
                </a:r>
                <a:endParaRPr lang="cs-CZ" dirty="0"/>
              </a:p>
            </p:txBody>
          </p:sp>
        </p:grpSp>
        <p:sp>
          <p:nvSpPr>
            <p:cNvPr id="19" name="TextovéPole 18"/>
            <p:cNvSpPr txBox="1"/>
            <p:nvPr/>
          </p:nvSpPr>
          <p:spPr>
            <a:xfrm>
              <a:off x="2771800" y="6211669"/>
              <a:ext cx="1556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Mládě </a:t>
              </a:r>
            </a:p>
            <a:p>
              <a:r>
                <a:rPr lang="cs-CZ" dirty="0" err="1" smtClean="0"/>
                <a:t>kulíka</a:t>
              </a:r>
              <a:r>
                <a:rPr lang="cs-CZ" dirty="0" smtClean="0"/>
                <a:t> říčního</a:t>
              </a:r>
              <a:endParaRPr lang="cs-CZ" dirty="0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258816" cy="1210146"/>
          </a:xfrm>
        </p:spPr>
        <p:txBody>
          <a:bodyPr/>
          <a:lstStyle/>
          <a:p>
            <a:r>
              <a:rPr lang="cs-CZ" dirty="0" smtClean="0"/>
              <a:t>Slukovití</a:t>
            </a:r>
            <a:endParaRPr lang="cs-CZ" dirty="0"/>
          </a:p>
        </p:txBody>
      </p:sp>
      <p:grpSp>
        <p:nvGrpSpPr>
          <p:cNvPr id="14" name="Skupina 13"/>
          <p:cNvGrpSpPr/>
          <p:nvPr/>
        </p:nvGrpSpPr>
        <p:grpSpPr>
          <a:xfrm>
            <a:off x="369168" y="1844824"/>
            <a:ext cx="4490864" cy="4490864"/>
            <a:chOff x="323528" y="1844824"/>
            <a:chExt cx="4490864" cy="4490864"/>
          </a:xfrm>
        </p:grpSpPr>
        <p:grpSp>
          <p:nvGrpSpPr>
            <p:cNvPr id="8" name="Skupina 7"/>
            <p:cNvGrpSpPr/>
            <p:nvPr/>
          </p:nvGrpSpPr>
          <p:grpSpPr>
            <a:xfrm>
              <a:off x="323528" y="1844824"/>
              <a:ext cx="4490864" cy="4490864"/>
              <a:chOff x="323528" y="1844824"/>
              <a:chExt cx="4490864" cy="4490864"/>
            </a:xfrm>
          </p:grpSpPr>
          <p:pic>
            <p:nvPicPr>
              <p:cNvPr id="25602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23528" y="1844824"/>
                <a:ext cx="4490864" cy="4490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7" name="TextovéPole 6"/>
              <p:cNvSpPr txBox="1"/>
              <p:nvPr/>
            </p:nvSpPr>
            <p:spPr>
              <a:xfrm>
                <a:off x="323528" y="1988840"/>
                <a:ext cx="13131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Sluka lesní</a:t>
                </a:r>
                <a:endParaRPr lang="cs-CZ" dirty="0"/>
              </a:p>
            </p:txBody>
          </p:sp>
        </p:grpSp>
        <p:sp>
          <p:nvSpPr>
            <p:cNvPr id="13" name="TextovéPole 12"/>
            <p:cNvSpPr txBox="1"/>
            <p:nvPr/>
          </p:nvSpPr>
          <p:spPr>
            <a:xfrm>
              <a:off x="395536" y="5805264"/>
              <a:ext cx="552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[11]</a:t>
              </a:r>
              <a:endParaRPr lang="cs-CZ" dirty="0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4788024" y="332656"/>
            <a:ext cx="3768080" cy="3532575"/>
            <a:chOff x="4788024" y="332656"/>
            <a:chExt cx="3768080" cy="3532575"/>
          </a:xfrm>
        </p:grpSpPr>
        <p:grpSp>
          <p:nvGrpSpPr>
            <p:cNvPr id="10" name="Skupina 9"/>
            <p:cNvGrpSpPr/>
            <p:nvPr/>
          </p:nvGrpSpPr>
          <p:grpSpPr>
            <a:xfrm>
              <a:off x="4788024" y="332656"/>
              <a:ext cx="3768080" cy="3532575"/>
              <a:chOff x="4788024" y="332656"/>
              <a:chExt cx="3768080" cy="3532575"/>
            </a:xfrm>
          </p:grpSpPr>
          <p:pic>
            <p:nvPicPr>
              <p:cNvPr id="2560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88024" y="332656"/>
                <a:ext cx="3768080" cy="3532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ovéPole 8"/>
              <p:cNvSpPr txBox="1"/>
              <p:nvPr/>
            </p:nvSpPr>
            <p:spPr>
              <a:xfrm>
                <a:off x="4860032" y="332656"/>
                <a:ext cx="18261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Bekasina otavní</a:t>
                </a:r>
                <a:endParaRPr lang="cs-CZ" dirty="0"/>
              </a:p>
            </p:txBody>
          </p:sp>
        </p:grpSp>
        <p:sp>
          <p:nvSpPr>
            <p:cNvPr id="15" name="TextovéPole 14"/>
            <p:cNvSpPr txBox="1"/>
            <p:nvPr/>
          </p:nvSpPr>
          <p:spPr>
            <a:xfrm>
              <a:off x="7812360" y="2276872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[12]</a:t>
              </a:r>
              <a:endParaRPr lang="cs-CZ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4828182" y="2786424"/>
            <a:ext cx="3704258" cy="4071576"/>
            <a:chOff x="4788024" y="2786424"/>
            <a:chExt cx="3704258" cy="4071576"/>
          </a:xfrm>
        </p:grpSpPr>
        <p:grpSp>
          <p:nvGrpSpPr>
            <p:cNvPr id="12" name="Skupina 11"/>
            <p:cNvGrpSpPr/>
            <p:nvPr/>
          </p:nvGrpSpPr>
          <p:grpSpPr>
            <a:xfrm>
              <a:off x="4788024" y="2786424"/>
              <a:ext cx="3704258" cy="4071576"/>
              <a:chOff x="4788024" y="2786424"/>
              <a:chExt cx="3704258" cy="4071576"/>
            </a:xfrm>
          </p:grpSpPr>
          <p:pic>
            <p:nvPicPr>
              <p:cNvPr id="25604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788024" y="2786424"/>
                <a:ext cx="3704258" cy="40269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4788024" y="6488668"/>
                <a:ext cx="177484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Jespák bojovný</a:t>
                </a:r>
                <a:endParaRPr lang="cs-CZ" dirty="0"/>
              </a:p>
            </p:txBody>
          </p:sp>
        </p:grpSp>
        <p:sp>
          <p:nvSpPr>
            <p:cNvPr id="17" name="TextovéPole 16"/>
            <p:cNvSpPr txBox="1"/>
            <p:nvPr/>
          </p:nvSpPr>
          <p:spPr>
            <a:xfrm>
              <a:off x="7812360" y="6309320"/>
              <a:ext cx="5693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[13]</a:t>
              </a:r>
              <a:endParaRPr lang="cs-CZ" dirty="0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2142</Words>
  <Application>Microsoft Office PowerPoint</Application>
  <PresentationFormat>Předvádění na obrazovce (4:3)</PresentationFormat>
  <Paragraphs>338</Paragraphs>
  <Slides>43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6" baseType="lpstr">
      <vt:lpstr>Arial</vt:lpstr>
      <vt:lpstr>Calibri</vt:lpstr>
      <vt:lpstr>Výchozí návrh</vt:lpstr>
      <vt:lpstr>Ptáci III.</vt:lpstr>
      <vt:lpstr>2. nadřád: létaví</vt:lpstr>
      <vt:lpstr>11. řád: Krátkokřídlí </vt:lpstr>
      <vt:lpstr>Jeřábovití</vt:lpstr>
      <vt:lpstr>Chřástalovití</vt:lpstr>
      <vt:lpstr>Dropovití</vt:lpstr>
      <vt:lpstr>12. řád: Dlouhokřídlí </vt:lpstr>
      <vt:lpstr>Kulíkovití</vt:lpstr>
      <vt:lpstr>Slukovití</vt:lpstr>
      <vt:lpstr>Chaluhovití</vt:lpstr>
      <vt:lpstr>Rackovití</vt:lpstr>
      <vt:lpstr>Alkovití</vt:lpstr>
      <vt:lpstr>13. řád: Měkkozobí </vt:lpstr>
      <vt:lpstr>Holubovití</vt:lpstr>
      <vt:lpstr>14. řád: Kukačky </vt:lpstr>
      <vt:lpstr>Kukačkovití</vt:lpstr>
      <vt:lpstr>15. řád: Papoušci </vt:lpstr>
      <vt:lpstr>Kakaduovití</vt:lpstr>
      <vt:lpstr>Papouškovití</vt:lpstr>
      <vt:lpstr>Papouškovití</vt:lpstr>
      <vt:lpstr>16. řád: Sovy </vt:lpstr>
      <vt:lpstr>Sovovití</vt:lpstr>
      <vt:lpstr>Puštíkovití</vt:lpstr>
      <vt:lpstr>17. řád: Lelkové </vt:lpstr>
      <vt:lpstr>Lelkovití</vt:lpstr>
      <vt:lpstr>18. řád: Svišťouni </vt:lpstr>
      <vt:lpstr>Rorýsovití</vt:lpstr>
      <vt:lpstr>Kolibříkovití</vt:lpstr>
      <vt:lpstr>19. řád: Srostloprstí </vt:lpstr>
      <vt:lpstr>LedňáčkovitíMandelíkovitíVlhovití</vt:lpstr>
      <vt:lpstr>Dudkovití Zoborožcovití</vt:lpstr>
      <vt:lpstr>20. řád: Šplhavci </vt:lpstr>
      <vt:lpstr>Datlovití</vt:lpstr>
      <vt:lpstr>Přiřaď:</vt:lpstr>
      <vt:lpstr>Řešení</vt:lpstr>
      <vt:lpstr>Zdroje:</vt:lpstr>
      <vt:lpstr>Zdroje:</vt:lpstr>
      <vt:lpstr>Zdroje:</vt:lpstr>
      <vt:lpstr>Zdroje:</vt:lpstr>
      <vt:lpstr>Zdroje:</vt:lpstr>
      <vt:lpstr>Zdroje:</vt:lpstr>
      <vt:lpstr>Zdroje:</vt:lpstr>
      <vt:lpstr>Zdroje: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Ptáci III.</dc:title>
  <dc:creator>Lenka</dc:creator>
  <cp:lastModifiedBy>Admin</cp:lastModifiedBy>
  <cp:revision>56</cp:revision>
  <dcterms:created xsi:type="dcterms:W3CDTF">2012-11-28T19:55:11Z</dcterms:created>
  <dcterms:modified xsi:type="dcterms:W3CDTF">2020-03-16T08:26:08Z</dcterms:modified>
</cp:coreProperties>
</file>