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sldIdLst>
    <p:sldId id="306" r:id="rId2"/>
    <p:sldId id="257" r:id="rId3"/>
    <p:sldId id="307" r:id="rId4"/>
    <p:sldId id="280" r:id="rId5"/>
    <p:sldId id="258" r:id="rId6"/>
    <p:sldId id="275" r:id="rId7"/>
    <p:sldId id="259" r:id="rId8"/>
    <p:sldId id="277" r:id="rId9"/>
    <p:sldId id="260" r:id="rId10"/>
    <p:sldId id="276" r:id="rId11"/>
    <p:sldId id="261" r:id="rId12"/>
    <p:sldId id="278" r:id="rId13"/>
    <p:sldId id="262" r:id="rId14"/>
    <p:sldId id="279" r:id="rId15"/>
    <p:sldId id="286" r:id="rId16"/>
    <p:sldId id="263" r:id="rId17"/>
    <p:sldId id="288" r:id="rId18"/>
    <p:sldId id="289" r:id="rId19"/>
    <p:sldId id="264" r:id="rId20"/>
    <p:sldId id="287" r:id="rId21"/>
    <p:sldId id="265" r:id="rId22"/>
    <p:sldId id="291" r:id="rId23"/>
    <p:sldId id="266" r:id="rId24"/>
    <p:sldId id="292" r:id="rId25"/>
    <p:sldId id="293" r:id="rId26"/>
    <p:sldId id="267" r:id="rId27"/>
    <p:sldId id="295" r:id="rId28"/>
    <p:sldId id="268" r:id="rId29"/>
    <p:sldId id="296" r:id="rId30"/>
    <p:sldId id="297" r:id="rId31"/>
    <p:sldId id="269" r:id="rId32"/>
    <p:sldId id="270" r:id="rId33"/>
    <p:sldId id="271" r:id="rId34"/>
    <p:sldId id="272" r:id="rId35"/>
    <p:sldId id="298" r:id="rId36"/>
    <p:sldId id="299" r:id="rId37"/>
    <p:sldId id="273" r:id="rId38"/>
    <p:sldId id="274" r:id="rId39"/>
    <p:sldId id="301" r:id="rId40"/>
    <p:sldId id="303" r:id="rId41"/>
    <p:sldId id="304" r:id="rId42"/>
    <p:sldId id="305" r:id="rId43"/>
    <p:sldId id="282" r:id="rId44"/>
    <p:sldId id="283" r:id="rId45"/>
    <p:sldId id="285" r:id="rId46"/>
    <p:sldId id="284" r:id="rId47"/>
    <p:sldId id="290" r:id="rId48"/>
    <p:sldId id="294" r:id="rId49"/>
    <p:sldId id="300" r:id="rId50"/>
    <p:sldId id="302" r:id="rId5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8CECD-20B1-42E7-B3F9-955D9DEBF130}" type="datetimeFigureOut">
              <a:rPr lang="cs-CZ" smtClean="0"/>
              <a:pPr/>
              <a:t>16. 3. 2020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86663-B272-43A4-A677-9B98AEDD612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78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86663-B272-43A4-A677-9B98AEDD612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58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86663-B272-43A4-A677-9B98AEDD612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45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2969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70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70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70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70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70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297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2970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88FBEE-75F5-4434-99CF-D64FD11AF30C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5DDFD-249C-4116-9F0A-FCB612CBB474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B88A3-833D-4A73-A281-85BE50FB6BFF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09064-E04A-4D60-9E46-A2AEC0E5FA00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F38D6-C8E5-4FC9-B780-CDB03E5359C2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051EF-9D43-446F-8C6F-7757FF1592D9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9A1C1-43B8-4A65-A741-8CA7ECF98D79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FF63A-D0B5-423A-8747-114E3C79931C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FE32-C5C2-44B3-9A80-D298AABBC234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EA726-3DC4-4FDB-BB5E-8DB088DDF112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899C2-92AA-4C27-9766-0AE86D2F7806}" type="slidenum">
              <a:rPr lang="cs-CZ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2867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7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7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7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286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dirty="0"/>
          </a:p>
        </p:txBody>
      </p:sp>
      <p:sp>
        <p:nvSpPr>
          <p:cNvPr id="286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dirty="0"/>
          </a:p>
        </p:txBody>
      </p:sp>
      <p:sp>
        <p:nvSpPr>
          <p:cNvPr id="286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9776FD1-0BD7-4C85-9B4B-88E6AF14A031}" type="slidenum">
              <a:rPr lang="cs-CZ"/>
              <a:pPr/>
              <a:t>‹#›</a:t>
            </a:fld>
            <a:endParaRPr lang="cs-CZ" dirty="0"/>
          </a:p>
        </p:txBody>
      </p:sp>
      <p:sp>
        <p:nvSpPr>
          <p:cNvPr id="2868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868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1.xml"/><Relationship Id="rId18" Type="http://schemas.openxmlformats.org/officeDocument/2006/relationships/slide" Target="slide38.xml"/><Relationship Id="rId3" Type="http://schemas.openxmlformats.org/officeDocument/2006/relationships/slide" Target="slide7.xml"/><Relationship Id="rId7" Type="http://schemas.openxmlformats.org/officeDocument/2006/relationships/slide" Target="slide16.xml"/><Relationship Id="rId12" Type="http://schemas.openxmlformats.org/officeDocument/2006/relationships/slide" Target="slide28.xml"/><Relationship Id="rId17" Type="http://schemas.openxmlformats.org/officeDocument/2006/relationships/slide" Target="slide37.xml"/><Relationship Id="rId2" Type="http://schemas.openxmlformats.org/officeDocument/2006/relationships/slide" Target="slide5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6.xml"/><Relationship Id="rId5" Type="http://schemas.openxmlformats.org/officeDocument/2006/relationships/slide" Target="slide11.xml"/><Relationship Id="rId15" Type="http://schemas.openxmlformats.org/officeDocument/2006/relationships/slide" Target="slide33.xml"/><Relationship Id="rId10" Type="http://schemas.openxmlformats.org/officeDocument/2006/relationships/slide" Target="slide23.xml"/><Relationship Id="rId4" Type="http://schemas.openxmlformats.org/officeDocument/2006/relationships/slide" Target="slide9.xml"/><Relationship Id="rId9" Type="http://schemas.openxmlformats.org/officeDocument/2006/relationships/slide" Target="slide21.xml"/><Relationship Id="rId14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miz_gniazdo.jpg" TargetMode="External"/><Relationship Id="rId3" Type="http://schemas.openxmlformats.org/officeDocument/2006/relationships/hyperlink" Target="http://commons.wikimedia.org/wiki/File:Galerida_cristata_am4.jpg" TargetMode="External"/><Relationship Id="rId7" Type="http://schemas.openxmlformats.org/officeDocument/2006/relationships/hyperlink" Target="http://commons.wikimedia.org/wiki/File:Periparus_ater.JPG" TargetMode="External"/><Relationship Id="rId2" Type="http://schemas.openxmlformats.org/officeDocument/2006/relationships/hyperlink" Target="http://commons.wikimedia.org/wiki/File:Alauda_arvensis_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Parus_major_m.jpg" TargetMode="External"/><Relationship Id="rId5" Type="http://schemas.openxmlformats.org/officeDocument/2006/relationships/hyperlink" Target="http://commons.wikimedia.org/wiki/File:Anthus_triviallis_(Marek_Szczepanek).jpg" TargetMode="External"/><Relationship Id="rId4" Type="http://schemas.openxmlformats.org/officeDocument/2006/relationships/hyperlink" Target="http://commons.wikimedia.org/wiki/File:White-Wagtail.jpg" TargetMode="External"/><Relationship Id="rId9" Type="http://schemas.openxmlformats.org/officeDocument/2006/relationships/hyperlink" Target="http://commons.wikimedia.org/wiki/File:Lophophanes_cristatus_Luc_Viatour_4.jp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anary_perched_inside_cage.jpg" TargetMode="External"/><Relationship Id="rId3" Type="http://schemas.openxmlformats.org/officeDocument/2006/relationships/hyperlink" Target="http://commons.wikimedia.org/wiki/File:Fringilla_coelebs_chaffinch_male_edit2.jpg" TargetMode="External"/><Relationship Id="rId7" Type="http://schemas.openxmlformats.org/officeDocument/2006/relationships/hyperlink" Target="http://commons.wikimedia.org/wiki/File:Serinus_canaria_-Parque_Rural_del_Nublo,_Gran_Canaria,_Spain_-male-8a.jpg" TargetMode="External"/><Relationship Id="rId2" Type="http://schemas.openxmlformats.org/officeDocument/2006/relationships/hyperlink" Target="http://commons.wikimedia.org/wiki/File:Sitta_europae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European_Goldfinch.jpg" TargetMode="External"/><Relationship Id="rId5" Type="http://schemas.openxmlformats.org/officeDocument/2006/relationships/hyperlink" Target="http://commons.wikimedia.org/wiki/File:Carduelis_chloris_7_(Marek_Szczepanek)_cropped.jpg" TargetMode="External"/><Relationship Id="rId4" Type="http://schemas.openxmlformats.org/officeDocument/2006/relationships/hyperlink" Target="http://commons.wikimedia.org/wiki/File:Grubodziob_c_coccothraustes4.jpg" TargetMode="External"/><Relationship Id="rId9" Type="http://schemas.openxmlformats.org/officeDocument/2006/relationships/hyperlink" Target="http://commons.wikimedia.org/wiki/File:Gelber_Kanarienvogel.JP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ee_Sparrow_August_2007_Osaka_Japan.jpg" TargetMode="External"/><Relationship Id="rId3" Type="http://schemas.openxmlformats.org/officeDocument/2006/relationships/hyperlink" Target="http://commons.wikimedia.org/wiki/File:Oriolus_oriolus_distribution_map.png" TargetMode="External"/><Relationship Id="rId7" Type="http://schemas.openxmlformats.org/officeDocument/2006/relationships/hyperlink" Target="http://commons.wikimedia.org/wiki/File:House_Sparrows_mating_I_IMG_0066.jpg" TargetMode="External"/><Relationship Id="rId2" Type="http://schemas.openxmlformats.org/officeDocument/2006/relationships/hyperlink" Target="http://commons.wikimedia.org/wiki/File:Oriolus_oriolus_Ayodar_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Webervogelnst_Auoblodge.JPG" TargetMode="External"/><Relationship Id="rId5" Type="http://schemas.openxmlformats.org/officeDocument/2006/relationships/hyperlink" Target="http://commons.wikimedia.org/wiki/File:Social_weaver_colony.jpg" TargetMode="External"/><Relationship Id="rId4" Type="http://schemas.openxmlformats.org/officeDocument/2006/relationships/hyperlink" Target="http://commons.wikimedia.org/wiki/File:Sociable_Weaver_Namibia.jpg" TargetMode="External"/><Relationship Id="rId9" Type="http://schemas.openxmlformats.org/officeDocument/2006/relationships/hyperlink" Target="http://commons.wikimedia.org/wiki/File:Nest_of_Passer_montanus_A.jpg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row_subspecies.jpg" TargetMode="External"/><Relationship Id="rId3" Type="http://schemas.openxmlformats.org/officeDocument/2006/relationships/hyperlink" Target="http://commons.wikimedia.org/wiki/File:Beo.jpg" TargetMode="External"/><Relationship Id="rId7" Type="http://schemas.openxmlformats.org/officeDocument/2006/relationships/hyperlink" Target="http://commons.wikimedia.org/wiki/File:Western_Jackdaw.jpg" TargetMode="External"/><Relationship Id="rId2" Type="http://schemas.openxmlformats.org/officeDocument/2006/relationships/hyperlink" Target="http://commons.wikimedia.org/wiki/File:Toulouse_-_Sturnus_vulgaris_-_2012-02-26_-_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Rook_-_Corvus_frugilegus_(476445950).jpg" TargetMode="External"/><Relationship Id="rId5" Type="http://schemas.openxmlformats.org/officeDocument/2006/relationships/hyperlink" Target="http://commons.wikimedia.org/wiki/File:Corvus_corax_(NPS).jpg" TargetMode="External"/><Relationship Id="rId4" Type="http://schemas.openxmlformats.org/officeDocument/2006/relationships/hyperlink" Target="http://commons.wikimedia.org/wiki/File:Nit_nurse_2355665136.jpg" TargetMode="External"/><Relationship Id="rId9" Type="http://schemas.openxmlformats.org/officeDocument/2006/relationships/hyperlink" Target="http://commons.wikimedia.org/wiki/File:Magpie,_Belfast_-_geograph.org.uk_-_748706.jp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HirundoRustica_nest.jpg" TargetMode="External"/><Relationship Id="rId3" Type="http://schemas.openxmlformats.org/officeDocument/2006/relationships/hyperlink" Target="http://commons.wikimedia.org/wiki/File:Garrulus_glandarius_B_Luc_Viatour.jpg" TargetMode="External"/><Relationship Id="rId7" Type="http://schemas.openxmlformats.org/officeDocument/2006/relationships/hyperlink" Target="http://commons.wikimedia.org/wiki/File:Lanius_excubitor_1_(Marek_Szczepanek).jpg" TargetMode="External"/><Relationship Id="rId2" Type="http://schemas.openxmlformats.org/officeDocument/2006/relationships/hyperlink" Target="http://commons.wikimedia.org/wiki/File:Koniec_listopada_2006_r._07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Lanius_collurio_male_am.jpg" TargetMode="External"/><Relationship Id="rId5" Type="http://schemas.openxmlformats.org/officeDocument/2006/relationships/hyperlink" Target="http://commons.wikimedia.org/wiki/File:Urocissa_erythrorhyncha_map.jpg" TargetMode="External"/><Relationship Id="rId4" Type="http://schemas.openxmlformats.org/officeDocument/2006/relationships/hyperlink" Target="http://commons.wikimedia.org/wiki/File:Red_Billed_Blue_Magpie.jpg" TargetMode="External"/><Relationship Id="rId9" Type="http://schemas.openxmlformats.org/officeDocument/2006/relationships/hyperlink" Target="http://commons.wikimedia.org/wiki/File:Cr%C3%ADasHirundorustica.JP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Eurasian_White-fronted_Dipper,_C_cinclus.JPG" TargetMode="External"/><Relationship Id="rId3" Type="http://schemas.openxmlformats.org/officeDocument/2006/relationships/hyperlink" Target="http://commons.wikimedia.org/wiki/File:Hirundo_rustica_1_(Martin_Mecnarowski).jpg" TargetMode="External"/><Relationship Id="rId7" Type="http://schemas.openxmlformats.org/officeDocument/2006/relationships/hyperlink" Target="http://commons.wikimedia.org/wiki/File:Muscicapa_striata_1_(Martin_Mecnarowski).jpg" TargetMode="External"/><Relationship Id="rId2" Type="http://schemas.openxmlformats.org/officeDocument/2006/relationships/hyperlink" Target="http://commons.wikimedia.org/wiki/File:Hirundo_rustica_beentre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Riparia_riparia-Oeverzwaluw.jpg" TargetMode="External"/><Relationship Id="rId5" Type="http://schemas.openxmlformats.org/officeDocument/2006/relationships/hyperlink" Target="http://commons.wikimedia.org/wiki/File:Delichon_urbicum_Oulu_20120527_04.JPG" TargetMode="External"/><Relationship Id="rId4" Type="http://schemas.openxmlformats.org/officeDocument/2006/relationships/hyperlink" Target="http://commons.wikimedia.org/wiki/File:Delichon_urbica1.jpg" TargetMode="External"/><Relationship Id="rId9" Type="http://schemas.openxmlformats.org/officeDocument/2006/relationships/hyperlink" Target="http://commons.wikimedia.org/wiki/File:Eurasian-Wren-Troglodytes-troglodytes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HausrotschwanzIMG_0185.jpg" TargetMode="External"/><Relationship Id="rId3" Type="http://schemas.openxmlformats.org/officeDocument/2006/relationships/hyperlink" Target="http://commons.wikimedia.org/wiki/File:Solsort.jpg" TargetMode="External"/><Relationship Id="rId7" Type="http://schemas.openxmlformats.org/officeDocument/2006/relationships/hyperlink" Target="http://commons.wikimedia.org/wiki/File:Phoenicurus_phoenicurus_male(js).jpg" TargetMode="External"/><Relationship Id="rId2" Type="http://schemas.openxmlformats.org/officeDocument/2006/relationships/hyperlink" Target="http://commons.wikimedia.org/wiki/File:Drozd_zpevny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Nachtigall_(Luscinia_megarhynchos)-2.jpg" TargetMode="External"/><Relationship Id="rId5" Type="http://schemas.openxmlformats.org/officeDocument/2006/relationships/hyperlink" Target="http://commons.wikimedia.org/wiki/File:Erithacus-OhWeh-003.jpg" TargetMode="External"/><Relationship Id="rId4" Type="http://schemas.openxmlformats.org/officeDocument/2006/relationships/hyperlink" Target="http://commons.wikimedia.org/wiki/File:Merlo063eue.jpg" TargetMode="External"/><Relationship Id="rId9" Type="http://schemas.openxmlformats.org/officeDocument/2006/relationships/hyperlink" Target="http://commons.wikimedia.org/wiki/File:Gulspurv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ylvia_atricapilla_Nice_2008.jpg" TargetMode="External"/><Relationship Id="rId2" Type="http://schemas.openxmlformats.org/officeDocument/2006/relationships/hyperlink" Target="http://commons.wikimedia.org/wiki/File:Sylvia_borin_NRM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Acrocephalus_scirpaceus_2.JPG" TargetMode="External"/><Relationship Id="rId4" Type="http://schemas.openxmlformats.org/officeDocument/2006/relationships/hyperlink" Target="http://commons.wikimedia.org/wiki/File:Grashoppsangare-070512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Ptáci IV. – pěvci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  <a:defRPr/>
            </a:pPr>
            <a:endParaRPr lang="cs-CZ" dirty="0" smtClean="0"/>
          </a:p>
          <a:p>
            <a:pPr algn="r">
              <a:buNone/>
              <a:defRPr/>
            </a:pPr>
            <a:r>
              <a:rPr lang="cs-CZ" dirty="0" smtClean="0"/>
              <a:t>Mgr</a:t>
            </a:r>
            <a:r>
              <a:rPr lang="cs-CZ" dirty="0" smtClean="0"/>
              <a:t>. Lenka Volmutová</a:t>
            </a:r>
            <a:endParaRPr lang="en-US" dirty="0" smtClean="0"/>
          </a:p>
          <a:p>
            <a:pPr algn="r">
              <a:buNone/>
              <a:defRPr/>
            </a:pPr>
            <a:r>
              <a:rPr lang="cs-CZ" dirty="0" smtClean="0"/>
              <a:t>Podkrušnohorské gymnázium, Most, příspěvková organizace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251520" y="332656"/>
            <a:ext cx="4427815" cy="3096344"/>
            <a:chOff x="323528" y="476672"/>
            <a:chExt cx="4427815" cy="3096344"/>
          </a:xfrm>
        </p:grpSpPr>
        <p:grpSp>
          <p:nvGrpSpPr>
            <p:cNvPr id="5" name="Skupina 4"/>
            <p:cNvGrpSpPr/>
            <p:nvPr/>
          </p:nvGrpSpPr>
          <p:grpSpPr>
            <a:xfrm>
              <a:off x="323528" y="476672"/>
              <a:ext cx="4427815" cy="3096344"/>
              <a:chOff x="323528" y="260648"/>
              <a:chExt cx="5855945" cy="4095026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3150" t="20787" b="7559"/>
              <a:stretch>
                <a:fillRect/>
              </a:stretch>
            </p:blipFill>
            <p:spPr bwMode="auto">
              <a:xfrm>
                <a:off x="323528" y="260648"/>
                <a:ext cx="5855945" cy="4095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467544" y="3933056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[5]</a:t>
                </a:r>
                <a:endParaRPr lang="cs-CZ" dirty="0"/>
              </a:p>
            </p:txBody>
          </p:sp>
        </p:grpSp>
        <p:sp>
          <p:nvSpPr>
            <p:cNvPr id="6" name="TextovéPole 5"/>
            <p:cNvSpPr txBox="1"/>
            <p:nvPr/>
          </p:nvSpPr>
          <p:spPr>
            <a:xfrm>
              <a:off x="2699792" y="62068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Sýkora koňadra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4617590" y="180635"/>
            <a:ext cx="3986858" cy="3536397"/>
            <a:chOff x="5157142" y="1844824"/>
            <a:chExt cx="3986858" cy="3536397"/>
          </a:xfrm>
        </p:grpSpPr>
        <p:grpSp>
          <p:nvGrpSpPr>
            <p:cNvPr id="10" name="Skupina 9"/>
            <p:cNvGrpSpPr/>
            <p:nvPr/>
          </p:nvGrpSpPr>
          <p:grpSpPr>
            <a:xfrm>
              <a:off x="5157142" y="1844824"/>
              <a:ext cx="3986858" cy="3536397"/>
              <a:chOff x="5157142" y="764704"/>
              <a:chExt cx="3986858" cy="3536397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449" r="6929" b="25827"/>
              <a:stretch>
                <a:fillRect/>
              </a:stretch>
            </p:blipFill>
            <p:spPr bwMode="auto">
              <a:xfrm>
                <a:off x="5157142" y="764704"/>
                <a:ext cx="3986858" cy="3536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8460432" y="3429000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[6]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5220072" y="1916832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cs-CZ" dirty="0" err="1" smtClean="0"/>
                <a:t>ýkora</a:t>
              </a:r>
              <a:r>
                <a:rPr lang="cs-CZ" dirty="0" smtClean="0"/>
                <a:t> uhelníček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4650432" y="3717032"/>
            <a:ext cx="4386064" cy="2922215"/>
            <a:chOff x="179512" y="3645024"/>
            <a:chExt cx="4386064" cy="292221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3645024"/>
              <a:ext cx="4386064" cy="292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ovéPole 11"/>
            <p:cNvSpPr txBox="1"/>
            <p:nvPr/>
          </p:nvSpPr>
          <p:spPr>
            <a:xfrm>
              <a:off x="4067944" y="6093296"/>
              <a:ext cx="44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[7]</a:t>
              </a:r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483768" y="3717032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02060"/>
                  </a:solidFill>
                </a:rPr>
                <a:t>Moudivláček lužní</a:t>
              </a:r>
              <a:endParaRPr lang="cs-CZ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1115020" y="3323120"/>
            <a:ext cx="3528988" cy="3534880"/>
            <a:chOff x="1115020" y="3323120"/>
            <a:chExt cx="3528988" cy="3534880"/>
          </a:xfrm>
        </p:grpSpPr>
        <p:grpSp>
          <p:nvGrpSpPr>
            <p:cNvPr id="28" name="Skupina 27"/>
            <p:cNvGrpSpPr/>
            <p:nvPr/>
          </p:nvGrpSpPr>
          <p:grpSpPr>
            <a:xfrm>
              <a:off x="1115020" y="3323120"/>
              <a:ext cx="3528988" cy="3534880"/>
              <a:chOff x="1115020" y="3323120"/>
              <a:chExt cx="3528988" cy="3534880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15020" y="3323120"/>
                <a:ext cx="3528988" cy="3534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ovéPole 26"/>
              <p:cNvSpPr txBox="1"/>
              <p:nvPr/>
            </p:nvSpPr>
            <p:spPr>
              <a:xfrm>
                <a:off x="1259632" y="6444044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[8]</a:t>
                </a:r>
                <a:endParaRPr lang="cs-CZ" dirty="0"/>
              </a:p>
            </p:txBody>
          </p:sp>
        </p:grpSp>
        <p:sp>
          <p:nvSpPr>
            <p:cNvPr id="29" name="TextovéPole 28"/>
            <p:cNvSpPr txBox="1"/>
            <p:nvPr/>
          </p:nvSpPr>
          <p:spPr>
            <a:xfrm>
              <a:off x="2627784" y="6488668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Sýkora parukářka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Brhlíkovití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1556792"/>
            <a:ext cx="8218810" cy="3671614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odsadití </a:t>
            </a:r>
            <a:r>
              <a:rPr lang="cs-CZ" dirty="0"/>
              <a:t>stromoví či skalní </a:t>
            </a:r>
            <a:r>
              <a:rPr lang="cs-CZ" dirty="0" smtClean="0"/>
              <a:t>ptáci</a:t>
            </a:r>
          </a:p>
          <a:p>
            <a:r>
              <a:rPr lang="cs-CZ" dirty="0" smtClean="0"/>
              <a:t>dlouhé </a:t>
            </a:r>
            <a:r>
              <a:rPr lang="cs-CZ" dirty="0"/>
              <a:t>ostré drápy – šplhají i hlavou </a:t>
            </a:r>
            <a:r>
              <a:rPr lang="cs-CZ" dirty="0" smtClean="0"/>
              <a:t>dolů</a:t>
            </a:r>
          </a:p>
          <a:p>
            <a:r>
              <a:rPr lang="cs-CZ" dirty="0" smtClean="0"/>
              <a:t>kraťoučký ocas</a:t>
            </a:r>
          </a:p>
          <a:p>
            <a:r>
              <a:rPr lang="cs-CZ" dirty="0" smtClean="0"/>
              <a:t>hnízdí </a:t>
            </a:r>
            <a:r>
              <a:rPr lang="cs-CZ" dirty="0"/>
              <a:t>v </a:t>
            </a:r>
            <a:r>
              <a:rPr lang="cs-CZ" dirty="0" smtClean="0"/>
              <a:t>dutinách</a:t>
            </a:r>
          </a:p>
          <a:p>
            <a:r>
              <a:rPr lang="cs-CZ" dirty="0" smtClean="0"/>
              <a:t>hmyz </a:t>
            </a:r>
            <a:r>
              <a:rPr lang="cs-CZ" dirty="0"/>
              <a:t>i </a:t>
            </a:r>
            <a:r>
              <a:rPr lang="cs-CZ" dirty="0" smtClean="0"/>
              <a:t>semena</a:t>
            </a:r>
          </a:p>
          <a:p>
            <a:r>
              <a:rPr lang="cs-CZ" dirty="0" smtClean="0"/>
              <a:t>teritorium </a:t>
            </a:r>
            <a:r>
              <a:rPr lang="cs-CZ" dirty="0"/>
              <a:t>brání i </a:t>
            </a:r>
            <a:r>
              <a:rPr lang="cs-CZ" dirty="0" smtClean="0"/>
              <a:t>mimo </a:t>
            </a:r>
            <a:r>
              <a:rPr lang="cs-CZ" dirty="0"/>
              <a:t>hnízdění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Brhlík lesní</a:t>
            </a:r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1331640" y="1628800"/>
            <a:ext cx="6683896" cy="5012922"/>
            <a:chOff x="1331640" y="1628800"/>
            <a:chExt cx="6683896" cy="501292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1640" y="1628800"/>
              <a:ext cx="6683896" cy="5012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475656" y="609329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[9]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Pěnkavovití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122 </a:t>
            </a:r>
            <a:r>
              <a:rPr lang="cs-CZ" dirty="0" smtClean="0"/>
              <a:t>druhů</a:t>
            </a:r>
          </a:p>
          <a:p>
            <a:r>
              <a:rPr lang="cs-CZ" dirty="0" smtClean="0"/>
              <a:t>kuželovitý zobák – semenožraví</a:t>
            </a:r>
          </a:p>
          <a:p>
            <a:r>
              <a:rPr lang="cs-CZ" dirty="0" smtClean="0"/>
              <a:t>mláďata </a:t>
            </a:r>
            <a:r>
              <a:rPr lang="cs-CZ" dirty="0"/>
              <a:t>krmí </a:t>
            </a:r>
            <a:r>
              <a:rPr lang="cs-CZ" dirty="0" smtClean="0"/>
              <a:t>hmyzem</a:t>
            </a:r>
          </a:p>
          <a:p>
            <a:r>
              <a:rPr lang="cs-CZ" dirty="0" smtClean="0"/>
              <a:t>pestré </a:t>
            </a:r>
            <a:r>
              <a:rPr lang="cs-CZ" dirty="0"/>
              <a:t>peří, signalizační žlutá nebo </a:t>
            </a:r>
            <a:r>
              <a:rPr lang="cs-CZ" dirty="0" smtClean="0"/>
              <a:t>červená</a:t>
            </a:r>
          </a:p>
          <a:p>
            <a:r>
              <a:rPr lang="cs-CZ" dirty="0" smtClean="0"/>
              <a:t>miskovité </a:t>
            </a:r>
            <a:r>
              <a:rPr lang="cs-CZ" dirty="0"/>
              <a:t>hnízdo v </a:t>
            </a:r>
            <a:r>
              <a:rPr lang="cs-CZ" dirty="0" smtClean="0"/>
              <a:t>korunách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Skupina 11"/>
          <p:cNvGrpSpPr/>
          <p:nvPr/>
        </p:nvGrpSpPr>
        <p:grpSpPr>
          <a:xfrm>
            <a:off x="395536" y="0"/>
            <a:ext cx="4674096" cy="3505572"/>
            <a:chOff x="4283968" y="44624"/>
            <a:chExt cx="4674096" cy="350557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4624"/>
              <a:ext cx="4674096" cy="3505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6234608" y="188640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FF0000"/>
                  </a:solidFill>
                </a:rPr>
                <a:t>Dlask tlustozobý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39552" y="2780928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[11]</a:t>
            </a:r>
            <a:endParaRPr lang="cs-CZ" dirty="0">
              <a:solidFill>
                <a:srgbClr val="FF0000"/>
              </a:solidFill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5004048" y="0"/>
            <a:ext cx="3678560" cy="5196834"/>
            <a:chOff x="5076056" y="0"/>
            <a:chExt cx="3678560" cy="519683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0"/>
              <a:ext cx="3678560" cy="5196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ovéPole 21"/>
            <p:cNvSpPr txBox="1"/>
            <p:nvPr/>
          </p:nvSpPr>
          <p:spPr>
            <a:xfrm>
              <a:off x="8100392" y="472514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[10]</a:t>
              </a:r>
              <a:endParaRPr lang="cs-CZ" dirty="0"/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6876256" y="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Pěnkava obecná</a:t>
            </a:r>
            <a:endParaRPr lang="cs-CZ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5004048" y="4544452"/>
            <a:ext cx="3544461" cy="2313548"/>
            <a:chOff x="5076056" y="4544452"/>
            <a:chExt cx="3544461" cy="2313548"/>
          </a:xfrm>
        </p:grpSpPr>
        <p:grpSp>
          <p:nvGrpSpPr>
            <p:cNvPr id="18" name="Skupina 17"/>
            <p:cNvGrpSpPr/>
            <p:nvPr/>
          </p:nvGrpSpPr>
          <p:grpSpPr>
            <a:xfrm>
              <a:off x="5076056" y="4544452"/>
              <a:ext cx="1866900" cy="2313548"/>
              <a:chOff x="3707904" y="3356992"/>
              <a:chExt cx="1866900" cy="2313548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07904" y="3356992"/>
                <a:ext cx="1866900" cy="2305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3707904" y="530120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[12]</a:t>
                </a:r>
                <a:endParaRPr lang="cs-CZ" dirty="0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6948264" y="6309320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Zvonek zelený</a:t>
              </a:r>
              <a:endParaRPr lang="cs-CZ" dirty="0"/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1224136" y="3006080"/>
            <a:ext cx="3851920" cy="3851920"/>
            <a:chOff x="1224136" y="3006080"/>
            <a:chExt cx="3851920" cy="3851920"/>
          </a:xfrm>
        </p:grpSpPr>
        <p:grpSp>
          <p:nvGrpSpPr>
            <p:cNvPr id="30" name="Skupina 29"/>
            <p:cNvGrpSpPr/>
            <p:nvPr/>
          </p:nvGrpSpPr>
          <p:grpSpPr>
            <a:xfrm>
              <a:off x="1224136" y="3006080"/>
              <a:ext cx="3851920" cy="3851920"/>
              <a:chOff x="1224136" y="3006080"/>
              <a:chExt cx="3851920" cy="3851920"/>
            </a:xfrm>
          </p:grpSpPr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24136" y="3006080"/>
                <a:ext cx="3851920" cy="385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ovéPole 28"/>
              <p:cNvSpPr txBox="1"/>
              <p:nvPr/>
            </p:nvSpPr>
            <p:spPr>
              <a:xfrm>
                <a:off x="1259632" y="630932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[13]</a:t>
                </a:r>
                <a:endParaRPr lang="cs-CZ" dirty="0"/>
              </a:p>
            </p:txBody>
          </p:sp>
        </p:grpSp>
        <p:sp>
          <p:nvSpPr>
            <p:cNvPr id="31" name="TextovéPole 30"/>
            <p:cNvSpPr txBox="1"/>
            <p:nvPr/>
          </p:nvSpPr>
          <p:spPr>
            <a:xfrm>
              <a:off x="1331640" y="3140968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Stehl</a:t>
              </a:r>
              <a:r>
                <a:rPr lang="cs-CZ" dirty="0" smtClean="0"/>
                <a:t>í</a:t>
              </a:r>
              <a:r>
                <a:rPr lang="en-US" dirty="0" smtClean="0"/>
                <a:t>k </a:t>
              </a:r>
              <a:r>
                <a:rPr lang="en-US" dirty="0" err="1" smtClean="0"/>
                <a:t>obecn</a:t>
              </a:r>
              <a:r>
                <a:rPr lang="cs-CZ" dirty="0" smtClean="0"/>
                <a:t>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5364088" y="2133055"/>
            <a:ext cx="2902804" cy="4724945"/>
            <a:chOff x="5652120" y="260648"/>
            <a:chExt cx="2902804" cy="472494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52120" y="260648"/>
              <a:ext cx="2902804" cy="4724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7812360" y="40466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[15]</a:t>
              </a:r>
              <a:endParaRPr lang="cs-CZ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187624" y="3401616"/>
            <a:ext cx="4176464" cy="3132348"/>
            <a:chOff x="755576" y="3401616"/>
            <a:chExt cx="4608512" cy="345638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3401616"/>
              <a:ext cx="4608512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899592" y="630932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[16]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1115616" y="0"/>
            <a:ext cx="4968552" cy="3350622"/>
            <a:chOff x="683568" y="-243408"/>
            <a:chExt cx="5472608" cy="3690540"/>
          </a:xfrm>
        </p:grpSpPr>
        <p:grpSp>
          <p:nvGrpSpPr>
            <p:cNvPr id="7" name="Skupina 6"/>
            <p:cNvGrpSpPr/>
            <p:nvPr/>
          </p:nvGrpSpPr>
          <p:grpSpPr>
            <a:xfrm>
              <a:off x="683568" y="-243408"/>
              <a:ext cx="4701751" cy="3690540"/>
              <a:chOff x="755576" y="476672"/>
              <a:chExt cx="4701751" cy="3690540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118"/>
              <a:stretch>
                <a:fillRect/>
              </a:stretch>
            </p:blipFill>
            <p:spPr bwMode="auto">
              <a:xfrm>
                <a:off x="755576" y="476672"/>
                <a:ext cx="4701751" cy="3690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971600" y="54868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[14]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5355957" y="177281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Kanár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Snovačovití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145 </a:t>
            </a:r>
            <a:r>
              <a:rPr lang="cs-CZ" dirty="0" smtClean="0"/>
              <a:t>druhů</a:t>
            </a:r>
            <a:endParaRPr lang="cs-CZ" dirty="0"/>
          </a:p>
          <a:p>
            <a:r>
              <a:rPr lang="cs-CZ" dirty="0"/>
              <a:t>Snovači, vdovky – pestré zbarvení při námluvách, uzavřené stavby zavěšené na stromech; vdovky a snovač kukaččí – hnízdní parazité</a:t>
            </a:r>
          </a:p>
          <a:p>
            <a:r>
              <a:rPr lang="cs-CZ" dirty="0"/>
              <a:t>Vrabci – nenápadné zbarvení, nepořádná hnízda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Snovačovití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5508104" y="1021550"/>
            <a:ext cx="3305944" cy="2479458"/>
            <a:chOff x="5514528" y="980728"/>
            <a:chExt cx="3305944" cy="2479458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14528" y="980728"/>
              <a:ext cx="3305944" cy="2479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8244408" y="105273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[20]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179512" y="1268760"/>
            <a:ext cx="5399518" cy="4473788"/>
            <a:chOff x="179512" y="1268760"/>
            <a:chExt cx="5399518" cy="4473788"/>
          </a:xfrm>
        </p:grpSpPr>
        <p:grpSp>
          <p:nvGrpSpPr>
            <p:cNvPr id="6" name="Skupina 5"/>
            <p:cNvGrpSpPr/>
            <p:nvPr/>
          </p:nvGrpSpPr>
          <p:grpSpPr>
            <a:xfrm>
              <a:off x="179512" y="1268760"/>
              <a:ext cx="5399518" cy="4104456"/>
              <a:chOff x="467544" y="332656"/>
              <a:chExt cx="5625058" cy="4275901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7544" y="332656"/>
                <a:ext cx="5625058" cy="4275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611560" y="47667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[19]</a:t>
                </a:r>
                <a:endParaRPr lang="cs-CZ" dirty="0"/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251520" y="5373216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Snovač pospolitý 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355976" y="3460440"/>
            <a:ext cx="4530080" cy="3397560"/>
            <a:chOff x="4355976" y="3460440"/>
            <a:chExt cx="4530080" cy="339756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3460440"/>
              <a:ext cx="4530080" cy="3397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99992" y="64886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[21]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4248472" cy="1368151"/>
          </a:xfrm>
        </p:spPr>
        <p:txBody>
          <a:bodyPr/>
          <a:lstStyle/>
          <a:p>
            <a:r>
              <a:rPr lang="cs-CZ" dirty="0" smtClean="0"/>
              <a:t>Snovačovití</a:t>
            </a:r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2843808" y="1268760"/>
            <a:ext cx="5904656" cy="5398859"/>
            <a:chOff x="2843808" y="1268760"/>
            <a:chExt cx="5904656" cy="5398859"/>
          </a:xfrm>
        </p:grpSpPr>
        <p:grpSp>
          <p:nvGrpSpPr>
            <p:cNvPr id="13" name="Skupina 12"/>
            <p:cNvGrpSpPr/>
            <p:nvPr/>
          </p:nvGrpSpPr>
          <p:grpSpPr>
            <a:xfrm>
              <a:off x="4362400" y="1268760"/>
              <a:ext cx="4386064" cy="5381452"/>
              <a:chOff x="4499992" y="1476548"/>
              <a:chExt cx="4386064" cy="5381452"/>
            </a:xfrm>
          </p:grpSpPr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64088" y="1476548"/>
                <a:ext cx="3336032" cy="2502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Skupina 9"/>
              <p:cNvGrpSpPr/>
              <p:nvPr/>
            </p:nvGrpSpPr>
            <p:grpSpPr>
              <a:xfrm>
                <a:off x="4499992" y="3924820"/>
                <a:ext cx="4386064" cy="2933180"/>
                <a:chOff x="4427984" y="3717032"/>
                <a:chExt cx="4386064" cy="2933180"/>
              </a:xfrm>
            </p:grpSpPr>
            <p:pic>
              <p:nvPicPr>
                <p:cNvPr id="921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427984" y="3717032"/>
                  <a:ext cx="4386064" cy="2933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TextovéPole 8"/>
                <p:cNvSpPr txBox="1"/>
                <p:nvPr/>
              </p:nvSpPr>
              <p:spPr>
                <a:xfrm>
                  <a:off x="4499992" y="6237312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[23]</a:t>
                  </a:r>
                  <a:endParaRPr lang="cs-CZ" dirty="0"/>
                </a:p>
              </p:txBody>
            </p:sp>
          </p:grpSp>
          <p:sp>
            <p:nvSpPr>
              <p:cNvPr id="11" name="TextovéPole 10"/>
              <p:cNvSpPr txBox="1"/>
              <p:nvPr/>
            </p:nvSpPr>
            <p:spPr>
              <a:xfrm>
                <a:off x="5508104" y="16205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[24]</a:t>
                </a:r>
                <a:endParaRPr lang="cs-CZ" dirty="0"/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2843808" y="6021288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Vrabec polní </a:t>
              </a:r>
            </a:p>
            <a:p>
              <a:r>
                <a:rPr lang="cs-CZ" dirty="0" smtClean="0"/>
                <a:t>a jeho hnízdo</a:t>
              </a:r>
              <a:endParaRPr lang="cs-CZ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0" y="332656"/>
            <a:ext cx="5287863" cy="4257764"/>
            <a:chOff x="0" y="332656"/>
            <a:chExt cx="5287863" cy="4257764"/>
          </a:xfrm>
        </p:grpSpPr>
        <p:grpSp>
          <p:nvGrpSpPr>
            <p:cNvPr id="6" name="Skupina 5"/>
            <p:cNvGrpSpPr/>
            <p:nvPr/>
          </p:nvGrpSpPr>
          <p:grpSpPr>
            <a:xfrm>
              <a:off x="0" y="332656"/>
              <a:ext cx="5287863" cy="3908722"/>
              <a:chOff x="0" y="260648"/>
              <a:chExt cx="7267575" cy="5372100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260648"/>
                <a:ext cx="7267575" cy="537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79512" y="4046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[22]</a:t>
                </a:r>
                <a:endParaRPr lang="cs-CZ" dirty="0"/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179512" y="4221088"/>
              <a:ext cx="1727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Vrabec domácí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Žluvovití</a:t>
            </a:r>
            <a:endParaRPr lang="cs-CZ" dirty="0"/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28 </a:t>
            </a:r>
            <a:r>
              <a:rPr lang="cs-CZ" dirty="0" smtClean="0"/>
              <a:t>druhů</a:t>
            </a:r>
          </a:p>
          <a:p>
            <a:r>
              <a:rPr lang="cs-CZ" dirty="0" smtClean="0"/>
              <a:t>rovný </a:t>
            </a:r>
            <a:r>
              <a:rPr lang="cs-CZ" dirty="0"/>
              <a:t>špičatý </a:t>
            </a:r>
            <a:r>
              <a:rPr lang="cs-CZ" dirty="0" smtClean="0"/>
              <a:t>zobák</a:t>
            </a:r>
          </a:p>
          <a:p>
            <a:r>
              <a:rPr lang="cs-CZ" dirty="0" smtClean="0"/>
              <a:t>lov </a:t>
            </a:r>
            <a:r>
              <a:rPr lang="cs-CZ" dirty="0"/>
              <a:t>hmyzu, sběr </a:t>
            </a:r>
            <a:r>
              <a:rPr lang="cs-CZ" dirty="0" smtClean="0"/>
              <a:t>bobulovin</a:t>
            </a:r>
          </a:p>
          <a:p>
            <a:r>
              <a:rPr lang="cs-CZ" dirty="0" smtClean="0"/>
              <a:t>špičatá křídla</a:t>
            </a:r>
          </a:p>
          <a:p>
            <a:r>
              <a:rPr lang="cs-CZ" dirty="0" smtClean="0"/>
              <a:t>košíčkovité </a:t>
            </a:r>
            <a:r>
              <a:rPr lang="cs-CZ" dirty="0"/>
              <a:t>hnízdo ve vodorovné vidlici </a:t>
            </a:r>
            <a:r>
              <a:rPr lang="cs-CZ" dirty="0" smtClean="0"/>
              <a:t>větví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 řád: pěvci</a:t>
            </a:r>
            <a:endParaRPr lang="en-US" dirty="0"/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alí </a:t>
            </a:r>
            <a:r>
              <a:rPr lang="cs-CZ" dirty="0"/>
              <a:t>až středně velcí </a:t>
            </a:r>
            <a:r>
              <a:rPr lang="cs-CZ" dirty="0" smtClean="0"/>
              <a:t>ptáci</a:t>
            </a:r>
          </a:p>
          <a:p>
            <a:r>
              <a:rPr lang="cs-CZ" dirty="0" smtClean="0"/>
              <a:t>tenké nohy</a:t>
            </a:r>
          </a:p>
          <a:p>
            <a:r>
              <a:rPr lang="cs-CZ" dirty="0" smtClean="0"/>
              <a:t>3 </a:t>
            </a:r>
            <a:r>
              <a:rPr lang="cs-CZ" dirty="0"/>
              <a:t>prsty dopředu, 1 </a:t>
            </a:r>
            <a:r>
              <a:rPr lang="cs-CZ" dirty="0" smtClean="0"/>
              <a:t>dozadu</a:t>
            </a:r>
          </a:p>
          <a:p>
            <a:r>
              <a:rPr lang="cs-CZ" dirty="0" smtClean="0"/>
              <a:t>stavějí hnízdo</a:t>
            </a:r>
          </a:p>
          <a:p>
            <a:r>
              <a:rPr lang="cs-CZ" dirty="0" smtClean="0"/>
              <a:t>krmiví</a:t>
            </a:r>
          </a:p>
          <a:p>
            <a:r>
              <a:rPr lang="cs-CZ" dirty="0" smtClean="0"/>
              <a:t>vyvinuto </a:t>
            </a:r>
            <a:r>
              <a:rPr lang="cs-CZ" dirty="0"/>
              <a:t>zpěvné ústrojí, </a:t>
            </a:r>
          </a:p>
          <a:p>
            <a:r>
              <a:rPr lang="cs-CZ" dirty="0"/>
              <a:t>v</a:t>
            </a:r>
            <a:r>
              <a:rPr lang="cs-CZ" dirty="0" smtClean="0"/>
              <a:t>íce </a:t>
            </a:r>
            <a:r>
              <a:rPr lang="cs-CZ" dirty="0"/>
              <a:t>než polovina všech ptačích druhů (asi 5 000 druhů)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Žluvovití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539552" y="1268760"/>
            <a:ext cx="6971928" cy="5228946"/>
            <a:chOff x="683568" y="1268760"/>
            <a:chExt cx="6971928" cy="5228946"/>
          </a:xfrm>
        </p:grpSpPr>
        <p:grpSp>
          <p:nvGrpSpPr>
            <p:cNvPr id="7" name="Skupina 6"/>
            <p:cNvGrpSpPr/>
            <p:nvPr/>
          </p:nvGrpSpPr>
          <p:grpSpPr>
            <a:xfrm>
              <a:off x="683568" y="1268760"/>
              <a:ext cx="6971928" cy="5228946"/>
              <a:chOff x="683568" y="1268760"/>
              <a:chExt cx="6971928" cy="5228946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3568" y="1268760"/>
                <a:ext cx="6971928" cy="52289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971600" y="594928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[17]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6228184" y="6093296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Žluva hajní</a:t>
              </a:r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5724128" y="685800"/>
            <a:ext cx="2441595" cy="2176428"/>
            <a:chOff x="5724128" y="685800"/>
            <a:chExt cx="2441595" cy="2176428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685800"/>
              <a:ext cx="2424510" cy="1859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7596336" y="249289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[18]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Špačkovití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27584" y="764704"/>
            <a:ext cx="7945958" cy="4953000"/>
          </a:xfrm>
        </p:spPr>
        <p:txBody>
          <a:bodyPr/>
          <a:lstStyle/>
          <a:p>
            <a:r>
              <a:rPr lang="cs-CZ" dirty="0"/>
              <a:t>111 </a:t>
            </a:r>
            <a:r>
              <a:rPr lang="cs-CZ" dirty="0" smtClean="0"/>
              <a:t>druhů</a:t>
            </a:r>
          </a:p>
          <a:p>
            <a:r>
              <a:rPr lang="cs-CZ" dirty="0" smtClean="0"/>
              <a:t>delší </a:t>
            </a:r>
            <a:r>
              <a:rPr lang="cs-CZ" dirty="0"/>
              <a:t>přímý </a:t>
            </a:r>
            <a:r>
              <a:rPr lang="cs-CZ" dirty="0" smtClean="0"/>
              <a:t>zobák</a:t>
            </a:r>
          </a:p>
          <a:p>
            <a:r>
              <a:rPr lang="cs-CZ" dirty="0" smtClean="0"/>
              <a:t>kráčivé nohy</a:t>
            </a:r>
          </a:p>
          <a:p>
            <a:r>
              <a:rPr lang="cs-CZ" dirty="0" smtClean="0"/>
              <a:t>špičatá křídla, kratší </a:t>
            </a:r>
            <a:r>
              <a:rPr lang="cs-CZ" dirty="0"/>
              <a:t>rovný </a:t>
            </a:r>
            <a:r>
              <a:rPr lang="cs-CZ" dirty="0" smtClean="0"/>
              <a:t>ocas</a:t>
            </a:r>
          </a:p>
          <a:p>
            <a:r>
              <a:rPr lang="cs-CZ" dirty="0" smtClean="0"/>
              <a:t>odpočinek </a:t>
            </a:r>
            <a:r>
              <a:rPr lang="cs-CZ" dirty="0"/>
              <a:t>na </a:t>
            </a:r>
            <a:r>
              <a:rPr lang="cs-CZ" dirty="0" smtClean="0"/>
              <a:t>stromech</a:t>
            </a:r>
          </a:p>
          <a:p>
            <a:r>
              <a:rPr lang="cs-CZ" dirty="0" smtClean="0"/>
              <a:t>sběr </a:t>
            </a:r>
            <a:r>
              <a:rPr lang="cs-CZ" dirty="0"/>
              <a:t>potravy na </a:t>
            </a:r>
            <a:r>
              <a:rPr lang="cs-CZ" dirty="0" smtClean="0"/>
              <a:t>zemi</a:t>
            </a:r>
          </a:p>
          <a:p>
            <a:r>
              <a:rPr lang="cs-CZ" dirty="0" smtClean="0"/>
              <a:t>hnízdí </a:t>
            </a:r>
            <a:r>
              <a:rPr lang="cs-CZ" dirty="0"/>
              <a:t>v </a:t>
            </a:r>
            <a:r>
              <a:rPr lang="cs-CZ" dirty="0" smtClean="0"/>
              <a:t>dutinách</a:t>
            </a:r>
          </a:p>
          <a:p>
            <a:r>
              <a:rPr lang="cs-CZ" dirty="0" smtClean="0"/>
              <a:t>schopnost </a:t>
            </a:r>
            <a:r>
              <a:rPr lang="cs-CZ" dirty="0"/>
              <a:t>imitovat </a:t>
            </a:r>
            <a:r>
              <a:rPr lang="cs-CZ" dirty="0" smtClean="0"/>
              <a:t>zvuky - chováni </a:t>
            </a:r>
            <a:r>
              <a:rPr lang="cs-CZ" dirty="0"/>
              <a:t>v zajetí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Špačkovití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5147436" y="3789040"/>
            <a:ext cx="3889060" cy="2839015"/>
            <a:chOff x="5004048" y="4018985"/>
            <a:chExt cx="3889060" cy="2839015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5591" t="28471" r="19370"/>
            <a:stretch>
              <a:fillRect/>
            </a:stretch>
          </p:blipFill>
          <p:spPr bwMode="auto">
            <a:xfrm>
              <a:off x="5004048" y="4018985"/>
              <a:ext cx="3889060" cy="2839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8244408" y="64886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cs-CZ" dirty="0" smtClean="0"/>
                <a:t>27</a:t>
              </a:r>
              <a:r>
                <a:rPr lang="en-US" dirty="0" smtClean="0"/>
                <a:t>]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95536" y="1412776"/>
            <a:ext cx="3643755" cy="5193868"/>
            <a:chOff x="107504" y="1412776"/>
            <a:chExt cx="3643755" cy="5193868"/>
          </a:xfrm>
        </p:grpSpPr>
        <p:grpSp>
          <p:nvGrpSpPr>
            <p:cNvPr id="6" name="Skupina 5"/>
            <p:cNvGrpSpPr/>
            <p:nvPr/>
          </p:nvGrpSpPr>
          <p:grpSpPr>
            <a:xfrm>
              <a:off x="107504" y="1412776"/>
              <a:ext cx="3643755" cy="4869160"/>
              <a:chOff x="107504" y="1412776"/>
              <a:chExt cx="3643755" cy="4869160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1412776"/>
                <a:ext cx="3643755" cy="4869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395536" y="162880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[25]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179512" y="6237312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Špaček obecný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4355976" y="260648"/>
            <a:ext cx="3549774" cy="3366084"/>
            <a:chOff x="4355976" y="576264"/>
            <a:chExt cx="3549774" cy="3366084"/>
          </a:xfrm>
        </p:grpSpPr>
        <p:grpSp>
          <p:nvGrpSpPr>
            <p:cNvPr id="9" name="Skupina 8"/>
            <p:cNvGrpSpPr/>
            <p:nvPr/>
          </p:nvGrpSpPr>
          <p:grpSpPr>
            <a:xfrm>
              <a:off x="4355976" y="576264"/>
              <a:ext cx="3549774" cy="3037592"/>
              <a:chOff x="4355976" y="576264"/>
              <a:chExt cx="3549774" cy="3037592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55976" y="576264"/>
                <a:ext cx="3549774" cy="3037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499992" y="76470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[26]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4355976" y="3573016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Loskuták posvátný, Indie</a:t>
              </a:r>
              <a:endParaRPr lang="cs-CZ" dirty="0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4067944" y="602302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Klubák </a:t>
            </a:r>
          </a:p>
          <a:p>
            <a:r>
              <a:rPr lang="cs-CZ" dirty="0" smtClean="0"/>
              <a:t>habešský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Krkavcovití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105 </a:t>
            </a:r>
            <a:r>
              <a:rPr lang="cs-CZ" dirty="0" smtClean="0"/>
              <a:t>druhů</a:t>
            </a:r>
          </a:p>
          <a:p>
            <a:r>
              <a:rPr lang="cs-CZ" dirty="0" smtClean="0"/>
              <a:t>kosmopolitní</a:t>
            </a:r>
          </a:p>
          <a:p>
            <a:r>
              <a:rPr lang="cs-CZ" dirty="0" smtClean="0"/>
              <a:t>schopnost učení - pružné </a:t>
            </a:r>
            <a:r>
              <a:rPr lang="cs-CZ" dirty="0"/>
              <a:t>přizpůsobení </a:t>
            </a:r>
            <a:r>
              <a:rPr lang="cs-CZ" dirty="0" smtClean="0"/>
              <a:t>se změně podmínek</a:t>
            </a:r>
          </a:p>
          <a:p>
            <a:r>
              <a:rPr lang="cs-CZ" dirty="0" smtClean="0"/>
              <a:t>část </a:t>
            </a:r>
            <a:r>
              <a:rPr lang="cs-CZ" dirty="0"/>
              <a:t>nenápadná, část </a:t>
            </a:r>
            <a:r>
              <a:rPr lang="cs-CZ" dirty="0" smtClean="0"/>
              <a:t>pestrá</a:t>
            </a:r>
          </a:p>
          <a:p>
            <a:r>
              <a:rPr lang="cs-CZ" dirty="0" smtClean="0"/>
              <a:t>hnízda </a:t>
            </a:r>
            <a:r>
              <a:rPr lang="cs-CZ" dirty="0"/>
              <a:t>na stromech či </a:t>
            </a:r>
            <a:r>
              <a:rPr lang="cs-CZ" dirty="0" smtClean="0"/>
              <a:t>skalách</a:t>
            </a:r>
          </a:p>
          <a:p>
            <a:r>
              <a:rPr lang="cs-CZ" dirty="0" smtClean="0"/>
              <a:t>dlouhověkost </a:t>
            </a:r>
            <a:r>
              <a:rPr lang="cs-CZ" dirty="0"/>
              <a:t>– desítky let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0" y="0"/>
            <a:ext cx="4890120" cy="3667590"/>
            <a:chOff x="0" y="0"/>
            <a:chExt cx="4890120" cy="3667590"/>
          </a:xfrm>
        </p:grpSpPr>
        <p:grpSp>
          <p:nvGrpSpPr>
            <p:cNvPr id="6" name="Skupina 5"/>
            <p:cNvGrpSpPr/>
            <p:nvPr/>
          </p:nvGrpSpPr>
          <p:grpSpPr>
            <a:xfrm>
              <a:off x="0" y="0"/>
              <a:ext cx="4890120" cy="3667590"/>
              <a:chOff x="683568" y="692696"/>
              <a:chExt cx="4890120" cy="3667590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3568" y="692696"/>
                <a:ext cx="4890120" cy="3667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827584" y="386104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[28]</a:t>
                </a:r>
                <a:endParaRPr lang="cs-CZ" dirty="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0" y="188640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Krkavec velký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4572000" y="377007"/>
            <a:ext cx="4348377" cy="2907977"/>
            <a:chOff x="4795623" y="1196752"/>
            <a:chExt cx="4348377" cy="2907977"/>
          </a:xfrm>
        </p:grpSpPr>
        <p:grpSp>
          <p:nvGrpSpPr>
            <p:cNvPr id="12" name="Skupina 11"/>
            <p:cNvGrpSpPr/>
            <p:nvPr/>
          </p:nvGrpSpPr>
          <p:grpSpPr>
            <a:xfrm>
              <a:off x="4795623" y="1196752"/>
              <a:ext cx="4348377" cy="2907977"/>
              <a:chOff x="4795623" y="1196752"/>
              <a:chExt cx="4348377" cy="2907977"/>
            </a:xfrm>
          </p:grpSpPr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95623" y="1196752"/>
                <a:ext cx="4348377" cy="2907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7651284" y="1268760"/>
                <a:ext cx="1492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Havran polní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8244408" y="364502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[29]</a:t>
              </a:r>
              <a:endParaRPr lang="cs-CZ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453417" y="3136404"/>
            <a:ext cx="3690583" cy="3721596"/>
            <a:chOff x="5796136" y="4005064"/>
            <a:chExt cx="3690583" cy="3721596"/>
          </a:xfrm>
        </p:grpSpPr>
        <p:grpSp>
          <p:nvGrpSpPr>
            <p:cNvPr id="20" name="Skupina 19"/>
            <p:cNvGrpSpPr/>
            <p:nvPr/>
          </p:nvGrpSpPr>
          <p:grpSpPr>
            <a:xfrm>
              <a:off x="5796136" y="4005064"/>
              <a:ext cx="3690583" cy="3721596"/>
              <a:chOff x="7236296" y="3387760"/>
              <a:chExt cx="3690583" cy="3721596"/>
            </a:xfrm>
          </p:grpSpPr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36296" y="3387760"/>
                <a:ext cx="3690583" cy="3721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10332640" y="6673334"/>
                <a:ext cx="569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[30]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7812360" y="4149080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Kavka obecná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0" y="3284984"/>
            <a:ext cx="5904656" cy="3321660"/>
            <a:chOff x="0" y="3284984"/>
            <a:chExt cx="5904656" cy="3321660"/>
          </a:xfrm>
        </p:grpSpPr>
        <p:grpSp>
          <p:nvGrpSpPr>
            <p:cNvPr id="23" name="Skupina 22"/>
            <p:cNvGrpSpPr/>
            <p:nvPr/>
          </p:nvGrpSpPr>
          <p:grpSpPr>
            <a:xfrm>
              <a:off x="0" y="3284984"/>
              <a:ext cx="5904656" cy="2952328"/>
              <a:chOff x="0" y="3573016"/>
              <a:chExt cx="5904656" cy="2952328"/>
            </a:xfrm>
          </p:grpSpPr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573016"/>
                <a:ext cx="5904656" cy="2952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ovéPole 21"/>
              <p:cNvSpPr txBox="1"/>
              <p:nvPr/>
            </p:nvSpPr>
            <p:spPr>
              <a:xfrm>
                <a:off x="2699792" y="609329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[31]</a:t>
                </a:r>
                <a:endParaRPr lang="cs-CZ" dirty="0"/>
              </a:p>
            </p:txBody>
          </p:sp>
        </p:grpSp>
        <p:sp>
          <p:nvSpPr>
            <p:cNvPr id="24" name="TextovéPole 23"/>
            <p:cNvSpPr txBox="1"/>
            <p:nvPr/>
          </p:nvSpPr>
          <p:spPr>
            <a:xfrm>
              <a:off x="1475656" y="6237312"/>
              <a:ext cx="3010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Vrána obecná šedá a černá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683568" y="332656"/>
            <a:ext cx="3737739" cy="6283771"/>
            <a:chOff x="467544" y="332656"/>
            <a:chExt cx="3737739" cy="6283771"/>
          </a:xfrm>
        </p:grpSpPr>
        <p:grpSp>
          <p:nvGrpSpPr>
            <p:cNvPr id="21" name="Skupina 20"/>
            <p:cNvGrpSpPr/>
            <p:nvPr/>
          </p:nvGrpSpPr>
          <p:grpSpPr>
            <a:xfrm>
              <a:off x="467544" y="332656"/>
              <a:ext cx="3737739" cy="6283771"/>
              <a:chOff x="467544" y="332656"/>
              <a:chExt cx="3737739" cy="6283771"/>
            </a:xfrm>
          </p:grpSpPr>
          <p:grpSp>
            <p:nvGrpSpPr>
              <p:cNvPr id="19" name="Skupina 18"/>
              <p:cNvGrpSpPr/>
              <p:nvPr/>
            </p:nvGrpSpPr>
            <p:grpSpPr>
              <a:xfrm>
                <a:off x="467544" y="332656"/>
                <a:ext cx="3669662" cy="6283771"/>
                <a:chOff x="467544" y="332656"/>
                <a:chExt cx="3669662" cy="6283771"/>
              </a:xfrm>
            </p:grpSpPr>
            <p:grpSp>
              <p:nvGrpSpPr>
                <p:cNvPr id="17" name="Skupina 16"/>
                <p:cNvGrpSpPr/>
                <p:nvPr/>
              </p:nvGrpSpPr>
              <p:grpSpPr>
                <a:xfrm>
                  <a:off x="467544" y="332656"/>
                  <a:ext cx="3669662" cy="6283771"/>
                  <a:chOff x="467544" y="332656"/>
                  <a:chExt cx="3669662" cy="6283771"/>
                </a:xfrm>
              </p:grpSpPr>
              <p:pic>
                <p:nvPicPr>
                  <p:cNvPr id="1229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467544" y="332656"/>
                    <a:ext cx="3592240" cy="4615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294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539552" y="4653136"/>
                    <a:ext cx="3597654" cy="1963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" name="TextovéPole 17"/>
                <p:cNvSpPr txBox="1"/>
                <p:nvPr/>
              </p:nvSpPr>
              <p:spPr>
                <a:xfrm>
                  <a:off x="3347864" y="4149080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[35]</a:t>
                  </a:r>
                  <a:endParaRPr lang="cs-CZ" dirty="0"/>
                </a:p>
              </p:txBody>
            </p:sp>
          </p:grpSp>
          <p:sp>
            <p:nvSpPr>
              <p:cNvPr id="20" name="TextovéPole 19"/>
              <p:cNvSpPr txBox="1"/>
              <p:nvPr/>
            </p:nvSpPr>
            <p:spPr>
              <a:xfrm>
                <a:off x="3635896" y="623731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[36]</a:t>
                </a:r>
                <a:endParaRPr lang="cs-CZ" dirty="0"/>
              </a:p>
            </p:txBody>
          </p:sp>
        </p:grpSp>
        <p:sp>
          <p:nvSpPr>
            <p:cNvPr id="22" name="TextovéPole 21"/>
            <p:cNvSpPr txBox="1"/>
            <p:nvPr/>
          </p:nvSpPr>
          <p:spPr>
            <a:xfrm>
              <a:off x="1403648" y="332656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Kraska červenozobá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4211960" y="332656"/>
            <a:ext cx="4790056" cy="4625355"/>
            <a:chOff x="4353944" y="260648"/>
            <a:chExt cx="4790056" cy="4625355"/>
          </a:xfrm>
        </p:grpSpPr>
        <p:grpSp>
          <p:nvGrpSpPr>
            <p:cNvPr id="15" name="Skupina 14"/>
            <p:cNvGrpSpPr/>
            <p:nvPr/>
          </p:nvGrpSpPr>
          <p:grpSpPr>
            <a:xfrm>
              <a:off x="4353944" y="260648"/>
              <a:ext cx="4790056" cy="4625355"/>
              <a:chOff x="4353944" y="404664"/>
              <a:chExt cx="4790056" cy="4625355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4353944" y="404664"/>
                <a:ext cx="4322512" cy="3036565"/>
                <a:chOff x="4641976" y="476672"/>
                <a:chExt cx="4322512" cy="3036565"/>
              </a:xfrm>
            </p:grpSpPr>
            <p:pic>
              <p:nvPicPr>
                <p:cNvPr id="12292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641976" y="476672"/>
                  <a:ext cx="4322512" cy="30365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ovéPole 10"/>
                <p:cNvSpPr txBox="1"/>
                <p:nvPr/>
              </p:nvSpPr>
              <p:spPr>
                <a:xfrm>
                  <a:off x="8244408" y="620688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[34]</a:t>
                  </a:r>
                  <a:endParaRPr lang="cs-CZ" dirty="0"/>
                </a:p>
              </p:txBody>
            </p:sp>
          </p:grpSp>
          <p:grpSp>
            <p:nvGrpSpPr>
              <p:cNvPr id="10" name="Skupina 9"/>
              <p:cNvGrpSpPr/>
              <p:nvPr/>
            </p:nvGrpSpPr>
            <p:grpSpPr>
              <a:xfrm>
                <a:off x="7279645" y="1484784"/>
                <a:ext cx="1864355" cy="3545235"/>
                <a:chOff x="7567677" y="1556792"/>
                <a:chExt cx="1864355" cy="3545235"/>
              </a:xfrm>
            </p:grpSpPr>
            <p:pic>
              <p:nvPicPr>
                <p:cNvPr id="1229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567677" y="1556792"/>
                  <a:ext cx="1864355" cy="3545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TextovéPole 8"/>
                <p:cNvSpPr txBox="1"/>
                <p:nvPr/>
              </p:nvSpPr>
              <p:spPr>
                <a:xfrm>
                  <a:off x="8676456" y="4653136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2060"/>
                      </a:solidFill>
                    </a:rPr>
                    <a:t>[33]</a:t>
                  </a:r>
                  <a:endParaRPr lang="cs-CZ" dirty="0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24" name="TextovéPole 23"/>
            <p:cNvSpPr txBox="1"/>
            <p:nvPr/>
          </p:nvSpPr>
          <p:spPr>
            <a:xfrm>
              <a:off x="4427984" y="332656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Sojka obecná</a:t>
              </a:r>
              <a:endParaRPr lang="cs-CZ" dirty="0"/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4283968" y="3645024"/>
            <a:ext cx="3449729" cy="2996952"/>
            <a:chOff x="4355976" y="3573016"/>
            <a:chExt cx="3449729" cy="2996952"/>
          </a:xfrm>
        </p:grpSpPr>
        <p:grpSp>
          <p:nvGrpSpPr>
            <p:cNvPr id="8" name="Skupina 7"/>
            <p:cNvGrpSpPr/>
            <p:nvPr/>
          </p:nvGrpSpPr>
          <p:grpSpPr>
            <a:xfrm>
              <a:off x="4355976" y="3573016"/>
              <a:ext cx="3449729" cy="2996952"/>
              <a:chOff x="179512" y="1628800"/>
              <a:chExt cx="3449729" cy="2996952"/>
            </a:xfrm>
          </p:grpSpPr>
          <p:pic>
            <p:nvPicPr>
              <p:cNvPr id="12290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9512" y="1628800"/>
                <a:ext cx="3449729" cy="2996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395536" y="414908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[32]</a:t>
                </a:r>
                <a:endParaRPr lang="cs-CZ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6" name="TextovéPole 25"/>
            <p:cNvSpPr txBox="1"/>
            <p:nvPr/>
          </p:nvSpPr>
          <p:spPr>
            <a:xfrm>
              <a:off x="6012160" y="6165304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02060"/>
                  </a:solidFill>
                </a:rPr>
                <a:t>Straka obecná</a:t>
              </a:r>
              <a:endParaRPr lang="cs-CZ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Ťuhýkovití</a:t>
            </a:r>
            <a:endParaRPr lang="cs-CZ" dirty="0"/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cs-CZ" dirty="0" err="1" smtClean="0"/>
              <a:t>tatní</a:t>
            </a:r>
            <a:r>
              <a:rPr lang="cs-CZ" dirty="0" smtClean="0"/>
              <a:t> ptáci</a:t>
            </a:r>
          </a:p>
          <a:p>
            <a:r>
              <a:rPr lang="cs-CZ" dirty="0" smtClean="0"/>
              <a:t>hmyz </a:t>
            </a:r>
            <a:r>
              <a:rPr lang="cs-CZ" dirty="0"/>
              <a:t>a drobní </a:t>
            </a:r>
            <a:r>
              <a:rPr lang="cs-CZ" dirty="0" smtClean="0"/>
              <a:t>obratlovci</a:t>
            </a:r>
          </a:p>
          <a:p>
            <a:r>
              <a:rPr lang="cs-CZ" dirty="0" smtClean="0"/>
              <a:t>rovný</a:t>
            </a:r>
            <a:r>
              <a:rPr lang="cs-CZ" dirty="0"/>
              <a:t>, na konci ostře zahnutý zobák se </a:t>
            </a:r>
            <a:r>
              <a:rPr lang="cs-CZ" dirty="0" smtClean="0"/>
              <a:t>zejkem</a:t>
            </a:r>
          </a:p>
          <a:p>
            <a:r>
              <a:rPr lang="cs-CZ" dirty="0" smtClean="0"/>
              <a:t>běžní </a:t>
            </a:r>
            <a:r>
              <a:rPr lang="cs-CZ" dirty="0"/>
              <a:t>v tropech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Ťuhýkovití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995936" y="830387"/>
            <a:ext cx="5077145" cy="4120073"/>
            <a:chOff x="3995936" y="830387"/>
            <a:chExt cx="5077145" cy="4120073"/>
          </a:xfrm>
        </p:grpSpPr>
        <p:grpSp>
          <p:nvGrpSpPr>
            <p:cNvPr id="7" name="Skupina 6"/>
            <p:cNvGrpSpPr/>
            <p:nvPr/>
          </p:nvGrpSpPr>
          <p:grpSpPr>
            <a:xfrm>
              <a:off x="3995936" y="830387"/>
              <a:ext cx="5077145" cy="3750741"/>
              <a:chOff x="3851920" y="1268760"/>
              <a:chExt cx="5077145" cy="3750741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51920" y="1268760"/>
                <a:ext cx="5077145" cy="3750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8244408" y="450912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[37]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7415539" y="4581128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Ťuhýk obecný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95536" y="2915652"/>
            <a:ext cx="4915615" cy="3681700"/>
            <a:chOff x="395536" y="2915652"/>
            <a:chExt cx="4915615" cy="3681700"/>
          </a:xfrm>
        </p:grpSpPr>
        <p:grpSp>
          <p:nvGrpSpPr>
            <p:cNvPr id="9" name="Skupina 8"/>
            <p:cNvGrpSpPr/>
            <p:nvPr/>
          </p:nvGrpSpPr>
          <p:grpSpPr>
            <a:xfrm>
              <a:off x="395536" y="3284984"/>
              <a:ext cx="4915615" cy="3312368"/>
              <a:chOff x="395536" y="3068960"/>
              <a:chExt cx="4915615" cy="3312368"/>
            </a:xfrm>
          </p:grpSpPr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5536" y="3068960"/>
                <a:ext cx="4915615" cy="3312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395536" y="594928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[38]</a:t>
                </a:r>
                <a:endParaRPr lang="cs-CZ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395536" y="291565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Ťuhýk šedý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Vlaštovkovití</a:t>
            </a:r>
            <a:endParaRPr lang="cs-CZ" dirty="0"/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ynikající letci</a:t>
            </a:r>
          </a:p>
          <a:p>
            <a:r>
              <a:rPr lang="cs-CZ" dirty="0" smtClean="0"/>
              <a:t>kosmopolitní</a:t>
            </a:r>
          </a:p>
          <a:p>
            <a:r>
              <a:rPr lang="cs-CZ" dirty="0" smtClean="0"/>
              <a:t>dlouhá </a:t>
            </a:r>
            <a:r>
              <a:rPr lang="cs-CZ" dirty="0"/>
              <a:t>křídla, vykrojený </a:t>
            </a:r>
            <a:r>
              <a:rPr lang="cs-CZ" dirty="0" smtClean="0"/>
              <a:t>ocas</a:t>
            </a:r>
          </a:p>
          <a:p>
            <a:r>
              <a:rPr lang="cs-CZ" dirty="0" smtClean="0"/>
              <a:t>hnízda </a:t>
            </a:r>
            <a:r>
              <a:rPr lang="cs-CZ" dirty="0"/>
              <a:t>z hlíny a </a:t>
            </a:r>
            <a:r>
              <a:rPr lang="cs-CZ" dirty="0" smtClean="0"/>
              <a:t>slin</a:t>
            </a:r>
          </a:p>
          <a:p>
            <a:r>
              <a:rPr lang="cs-CZ" dirty="0" smtClean="0"/>
              <a:t>hmyz </a:t>
            </a:r>
            <a:r>
              <a:rPr lang="cs-CZ" dirty="0"/>
              <a:t>loví v letu</a:t>
            </a:r>
          </a:p>
          <a:p>
            <a:r>
              <a:rPr lang="cs-CZ" dirty="0"/>
              <a:t>Vlaštovka obecná, jiřička obecná, břehule říční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Vlaštovkovití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323528" y="1196752"/>
            <a:ext cx="4573643" cy="3428801"/>
            <a:chOff x="323528" y="1196752"/>
            <a:chExt cx="4573643" cy="3428801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196752"/>
              <a:ext cx="4573643" cy="3428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395536" y="13407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[39]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5576" y="3789040"/>
            <a:ext cx="3714749" cy="2852737"/>
            <a:chOff x="755576" y="3789040"/>
            <a:chExt cx="3714749" cy="2852737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3789040"/>
              <a:ext cx="3714749" cy="285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755576" y="623731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[40]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499992" y="4498382"/>
            <a:ext cx="3305944" cy="2359618"/>
            <a:chOff x="4499992" y="4498382"/>
            <a:chExt cx="3305944" cy="2359618"/>
          </a:xfrm>
        </p:grpSpPr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9992" y="4498382"/>
              <a:ext cx="3305944" cy="235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ovéPole 13"/>
            <p:cNvSpPr txBox="1"/>
            <p:nvPr/>
          </p:nvSpPr>
          <p:spPr>
            <a:xfrm>
              <a:off x="4499992" y="64886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[42]</a:t>
              </a:r>
              <a:endParaRPr lang="cs-CZ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4527794" y="836712"/>
            <a:ext cx="4616206" cy="3816424"/>
            <a:chOff x="4527794" y="836712"/>
            <a:chExt cx="4616206" cy="3816424"/>
          </a:xfrm>
        </p:grpSpPr>
        <p:grpSp>
          <p:nvGrpSpPr>
            <p:cNvPr id="13" name="Skupina 12"/>
            <p:cNvGrpSpPr/>
            <p:nvPr/>
          </p:nvGrpSpPr>
          <p:grpSpPr>
            <a:xfrm>
              <a:off x="4527794" y="1196752"/>
              <a:ext cx="4616206" cy="3456384"/>
              <a:chOff x="4527794" y="1196752"/>
              <a:chExt cx="4616206" cy="3456384"/>
            </a:xfrm>
          </p:grpSpPr>
          <p:pic>
            <p:nvPicPr>
              <p:cNvPr id="14340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27794" y="1196752"/>
                <a:ext cx="4616206" cy="3456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8574613" y="126876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[41]</a:t>
                </a:r>
                <a:endParaRPr lang="cs-CZ" dirty="0"/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6876256" y="836712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Vlaštovka obecná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85175" cy="1431925"/>
          </a:xfrm>
        </p:spPr>
        <p:txBody>
          <a:bodyPr/>
          <a:lstStyle/>
          <a:p>
            <a:r>
              <a:rPr lang="cs-CZ" dirty="0" smtClean="0"/>
              <a:t>Pěvci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844824"/>
            <a:ext cx="2869704" cy="4467200"/>
          </a:xfrm>
        </p:spPr>
        <p:txBody>
          <a:bodyPr/>
          <a:lstStyle/>
          <a:p>
            <a:r>
              <a:rPr lang="cs-CZ" sz="2400" dirty="0" smtClean="0">
                <a:hlinkClick r:id="rId2" action="ppaction://hlinksldjump"/>
              </a:rPr>
              <a:t>Skřivanovití</a:t>
            </a:r>
            <a:endParaRPr lang="cs-CZ" sz="2400" dirty="0" smtClean="0"/>
          </a:p>
          <a:p>
            <a:r>
              <a:rPr lang="cs-CZ" sz="2400" dirty="0" smtClean="0">
                <a:hlinkClick r:id="rId3" action="ppaction://hlinksldjump"/>
              </a:rPr>
              <a:t>Konipasovití</a:t>
            </a:r>
            <a:endParaRPr lang="cs-CZ" sz="2400" dirty="0" smtClean="0"/>
          </a:p>
          <a:p>
            <a:r>
              <a:rPr lang="cs-CZ" sz="2400" dirty="0" smtClean="0">
                <a:hlinkClick r:id="rId4" action="ppaction://hlinksldjump"/>
              </a:rPr>
              <a:t>Sýkorovití</a:t>
            </a:r>
            <a:endParaRPr lang="cs-CZ" sz="2400" dirty="0" smtClean="0"/>
          </a:p>
          <a:p>
            <a:r>
              <a:rPr lang="cs-CZ" sz="2400" dirty="0" err="1" smtClean="0">
                <a:hlinkClick r:id="rId5" action="ppaction://hlinksldjump"/>
              </a:rPr>
              <a:t>Brhlíkovití</a:t>
            </a:r>
            <a:endParaRPr lang="cs-CZ" sz="2400" dirty="0" smtClean="0"/>
          </a:p>
          <a:p>
            <a:r>
              <a:rPr lang="cs-CZ" sz="2400" dirty="0" smtClean="0">
                <a:hlinkClick r:id="rId6" action="ppaction://hlinksldjump"/>
              </a:rPr>
              <a:t>Pěnkavovití</a:t>
            </a:r>
            <a:endParaRPr lang="cs-CZ" sz="2400" dirty="0" smtClean="0"/>
          </a:p>
          <a:p>
            <a:r>
              <a:rPr lang="cs-CZ" sz="2400" dirty="0" smtClean="0">
                <a:hlinkClick r:id="rId7" action="ppaction://hlinksldjump"/>
              </a:rPr>
              <a:t>Snovačovití</a:t>
            </a:r>
            <a:endParaRPr lang="cs-CZ" sz="2400" dirty="0" smtClean="0"/>
          </a:p>
          <a:p>
            <a:r>
              <a:rPr lang="cs-CZ" sz="2400" dirty="0" err="1" smtClean="0">
                <a:hlinkClick r:id="rId8" action="ppaction://hlinksldjump"/>
              </a:rPr>
              <a:t>Žluvovití</a:t>
            </a:r>
            <a:endParaRPr lang="cs-CZ" sz="2400" dirty="0" smtClean="0"/>
          </a:p>
          <a:p>
            <a:r>
              <a:rPr lang="cs-CZ" sz="2400" dirty="0" smtClean="0">
                <a:hlinkClick r:id="rId9" action="ppaction://hlinksldjump"/>
              </a:rPr>
              <a:t>Špačkovití</a:t>
            </a:r>
            <a:endParaRPr lang="cs-CZ" sz="2400" dirty="0" smtClean="0"/>
          </a:p>
          <a:p>
            <a:r>
              <a:rPr lang="cs-CZ" sz="2400" dirty="0" smtClean="0">
                <a:hlinkClick r:id="rId10" action="ppaction://hlinksldjump"/>
              </a:rPr>
              <a:t>Krkavcovití</a:t>
            </a:r>
            <a:endParaRPr lang="cs-CZ" sz="24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4427984" y="1844824"/>
            <a:ext cx="2869704" cy="44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Ťuhýkovití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Vlaštovkovití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Lejskovití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4" action="ppaction://hlinksldjump"/>
              </a:rPr>
              <a:t>Skorcovití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5" action="ppaction://hlinksldjump"/>
              </a:rPr>
              <a:t>Střízlíkovití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6" action="ppaction://hlinksldjump"/>
              </a:rPr>
              <a:t>Drozdovití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7" action="ppaction://hlinksldjump"/>
              </a:rPr>
              <a:t>Strnadovití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8" action="ppaction://hlinksldjump"/>
              </a:rPr>
              <a:t>Pěnicovití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cs-CZ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cs-CZ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cs-CZ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cs-CZ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Vlaštovkovití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5220072" y="1268760"/>
            <a:ext cx="3599758" cy="2465834"/>
            <a:chOff x="5004048" y="1196752"/>
            <a:chExt cx="3599758" cy="2465834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4048" y="1196752"/>
              <a:ext cx="3599758" cy="2465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8028384" y="126876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[44]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23528" y="1268760"/>
            <a:ext cx="4941168" cy="4473788"/>
            <a:chOff x="323528" y="1268760"/>
            <a:chExt cx="4941168" cy="4473788"/>
          </a:xfrm>
        </p:grpSpPr>
        <p:grpSp>
          <p:nvGrpSpPr>
            <p:cNvPr id="6" name="Skupina 5"/>
            <p:cNvGrpSpPr/>
            <p:nvPr/>
          </p:nvGrpSpPr>
          <p:grpSpPr>
            <a:xfrm>
              <a:off x="323528" y="1268760"/>
              <a:ext cx="4941168" cy="4117640"/>
              <a:chOff x="323528" y="1268760"/>
              <a:chExt cx="4941168" cy="4117640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1268760"/>
                <a:ext cx="4941168" cy="4117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395536" y="13407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[43]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395536" y="5373216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Jiřička obecná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923928" y="4000500"/>
            <a:ext cx="5220072" cy="2857500"/>
            <a:chOff x="3923928" y="4000500"/>
            <a:chExt cx="5220072" cy="285750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334000" y="4000500"/>
              <a:ext cx="3810000" cy="2857500"/>
              <a:chOff x="5334000" y="4000500"/>
              <a:chExt cx="3810000" cy="2857500"/>
            </a:xfrm>
          </p:grpSpPr>
          <p:pic>
            <p:nvPicPr>
              <p:cNvPr id="1536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0" y="4000500"/>
                <a:ext cx="3810000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5364088" y="64886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[45]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3923928" y="6488668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Břehule říční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Lejskovití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stromoví</a:t>
            </a:r>
          </a:p>
          <a:p>
            <a:r>
              <a:rPr lang="cs-CZ" dirty="0" smtClean="0"/>
              <a:t>hmyz </a:t>
            </a:r>
            <a:r>
              <a:rPr lang="cs-CZ" dirty="0"/>
              <a:t>loví v letu z pozorovacího stanoviště</a:t>
            </a:r>
          </a:p>
          <a:p>
            <a:r>
              <a:rPr lang="cs-CZ" dirty="0"/>
              <a:t>l</a:t>
            </a:r>
            <a:r>
              <a:rPr lang="cs-CZ" dirty="0" smtClean="0"/>
              <a:t>ejsek </a:t>
            </a:r>
            <a:r>
              <a:rPr lang="cs-CZ" dirty="0"/>
              <a:t>šedý</a:t>
            </a:r>
            <a:endParaRPr lang="en-US" dirty="0"/>
          </a:p>
        </p:txBody>
      </p:sp>
      <p:grpSp>
        <p:nvGrpSpPr>
          <p:cNvPr id="6" name="Skupina 5"/>
          <p:cNvGrpSpPr/>
          <p:nvPr/>
        </p:nvGrpSpPr>
        <p:grpSpPr>
          <a:xfrm>
            <a:off x="4139952" y="3238651"/>
            <a:ext cx="4304531" cy="3243251"/>
            <a:chOff x="4139952" y="3238651"/>
            <a:chExt cx="4304531" cy="3243251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262" b="10390"/>
            <a:stretch>
              <a:fillRect/>
            </a:stretch>
          </p:blipFill>
          <p:spPr bwMode="auto">
            <a:xfrm>
              <a:off x="4139952" y="3238651"/>
              <a:ext cx="4304531" cy="3243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4211960" y="602128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[46]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Skorcovití</a:t>
            </a:r>
            <a:endParaRPr lang="cs-CZ" dirty="0"/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528" y="1412776"/>
            <a:ext cx="8007350" cy="4191000"/>
          </a:xfrm>
        </p:spPr>
        <p:txBody>
          <a:bodyPr/>
          <a:lstStyle/>
          <a:p>
            <a:r>
              <a:rPr lang="cs-CZ" dirty="0" smtClean="0"/>
              <a:t>husté </a:t>
            </a:r>
            <a:r>
              <a:rPr lang="cs-CZ" dirty="0"/>
              <a:t>opeření a silné </a:t>
            </a:r>
            <a:r>
              <a:rPr lang="cs-CZ" dirty="0" smtClean="0"/>
              <a:t>nohy</a:t>
            </a:r>
          </a:p>
          <a:p>
            <a:r>
              <a:rPr lang="cs-CZ" dirty="0" smtClean="0"/>
              <a:t>čisté horské potoky</a:t>
            </a:r>
          </a:p>
          <a:p>
            <a:r>
              <a:rPr lang="cs-CZ" dirty="0" smtClean="0"/>
              <a:t>loví drobné korýše a larvy hmyzu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907704" y="3284984"/>
            <a:ext cx="7000987" cy="3335839"/>
            <a:chOff x="1907704" y="3284984"/>
            <a:chExt cx="7000987" cy="3335839"/>
          </a:xfrm>
        </p:grpSpPr>
        <p:grpSp>
          <p:nvGrpSpPr>
            <p:cNvPr id="6" name="Skupina 5"/>
            <p:cNvGrpSpPr/>
            <p:nvPr/>
          </p:nvGrpSpPr>
          <p:grpSpPr>
            <a:xfrm>
              <a:off x="1907704" y="3284984"/>
              <a:ext cx="7000987" cy="3335839"/>
              <a:chOff x="1907704" y="3284984"/>
              <a:chExt cx="7000987" cy="3335839"/>
            </a:xfrm>
          </p:grpSpPr>
          <p:pic>
            <p:nvPicPr>
              <p:cNvPr id="1741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953" t="30866" r="2215"/>
              <a:stretch>
                <a:fillRect/>
              </a:stretch>
            </p:blipFill>
            <p:spPr bwMode="auto">
              <a:xfrm>
                <a:off x="5004048" y="3284984"/>
                <a:ext cx="3904643" cy="3335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907704" y="5949280"/>
                <a:ext cx="3198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Skorec vodní </a:t>
                </a:r>
              </a:p>
              <a:p>
                <a:r>
                  <a:rPr lang="cs-CZ" dirty="0" smtClean="0"/>
                  <a:t>pro potravu se potápí na dno </a:t>
                </a:r>
                <a:endParaRPr lang="cs-CZ" dirty="0"/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8244408" y="616530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[47]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Střízlíkovití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robní hmyzožraví</a:t>
            </a:r>
          </a:p>
          <a:p>
            <a:r>
              <a:rPr lang="cs-CZ" dirty="0" smtClean="0"/>
              <a:t>v </a:t>
            </a:r>
            <a:r>
              <a:rPr lang="cs-CZ" dirty="0"/>
              <a:t>křovinách</a:t>
            </a:r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2946107" y="2420888"/>
            <a:ext cx="5851545" cy="4153644"/>
            <a:chOff x="2946107" y="2420888"/>
            <a:chExt cx="5851545" cy="4153644"/>
          </a:xfrm>
        </p:grpSpPr>
        <p:grpSp>
          <p:nvGrpSpPr>
            <p:cNvPr id="6" name="Skupina 5"/>
            <p:cNvGrpSpPr/>
            <p:nvPr/>
          </p:nvGrpSpPr>
          <p:grpSpPr>
            <a:xfrm>
              <a:off x="4644008" y="2420888"/>
              <a:ext cx="4153644" cy="4153644"/>
              <a:chOff x="4644008" y="2420888"/>
              <a:chExt cx="4153644" cy="4153644"/>
            </a:xfrm>
          </p:grpSpPr>
          <p:pic>
            <p:nvPicPr>
              <p:cNvPr id="1843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44008" y="2420888"/>
                <a:ext cx="4153644" cy="4153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4716016" y="609329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[48]</a:t>
                </a:r>
                <a:endParaRPr lang="cs-CZ" dirty="0"/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2946107" y="6156012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Střízlík obecný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Drozdovití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tředně </a:t>
            </a:r>
            <a:r>
              <a:rPr lang="cs-CZ" dirty="0"/>
              <a:t>velcí stromoví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3995936" y="2276872"/>
            <a:ext cx="4392489" cy="4143494"/>
            <a:chOff x="3995936" y="2276872"/>
            <a:chExt cx="4392489" cy="4143494"/>
          </a:xfrm>
        </p:grpSpPr>
        <p:grpSp>
          <p:nvGrpSpPr>
            <p:cNvPr id="4" name="Skupina 3"/>
            <p:cNvGrpSpPr/>
            <p:nvPr/>
          </p:nvGrpSpPr>
          <p:grpSpPr>
            <a:xfrm>
              <a:off x="5580112" y="2276872"/>
              <a:ext cx="2808313" cy="4143494"/>
              <a:chOff x="2627784" y="2138244"/>
              <a:chExt cx="2808313" cy="4143494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62239" y="2138244"/>
                <a:ext cx="2773858" cy="4143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2627784" y="579597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[49]</a:t>
                </a:r>
                <a:endParaRPr lang="cs-CZ" dirty="0"/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3995936" y="6021288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Drozd zpěvný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Drozdovití</a:t>
            </a:r>
            <a:endParaRPr lang="cs-CZ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251520" y="1844824"/>
            <a:ext cx="5049697" cy="3892880"/>
            <a:chOff x="899592" y="1268760"/>
            <a:chExt cx="4313039" cy="3324981"/>
          </a:xfrm>
        </p:grpSpPr>
        <p:grpSp>
          <p:nvGrpSpPr>
            <p:cNvPr id="12" name="Skupina 11"/>
            <p:cNvGrpSpPr/>
            <p:nvPr/>
          </p:nvGrpSpPr>
          <p:grpSpPr>
            <a:xfrm>
              <a:off x="899592" y="1268760"/>
              <a:ext cx="4313039" cy="3324981"/>
              <a:chOff x="323528" y="1196752"/>
              <a:chExt cx="4313039" cy="332498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528" y="1196752"/>
                <a:ext cx="4313039" cy="3324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395536" y="407707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[50]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3203848" y="126876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Kos černý samec</a:t>
              </a:r>
              <a:endParaRPr lang="cs-CZ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255568" y="3068960"/>
            <a:ext cx="3888432" cy="3396011"/>
            <a:chOff x="5255568" y="476672"/>
            <a:chExt cx="3888432" cy="3396011"/>
          </a:xfrm>
        </p:grpSpPr>
        <p:grpSp>
          <p:nvGrpSpPr>
            <p:cNvPr id="14" name="Skupina 13"/>
            <p:cNvGrpSpPr/>
            <p:nvPr/>
          </p:nvGrpSpPr>
          <p:grpSpPr>
            <a:xfrm>
              <a:off x="5255568" y="476672"/>
              <a:ext cx="3888432" cy="3396011"/>
              <a:chOff x="4788024" y="1124744"/>
              <a:chExt cx="3888432" cy="3396011"/>
            </a:xfrm>
          </p:grpSpPr>
          <p:pic>
            <p:nvPicPr>
              <p:cNvPr id="1945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1124744"/>
                <a:ext cx="3888432" cy="3396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8100392" y="414908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[51]</a:t>
                </a:r>
                <a:endParaRPr lang="cs-CZ" dirty="0"/>
              </a:p>
            </p:txBody>
          </p:sp>
        </p:grpSp>
        <p:sp>
          <p:nvSpPr>
            <p:cNvPr id="17" name="TextovéPole 16"/>
            <p:cNvSpPr txBox="1"/>
            <p:nvPr/>
          </p:nvSpPr>
          <p:spPr>
            <a:xfrm>
              <a:off x="7138323" y="476672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Kos černý samice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Drozdovití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2555776" y="1196752"/>
            <a:ext cx="2837943" cy="2497460"/>
            <a:chOff x="611560" y="1844824"/>
            <a:chExt cx="2837943" cy="2497460"/>
          </a:xfrm>
        </p:grpSpPr>
        <p:grpSp>
          <p:nvGrpSpPr>
            <p:cNvPr id="7" name="Skupina 6"/>
            <p:cNvGrpSpPr/>
            <p:nvPr/>
          </p:nvGrpSpPr>
          <p:grpSpPr>
            <a:xfrm>
              <a:off x="629549" y="1898759"/>
              <a:ext cx="2819954" cy="2443525"/>
              <a:chOff x="629549" y="1898759"/>
              <a:chExt cx="2819954" cy="2443525"/>
            </a:xfrm>
          </p:grpSpPr>
          <p:pic>
            <p:nvPicPr>
              <p:cNvPr id="2048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252" t="14488" r="21732"/>
              <a:stretch>
                <a:fillRect/>
              </a:stretch>
            </p:blipFill>
            <p:spPr bwMode="auto">
              <a:xfrm>
                <a:off x="629549" y="1898759"/>
                <a:ext cx="2819954" cy="244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2627784" y="393305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[52]</a:t>
                </a:r>
                <a:endParaRPr lang="cs-CZ" dirty="0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611560" y="1844824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Červenka obecná</a:t>
              </a:r>
              <a:endParaRPr lang="cs-CZ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5652120" y="0"/>
            <a:ext cx="3277141" cy="3721596"/>
            <a:chOff x="5652120" y="0"/>
            <a:chExt cx="3277141" cy="3721596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2120" y="0"/>
              <a:ext cx="3277141" cy="3721596"/>
              <a:chOff x="5652120" y="0"/>
              <a:chExt cx="3277141" cy="3721596"/>
            </a:xfrm>
          </p:grpSpPr>
          <p:pic>
            <p:nvPicPr>
              <p:cNvPr id="20484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52120" y="0"/>
                <a:ext cx="3268802" cy="3721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7308304" y="0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Slavík obecný</a:t>
                </a:r>
                <a:endParaRPr lang="cs-CZ" dirty="0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8316416" y="328498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[53]</a:t>
              </a:r>
              <a:endParaRPr lang="cs-CZ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323528" y="2708920"/>
            <a:ext cx="2715647" cy="4076873"/>
            <a:chOff x="323528" y="2708920"/>
            <a:chExt cx="2715647" cy="4076873"/>
          </a:xfrm>
        </p:grpSpPr>
        <p:grpSp>
          <p:nvGrpSpPr>
            <p:cNvPr id="16" name="Skupina 15"/>
            <p:cNvGrpSpPr/>
            <p:nvPr/>
          </p:nvGrpSpPr>
          <p:grpSpPr>
            <a:xfrm>
              <a:off x="323528" y="2708920"/>
              <a:ext cx="2715647" cy="4076873"/>
              <a:chOff x="323528" y="2708920"/>
              <a:chExt cx="2715647" cy="4076873"/>
            </a:xfrm>
          </p:grpSpPr>
          <p:pic>
            <p:nvPicPr>
              <p:cNvPr id="20485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3528" y="2708920"/>
                <a:ext cx="2715647" cy="4076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ovéPole 14"/>
              <p:cNvSpPr txBox="1"/>
              <p:nvPr/>
            </p:nvSpPr>
            <p:spPr>
              <a:xfrm>
                <a:off x="323528" y="2780928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Rehek zahradní</a:t>
                </a:r>
                <a:endParaRPr lang="cs-CZ" dirty="0"/>
              </a:p>
            </p:txBody>
          </p:sp>
        </p:grpSp>
        <p:sp>
          <p:nvSpPr>
            <p:cNvPr id="21" name="TextovéPole 20"/>
            <p:cNvSpPr txBox="1"/>
            <p:nvPr/>
          </p:nvSpPr>
          <p:spPr>
            <a:xfrm>
              <a:off x="2411760" y="630932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[54]</a:t>
              </a:r>
              <a:endParaRPr lang="cs-CZ" dirty="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3995936" y="3617591"/>
            <a:ext cx="3656261" cy="3240409"/>
            <a:chOff x="3995936" y="3617591"/>
            <a:chExt cx="3656261" cy="3240409"/>
          </a:xfrm>
        </p:grpSpPr>
        <p:grpSp>
          <p:nvGrpSpPr>
            <p:cNvPr id="14" name="Skupina 13"/>
            <p:cNvGrpSpPr/>
            <p:nvPr/>
          </p:nvGrpSpPr>
          <p:grpSpPr>
            <a:xfrm>
              <a:off x="3995936" y="3617591"/>
              <a:ext cx="3656261" cy="3240409"/>
              <a:chOff x="3995936" y="3617591"/>
              <a:chExt cx="3656261" cy="3240409"/>
            </a:xfrm>
          </p:grpSpPr>
          <p:pic>
            <p:nvPicPr>
              <p:cNvPr id="2048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95936" y="3617591"/>
                <a:ext cx="3656261" cy="3240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3995936" y="3717032"/>
                <a:ext cx="167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Rehek domácí</a:t>
                </a:r>
                <a:endParaRPr lang="cs-CZ" dirty="0"/>
              </a:p>
            </p:txBody>
          </p:sp>
        </p:grpSp>
        <p:sp>
          <p:nvSpPr>
            <p:cNvPr id="23" name="TextovéPole 22"/>
            <p:cNvSpPr txBox="1"/>
            <p:nvPr/>
          </p:nvSpPr>
          <p:spPr>
            <a:xfrm>
              <a:off x="6876256" y="630932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[55]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Strnadovití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zrnožraví</a:t>
            </a:r>
          </a:p>
          <a:p>
            <a:r>
              <a:rPr lang="cs-CZ" dirty="0" smtClean="0"/>
              <a:t>v </a:t>
            </a:r>
            <a:r>
              <a:rPr lang="cs-CZ" dirty="0"/>
              <a:t>otevřené krajině</a:t>
            </a:r>
          </a:p>
          <a:p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2411760" y="3284984"/>
            <a:ext cx="6381316" cy="3384376"/>
            <a:chOff x="2411760" y="3284984"/>
            <a:chExt cx="6381316" cy="3384376"/>
          </a:xfrm>
        </p:grpSpPr>
        <p:grpSp>
          <p:nvGrpSpPr>
            <p:cNvPr id="6" name="Skupina 5"/>
            <p:cNvGrpSpPr/>
            <p:nvPr/>
          </p:nvGrpSpPr>
          <p:grpSpPr>
            <a:xfrm>
              <a:off x="2411760" y="3284984"/>
              <a:ext cx="6381316" cy="3384376"/>
              <a:chOff x="2411760" y="3284984"/>
              <a:chExt cx="6381316" cy="3384376"/>
            </a:xfrm>
          </p:grpSpPr>
          <p:pic>
            <p:nvPicPr>
              <p:cNvPr id="2150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67944" y="3284984"/>
                <a:ext cx="4725132" cy="3384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2411760" y="6237312"/>
                <a:ext cx="167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Strnad obecný</a:t>
                </a:r>
                <a:endParaRPr lang="cs-CZ" dirty="0"/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4139952" y="616530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10000"/>
                    </a:schemeClr>
                  </a:solidFill>
                </a:rPr>
                <a:t>[56]</a:t>
              </a:r>
              <a:endParaRPr lang="cs-CZ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Pěnicovití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Ně</a:t>
            </a:r>
            <a:r>
              <a:rPr lang="en-US" dirty="0" err="1" smtClean="0"/>
              <a:t>koli</a:t>
            </a:r>
            <a:r>
              <a:rPr lang="cs-CZ" dirty="0" smtClean="0"/>
              <a:t>k </a:t>
            </a:r>
            <a:r>
              <a:rPr lang="en-US" dirty="0" smtClean="0"/>
              <a:t>set </a:t>
            </a:r>
            <a:r>
              <a:rPr lang="en-US" dirty="0" err="1" smtClean="0"/>
              <a:t>druh</a:t>
            </a:r>
            <a:r>
              <a:rPr lang="cs-CZ" dirty="0" smtClean="0"/>
              <a:t>ů</a:t>
            </a:r>
          </a:p>
          <a:p>
            <a:r>
              <a:rPr lang="cs-CZ" dirty="0" smtClean="0"/>
              <a:t>kosmopolitní</a:t>
            </a:r>
            <a:endParaRPr lang="en-US" dirty="0" smtClean="0"/>
          </a:p>
          <a:p>
            <a:r>
              <a:rPr lang="cs-CZ" dirty="0" smtClean="0"/>
              <a:t>většinou drobní</a:t>
            </a:r>
          </a:p>
          <a:p>
            <a:r>
              <a:rPr lang="cs-CZ" dirty="0" smtClean="0"/>
              <a:t>tažní</a:t>
            </a:r>
          </a:p>
          <a:p>
            <a:r>
              <a:rPr lang="cs-CZ" dirty="0" smtClean="0"/>
              <a:t>hnízdí </a:t>
            </a:r>
            <a:r>
              <a:rPr lang="cs-CZ" dirty="0"/>
              <a:t>v rákosí nebo křovinách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26" name="Skupina 25"/>
          <p:cNvGrpSpPr/>
          <p:nvPr/>
        </p:nvGrpSpPr>
        <p:grpSpPr>
          <a:xfrm>
            <a:off x="323528" y="144017"/>
            <a:ext cx="3939691" cy="3501007"/>
            <a:chOff x="135811" y="1"/>
            <a:chExt cx="4101754" cy="3645024"/>
          </a:xfrm>
        </p:grpSpPr>
        <p:grpSp>
          <p:nvGrpSpPr>
            <p:cNvPr id="8" name="Skupina 7"/>
            <p:cNvGrpSpPr/>
            <p:nvPr/>
          </p:nvGrpSpPr>
          <p:grpSpPr>
            <a:xfrm>
              <a:off x="1986048" y="1"/>
              <a:ext cx="2251517" cy="3645024"/>
              <a:chOff x="683568" y="548681"/>
              <a:chExt cx="2802181" cy="4536504"/>
            </a:xfrm>
          </p:grpSpPr>
          <p:pic>
            <p:nvPicPr>
              <p:cNvPr id="2253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3568" y="548681"/>
                <a:ext cx="2802181" cy="4536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683568" y="62068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[57]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135811" y="3068960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Pěnice slavíková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211960" y="543808"/>
            <a:ext cx="4026024" cy="3101216"/>
            <a:chOff x="3563888" y="1628800"/>
            <a:chExt cx="4026024" cy="3101216"/>
          </a:xfrm>
        </p:grpSpPr>
        <p:grpSp>
          <p:nvGrpSpPr>
            <p:cNvPr id="14" name="Skupina 13"/>
            <p:cNvGrpSpPr/>
            <p:nvPr/>
          </p:nvGrpSpPr>
          <p:grpSpPr>
            <a:xfrm>
              <a:off x="3563888" y="1628800"/>
              <a:ext cx="4026024" cy="3101216"/>
              <a:chOff x="4644008" y="260648"/>
              <a:chExt cx="4026024" cy="3101216"/>
            </a:xfrm>
          </p:grpSpPr>
          <p:pic>
            <p:nvPicPr>
              <p:cNvPr id="2253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44008" y="548680"/>
                <a:ext cx="4026024" cy="2813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4649619" y="260648"/>
                <a:ext cx="2082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accent4">
                        <a:lumMod val="10000"/>
                      </a:schemeClr>
                    </a:solidFill>
                  </a:rPr>
                  <a:t>Pěnice černohlavá</a:t>
                </a:r>
                <a:endParaRPr lang="cs-CZ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6948264" y="1988840"/>
              <a:ext cx="569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[58]</a:t>
              </a:r>
              <a:endParaRPr lang="cs-CZ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4860032" y="3739852"/>
            <a:ext cx="4098032" cy="3073524"/>
            <a:chOff x="3995936" y="3573016"/>
            <a:chExt cx="4098032" cy="3073524"/>
          </a:xfrm>
        </p:grpSpPr>
        <p:grpSp>
          <p:nvGrpSpPr>
            <p:cNvPr id="18" name="Skupina 17"/>
            <p:cNvGrpSpPr/>
            <p:nvPr/>
          </p:nvGrpSpPr>
          <p:grpSpPr>
            <a:xfrm>
              <a:off x="3995936" y="3573016"/>
              <a:ext cx="4098032" cy="3073524"/>
              <a:chOff x="3995936" y="3573016"/>
              <a:chExt cx="4098032" cy="3073524"/>
            </a:xfrm>
          </p:grpSpPr>
          <p:pic>
            <p:nvPicPr>
              <p:cNvPr id="2253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95936" y="3573016"/>
                <a:ext cx="4098032" cy="3073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7452320" y="623731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[59]</a:t>
                </a:r>
                <a:endParaRPr lang="cs-CZ" dirty="0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4067944" y="6237312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Cvrčilka zelená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251520" y="3698900"/>
            <a:ext cx="4674636" cy="3114476"/>
            <a:chOff x="611560" y="3743524"/>
            <a:chExt cx="4674636" cy="3114476"/>
          </a:xfrm>
        </p:grpSpPr>
        <p:grpSp>
          <p:nvGrpSpPr>
            <p:cNvPr id="23" name="Skupina 22"/>
            <p:cNvGrpSpPr/>
            <p:nvPr/>
          </p:nvGrpSpPr>
          <p:grpSpPr>
            <a:xfrm>
              <a:off x="611560" y="3743524"/>
              <a:ext cx="4674636" cy="3114476"/>
              <a:chOff x="611560" y="3743524"/>
              <a:chExt cx="4674636" cy="3114476"/>
            </a:xfrm>
          </p:grpSpPr>
          <p:pic>
            <p:nvPicPr>
              <p:cNvPr id="2253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3743524"/>
                <a:ext cx="4674636" cy="3114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ovéPole 21"/>
              <p:cNvSpPr txBox="1"/>
              <p:nvPr/>
            </p:nvSpPr>
            <p:spPr>
              <a:xfrm>
                <a:off x="3275856" y="3789040"/>
                <a:ext cx="1954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accent4">
                        <a:lumMod val="10000"/>
                      </a:schemeClr>
                    </a:solidFill>
                  </a:rPr>
                  <a:t>Rákosník obecný</a:t>
                </a:r>
                <a:endParaRPr lang="cs-CZ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24" name="TextovéPole 23"/>
            <p:cNvSpPr txBox="1"/>
            <p:nvPr/>
          </p:nvSpPr>
          <p:spPr>
            <a:xfrm>
              <a:off x="683568" y="630932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[60]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Rozšířená charakteristika:</a:t>
            </a:r>
            <a:endParaRPr lang="en-US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shodný </a:t>
            </a:r>
            <a:r>
              <a:rPr lang="cs-CZ" dirty="0"/>
              <a:t>počet letek, </a:t>
            </a:r>
            <a:r>
              <a:rPr lang="cs-CZ" dirty="0" smtClean="0"/>
              <a:t>obratlů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uspořádání </a:t>
            </a:r>
            <a:r>
              <a:rPr lang="cs-CZ" dirty="0"/>
              <a:t>hlasového </a:t>
            </a:r>
            <a:r>
              <a:rPr lang="cs-CZ" dirty="0" smtClean="0"/>
              <a:t>orgánu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běhák </a:t>
            </a:r>
            <a:r>
              <a:rPr lang="cs-CZ" dirty="0"/>
              <a:t>krytý charakteristicky uspořádanými </a:t>
            </a:r>
            <a:r>
              <a:rPr lang="cs-CZ" dirty="0" smtClean="0"/>
              <a:t>šupinami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většinou </a:t>
            </a:r>
            <a:r>
              <a:rPr lang="cs-CZ" dirty="0"/>
              <a:t>párová </a:t>
            </a:r>
            <a:r>
              <a:rPr lang="cs-CZ" dirty="0" smtClean="0"/>
              <a:t>teritorialita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druhově </a:t>
            </a:r>
            <a:r>
              <a:rPr lang="cs-CZ" dirty="0"/>
              <a:t>specifické hlasové projevy – vymezení hnízdních okrsků</a:t>
            </a:r>
          </a:p>
          <a:p>
            <a:pPr>
              <a:lnSpc>
                <a:spcPct val="90000"/>
              </a:lnSpc>
            </a:pPr>
            <a:r>
              <a:rPr lang="cs-CZ" dirty="0"/>
              <a:t>4 vývojové linie – jihoasijští </a:t>
            </a:r>
            <a:r>
              <a:rPr lang="cs-CZ" dirty="0" err="1"/>
              <a:t>loboši</a:t>
            </a:r>
            <a:r>
              <a:rPr lang="cs-CZ" dirty="0"/>
              <a:t> a pity, australští lyrochvosti, jihoameričtí křiklaví pěvci tyrani, </a:t>
            </a:r>
            <a:r>
              <a:rPr lang="cs-CZ" dirty="0" err="1"/>
              <a:t>hrnčiříci</a:t>
            </a:r>
            <a:r>
              <a:rPr lang="cs-CZ" dirty="0"/>
              <a:t>, vlastní pěvci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Přiřaď název: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Hrabe dlouhé nory do kolmých stěn pískoven, tvoří kolonie.</a:t>
            </a:r>
          </a:p>
          <a:p>
            <a:r>
              <a:rPr lang="cs-CZ" dirty="0" smtClean="0"/>
              <a:t>2. Drobný pták, který se při hledání potravy pohybuje po kmeni hlavou dolů.</a:t>
            </a:r>
          </a:p>
          <a:p>
            <a:r>
              <a:rPr lang="cs-CZ" dirty="0" smtClean="0"/>
              <a:t>3. Drobné korýše a hmyz sbírá na dně potoka.</a:t>
            </a:r>
          </a:p>
          <a:p>
            <a:r>
              <a:rPr lang="cs-CZ" dirty="0" smtClean="0"/>
              <a:t>4. Splétají velké kolonie hnízd se společnou střechou.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Přiřaď název: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5. Skupina s rekordním počtem vajíček ve snůšce.</a:t>
            </a:r>
          </a:p>
          <a:p>
            <a:r>
              <a:rPr lang="cs-CZ" dirty="0" smtClean="0"/>
              <a:t>6. Rychle běhá, při zastavení prudce pohybuje ocasem.</a:t>
            </a:r>
          </a:p>
          <a:p>
            <a:r>
              <a:rPr lang="cs-CZ" dirty="0" smtClean="0"/>
              <a:t>7. Vytváří si zásoby potravy napichováním na trny.</a:t>
            </a:r>
          </a:p>
          <a:p>
            <a:r>
              <a:rPr lang="cs-CZ" dirty="0" smtClean="0"/>
              <a:t>8. Miskovitá hnízda staví z bláta a slin, hnízdí uvnitř budov.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břehule</a:t>
            </a:r>
          </a:p>
          <a:p>
            <a:r>
              <a:rPr lang="cs-CZ" dirty="0" smtClean="0"/>
              <a:t>2. brhlík</a:t>
            </a:r>
          </a:p>
          <a:p>
            <a:r>
              <a:rPr lang="cs-CZ" dirty="0" smtClean="0"/>
              <a:t>3. skorec</a:t>
            </a:r>
          </a:p>
          <a:p>
            <a:r>
              <a:rPr lang="cs-CZ" dirty="0" smtClean="0"/>
              <a:t>4. snovači</a:t>
            </a:r>
          </a:p>
          <a:p>
            <a:r>
              <a:rPr lang="cs-CZ" dirty="0" smtClean="0"/>
              <a:t>5. sýkory</a:t>
            </a:r>
          </a:p>
          <a:p>
            <a:r>
              <a:rPr lang="cs-CZ" dirty="0" smtClean="0"/>
              <a:t>6. konipas</a:t>
            </a:r>
          </a:p>
          <a:p>
            <a:r>
              <a:rPr lang="cs-CZ" dirty="0" smtClean="0"/>
              <a:t>7. ťuhýk</a:t>
            </a:r>
          </a:p>
          <a:p>
            <a:r>
              <a:rPr lang="cs-CZ" dirty="0" smtClean="0"/>
              <a:t>8. vlaštovka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[</a:t>
            </a:r>
            <a:r>
              <a:rPr lang="cs-CZ" sz="1800" dirty="0"/>
              <a:t>1</a:t>
            </a:r>
            <a:r>
              <a:rPr lang="en-US" sz="1800" dirty="0"/>
              <a:t>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http://commons.wikimedia.org/wiki/File:Alauda_arvensis_2.jpg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2]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http://commons.wikimedia.org/wiki/File:Galerida_cristata_am4.jpg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3]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</a:t>
            </a:r>
            <a:r>
              <a:rPr lang="cs-CZ" sz="1800" dirty="0" smtClean="0">
                <a:hlinkClick r:id="rId4"/>
              </a:rPr>
              <a:t> http://commons.wikimedia.org/wiki/File:White-Wagtail.jpg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</a:t>
            </a:r>
            <a:r>
              <a:rPr lang="en-US" sz="1800" dirty="0"/>
              <a:t>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http://commons.wikimedia.org/wiki/File:Anthus_triviallis_%28Marek_Szczepanek%29.jpg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5]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http://commons.wikimedia.org/wiki/File:Parus_major_m.jpg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6]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http://commons.wikimedia.org/wiki/File:Periparus_ater.JPG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7]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http://commons.wikimedia.org/wiki/File:Remiz_gniazdo.jpg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8]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http://commons.wikimedia.org/wiki/File:Lophophanes_cristatus_Luc_Viatour_4.jpg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cs-CZ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2"/>
              </a:rPr>
              <a:t>http://commons.wikimedia.org/wiki/File:Sitta_europaea.jpg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10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http://commons.wikimedia.org/wiki/File:Fringilla_coelebs_chaffinch_male_edit2.jpg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11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4"/>
              </a:rPr>
              <a:t>http://commons.wikimedia.org/wiki/File:Grubodziob_c_coccothraustes4.jpg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12 </a:t>
            </a:r>
            <a:r>
              <a:rPr lang="en-US" sz="1800" dirty="0" smtClean="0"/>
              <a:t>] </a:t>
            </a:r>
            <a:r>
              <a:rPr lang="cs-CZ" sz="1800" dirty="0" smtClean="0"/>
              <a:t>[</a:t>
            </a:r>
            <a:r>
              <a:rPr lang="cs-CZ" sz="1800" dirty="0"/>
              <a:t>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http://commons.wikimedia.org/wiki/File:Carduelis_chloris_7_%28Marek_Szczepanek%29_cropped.jpg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13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http://commons.wikimedia.org/wiki/File:European_Goldfinch.jpg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14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http://commons.wikimedia.org/wiki/File:Serinus_canaria_-Parque_Rural_del_Nublo,_Gran_Canaria,_Spain_-male-8a.jpg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15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http://commons.wikimedia.org/wiki/File:Canary_perched_inside_cage.jpg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16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http://commons.wikimedia.org/wiki/File:Gelber_Kanarienvogel.JPG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cs-CZ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17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2"/>
              </a:rPr>
              <a:t>http://commons.wikimedia.org/wiki/File:Oriolus_oriolus_Ayodar_1.jpg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18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http://commons.wikimedia.org/wiki/File:Oriolus_oriolus_distribution_map.png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en-US" sz="1800" dirty="0" smtClean="0">
                <a:hlinkClick r:id="rId4"/>
              </a:rPr>
              <a:t>http://commons.wikimedia.org/wiki/File:Sociable_Weaver_Namibia.jpg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20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http://commons.wikimedia.org/wiki/File:Social_weaver_colony.jpg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21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http://commons.wikimedia.org/wiki/File:Webervogelnst_Auoblodge.JPG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22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http://commons.wikimedia.org/wiki/File:House_Sparrows_mating_I_IMG_0066.jpg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23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http://commons.wikimedia.org/wiki/File:Tree_Sparrow_August_2007_Osaka_Japan.jpg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24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http://commons.wikimedia.org/wiki/File:Nest_of_Passer_montanus_A.jpg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25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2"/>
              </a:rPr>
              <a:t>http://commons.wikimedia.org/wiki/File:Toulouse_-_Sturnus_vulgaris_-_2012-02-26_-_3.jpg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26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http://commons.wikimedia.org/wiki/File:Beo.jpg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27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4"/>
              </a:rPr>
              <a:t>http://commons.wikimedia.org/wiki/File:Nit_nurse_2355665136.jpg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28</a:t>
            </a:r>
            <a:r>
              <a:rPr lang="en-US" sz="1800" dirty="0" smtClean="0"/>
              <a:t>] </a:t>
            </a:r>
            <a:r>
              <a:rPr lang="cs-CZ" sz="1800" dirty="0" smtClean="0"/>
              <a:t>[</a:t>
            </a:r>
            <a:r>
              <a:rPr lang="cs-CZ" sz="1800" dirty="0"/>
              <a:t>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http://commons.wikimedia.org/wiki/File:Corvus_corax_%28NPS%29.jpg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http://commons.wikimedia.org/wiki/File:Rook_-_Corvus_frugilegus_%28476445950%29.jpg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30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http://commons.wikimedia.org/wiki/File:Western_Jackdaw.jpg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31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http://commons.wikimedia.org/wiki/File:Crow_subspecies.jpg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32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http://commons.wikimedia.org/wiki/File:Magpie,_Belfast_-_geograph.org.uk_-_748706.jpg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33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2"/>
              </a:rPr>
              <a:t>http://commons.wikimedia.org/wiki/File:Koniec_listopada_2006_r._072.jpg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34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http://commons.wikimedia.org/wiki/File:Garrulus_glandarius_B_Luc_Viatour.jpg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35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 </a:t>
            </a:r>
            <a:r>
              <a:rPr lang="cs-CZ" sz="1800" dirty="0" smtClean="0">
                <a:hlinkClick r:id="rId4"/>
              </a:rPr>
              <a:t>http://commons.wikimedia.org/wiki/File:Red_Billed_Blue_Magpie.jpg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36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http://commons.wikimedia.org/wiki/File:Urocissa_erythrorhyncha_map.jpg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[37]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http://commons.wikimedia.org/wiki/File:Lanius_collurio_male_am.jpg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[38]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http://commons.wikimedia.org/wiki/File:Lanius_excubitor_1_%28Marek_Szczepanek%29.jpg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[39]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http://commons.wikimedia.org/wiki/File:HirundoRustica_nest.jpg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[40] [</a:t>
            </a:r>
            <a:r>
              <a:rPr lang="cs-CZ" sz="1800" dirty="0" smtClean="0"/>
              <a:t>cit</a:t>
            </a:r>
            <a:r>
              <a:rPr lang="cs-CZ" sz="1800" dirty="0"/>
              <a:t>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http://commons.wikimedia.org/wiki/File:Cr%C3%ADasHirundorustica.JPG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[41]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2"/>
              </a:rPr>
              <a:t>http://commons.wikimedia.org/wiki/File:Hirundo_rustica_beentree.jpg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42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3"/>
              </a:rPr>
              <a:t>http://commons.wikimedia.org/wiki/File:Hirundo_rustica_1_%28Martin_Mecnarowski%29.jpg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43</a:t>
            </a:r>
            <a:r>
              <a:rPr lang="en-US" sz="1800" dirty="0" smtClean="0"/>
              <a:t>]</a:t>
            </a:r>
            <a:r>
              <a:rPr lang="cs-CZ" sz="1800" dirty="0" smtClean="0"/>
              <a:t> [cit. 201</a:t>
            </a:r>
            <a:r>
              <a:rPr lang="en-US" sz="1800" dirty="0" smtClean="0"/>
              <a:t>2</a:t>
            </a:r>
            <a:r>
              <a:rPr lang="cs-CZ" sz="1800" dirty="0" smtClean="0"/>
              <a:t>-</a:t>
            </a:r>
            <a:r>
              <a:rPr lang="en-US" sz="1800" dirty="0" smtClean="0"/>
              <a:t>11</a:t>
            </a:r>
            <a:r>
              <a:rPr lang="cs-CZ" sz="1800" dirty="0" smtClean="0"/>
              <a:t>-</a:t>
            </a:r>
            <a:r>
              <a:rPr lang="en-US" sz="1800" dirty="0" smtClean="0"/>
              <a:t>17</a:t>
            </a:r>
            <a:r>
              <a:rPr lang="cs-CZ" sz="1800" dirty="0" smtClean="0"/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na WWW: </a:t>
            </a:r>
            <a:r>
              <a:rPr lang="cs-CZ" sz="1800" dirty="0" smtClean="0">
                <a:hlinkClick r:id="rId4"/>
              </a:rPr>
              <a:t>http://commons.wikimedia.org/wiki/File:Delichon_urbica1.jpg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44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http://commons.wikimedia.org/wiki/File:Delichon_urbicum_Oulu_20120527_04.JPG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[45]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http://commons.wikimedia.org/wiki/File:Riparia_riparia-Oeverzwaluw.jpg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[46]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http://commons.wikimedia.org/wiki/File:Muscicapa_striata_1_%28Martin_Mecnarowski%29.jpg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[47]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http://commons.wikimedia.org/wiki/File:Eurasian_White-fronted_Dipper,_C_cinclus.JPG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[48]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http://commons.wikimedia.org/wiki/File:Eurasian-Wren-Troglodytes-troglodytes.jpg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[49]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http://commons.wikimedia.org/wiki/File:Drozd_zpevny.JPG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[50]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http://commons.wikimedia.org/wiki/File:Solsort.jpg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[51]</a:t>
            </a:r>
            <a:r>
              <a:rPr lang="cs-CZ" sz="1800" dirty="0" smtClean="0"/>
              <a:t> [cit. 201</a:t>
            </a:r>
            <a:r>
              <a:rPr lang="en-US" sz="1800" dirty="0" smtClean="0"/>
              <a:t>2</a:t>
            </a:r>
            <a:r>
              <a:rPr lang="cs-CZ" sz="1800" dirty="0" smtClean="0"/>
              <a:t>-</a:t>
            </a:r>
            <a:r>
              <a:rPr lang="en-US" sz="1800" dirty="0" smtClean="0"/>
              <a:t>11</a:t>
            </a:r>
            <a:r>
              <a:rPr lang="cs-CZ" sz="1800" dirty="0" smtClean="0"/>
              <a:t>-</a:t>
            </a:r>
            <a:r>
              <a:rPr lang="en-US" sz="1800" dirty="0" smtClean="0"/>
              <a:t>17</a:t>
            </a:r>
            <a:r>
              <a:rPr lang="cs-CZ" sz="1800" dirty="0" smtClean="0"/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na WWW: </a:t>
            </a:r>
            <a:r>
              <a:rPr lang="cs-CZ" sz="1800" dirty="0" smtClean="0">
                <a:hlinkClick r:id="rId4"/>
              </a:rPr>
              <a:t>http://commons.wikimedia.org/wiki/File:Merlo063eue.jpg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[52]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http://commons.wikimedia.org/wiki/File:Erithacus-OhWeh-003.jpg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[53]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http://commons.wikimedia.org/wiki/File:Nachtigall_%28Luscinia_megarhynchos%29-2.jpg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[54]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http://commons.wikimedia.org/wiki/File:Phoenicurus_phoenicurus_male%28js%29.jpg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[55]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8"/>
              </a:rPr>
              <a:t>http://commons.wikimedia.org/wiki/File:HausrotschwanzIMG_0185.jpg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[56]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http://commons.wikimedia.org/wiki/File:Gulspurv.jpg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Skřivanovití</a:t>
            </a:r>
            <a:br>
              <a:rPr lang="cs-CZ" dirty="0"/>
            </a:br>
            <a:endParaRPr lang="cs-CZ" dirty="0"/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malí</a:t>
            </a:r>
          </a:p>
          <a:p>
            <a:r>
              <a:rPr lang="cs-CZ" dirty="0" smtClean="0"/>
              <a:t>hnízdí </a:t>
            </a:r>
            <a:r>
              <a:rPr lang="cs-CZ" dirty="0"/>
              <a:t>na </a:t>
            </a:r>
            <a:r>
              <a:rPr lang="cs-CZ" dirty="0" smtClean="0"/>
              <a:t>zemi</a:t>
            </a:r>
          </a:p>
          <a:p>
            <a:r>
              <a:rPr lang="cs-CZ" dirty="0" smtClean="0"/>
              <a:t>rychle běhají</a:t>
            </a:r>
          </a:p>
          <a:p>
            <a:r>
              <a:rPr lang="cs-CZ" dirty="0" smtClean="0"/>
              <a:t>sběr </a:t>
            </a:r>
            <a:r>
              <a:rPr lang="cs-CZ" dirty="0"/>
              <a:t>rostlinné i živočišné </a:t>
            </a:r>
            <a:r>
              <a:rPr lang="cs-CZ" dirty="0" smtClean="0"/>
              <a:t>potravy</a:t>
            </a:r>
          </a:p>
          <a:p>
            <a:r>
              <a:rPr lang="cs-CZ" dirty="0" smtClean="0"/>
              <a:t>popelí se</a:t>
            </a:r>
          </a:p>
          <a:p>
            <a:r>
              <a:rPr lang="cs-CZ" dirty="0" smtClean="0"/>
              <a:t>někteří </a:t>
            </a:r>
            <a:r>
              <a:rPr lang="cs-CZ" dirty="0"/>
              <a:t>vůbec </a:t>
            </a:r>
            <a:r>
              <a:rPr lang="cs-CZ" dirty="0" smtClean="0"/>
              <a:t>nepijí</a:t>
            </a:r>
          </a:p>
          <a:p>
            <a:r>
              <a:rPr lang="cs-CZ" dirty="0" smtClean="0"/>
              <a:t>nenápadné </a:t>
            </a:r>
            <a:r>
              <a:rPr lang="cs-CZ" dirty="0"/>
              <a:t>zbarvení u obou </a:t>
            </a:r>
            <a:r>
              <a:rPr lang="cs-CZ" dirty="0" smtClean="0"/>
              <a:t>pohlaví</a:t>
            </a:r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44475"/>
            <a:ext cx="8446839" cy="952277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07067" cy="49712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[57]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na WWW: </a:t>
            </a:r>
            <a:r>
              <a:rPr lang="cs-CZ" sz="1800" dirty="0" smtClean="0">
                <a:hlinkClick r:id="rId2"/>
              </a:rPr>
              <a:t>http://commons.wikimedia.org/wiki/File:Sylvia_borin_NRM.jpg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[58]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3"/>
              </a:rPr>
              <a:t>http://commons.wikimedia.org/wiki/File:Sylvia_atricapilla_Nice_2008.jpg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[59]</a:t>
            </a:r>
            <a:r>
              <a:rPr lang="cs-CZ" sz="1800" dirty="0" smtClean="0"/>
              <a:t> [cit. 201</a:t>
            </a:r>
            <a:r>
              <a:rPr lang="en-US" sz="1800" dirty="0" smtClean="0"/>
              <a:t>2</a:t>
            </a:r>
            <a:r>
              <a:rPr lang="cs-CZ" sz="1800" dirty="0" smtClean="0"/>
              <a:t>-</a:t>
            </a:r>
            <a:r>
              <a:rPr lang="en-US" sz="1800" dirty="0" smtClean="0"/>
              <a:t>11</a:t>
            </a:r>
            <a:r>
              <a:rPr lang="cs-CZ" sz="1800" dirty="0" smtClean="0"/>
              <a:t>-</a:t>
            </a:r>
            <a:r>
              <a:rPr lang="en-US" sz="1800" dirty="0" smtClean="0"/>
              <a:t>17</a:t>
            </a:r>
            <a:r>
              <a:rPr lang="cs-CZ" sz="1800" dirty="0" smtClean="0"/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na WWW: </a:t>
            </a:r>
            <a:r>
              <a:rPr lang="cs-CZ" sz="1800" dirty="0" smtClean="0">
                <a:hlinkClick r:id="rId4"/>
              </a:rPr>
              <a:t>http://commons.wikimedia.org/wiki/File:Grashoppsangare-070512.jpg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[60]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http://commons.wikimedia.org/wiki/File:Acrocephalus_scirpaceus_2.JPG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[61]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[62]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[63]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[64]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endParaRPr 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Skřivanovití</a:t>
            </a:r>
            <a:br>
              <a:rPr lang="cs-CZ" dirty="0" smtClean="0"/>
            </a:b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251520" y="1412776"/>
            <a:ext cx="5715000" cy="4185756"/>
            <a:chOff x="251520" y="1412776"/>
            <a:chExt cx="5715000" cy="4185756"/>
          </a:xfrm>
        </p:grpSpPr>
        <p:grpSp>
          <p:nvGrpSpPr>
            <p:cNvPr id="5" name="Skupina 4"/>
            <p:cNvGrpSpPr/>
            <p:nvPr/>
          </p:nvGrpSpPr>
          <p:grpSpPr>
            <a:xfrm>
              <a:off x="251520" y="1412776"/>
              <a:ext cx="5715000" cy="3810000"/>
              <a:chOff x="251520" y="1412776"/>
              <a:chExt cx="5715000" cy="3810000"/>
            </a:xfrm>
          </p:grpSpPr>
          <p:pic>
            <p:nvPicPr>
              <p:cNvPr id="23554" name="Picture 2" descr="File:Alauda arvensis 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1412776"/>
                <a:ext cx="5715000" cy="3810000"/>
              </a:xfrm>
              <a:prstGeom prst="rect">
                <a:avLst/>
              </a:prstGeom>
              <a:noFill/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611560" y="4653136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323528" y="52292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Sk</a:t>
              </a:r>
              <a:r>
                <a:rPr lang="cs-CZ" dirty="0" smtClean="0"/>
                <a:t>ř</a:t>
              </a:r>
              <a:r>
                <a:rPr lang="en-US" dirty="0" smtClean="0"/>
                <a:t>ivan poln</a:t>
              </a:r>
              <a:r>
                <a:rPr lang="cs-CZ" dirty="0" smtClean="0"/>
                <a:t>í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5148064" y="3068960"/>
            <a:ext cx="3628783" cy="3416017"/>
            <a:chOff x="5148064" y="3068960"/>
            <a:chExt cx="3628783" cy="3416017"/>
          </a:xfrm>
        </p:grpSpPr>
        <p:grpSp>
          <p:nvGrpSpPr>
            <p:cNvPr id="9" name="Skupina 8"/>
            <p:cNvGrpSpPr/>
            <p:nvPr/>
          </p:nvGrpSpPr>
          <p:grpSpPr>
            <a:xfrm>
              <a:off x="5148064" y="3501008"/>
              <a:ext cx="3628783" cy="2983969"/>
              <a:chOff x="5515217" y="3573016"/>
              <a:chExt cx="3628783" cy="298396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063" t="19146" r="18425"/>
              <a:stretch>
                <a:fillRect/>
              </a:stretch>
            </p:blipFill>
            <p:spPr bwMode="auto">
              <a:xfrm>
                <a:off x="5515217" y="3573016"/>
                <a:ext cx="3628783" cy="2983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5803249" y="5949280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6516216" y="3068960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Chocholouš obecný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Konipasovití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drobní</a:t>
            </a:r>
          </a:p>
          <a:p>
            <a:r>
              <a:rPr lang="cs-CZ" dirty="0" smtClean="0"/>
              <a:t>štíhlé tělo</a:t>
            </a:r>
          </a:p>
          <a:p>
            <a:r>
              <a:rPr lang="cs-CZ" dirty="0" smtClean="0"/>
              <a:t>dlouhý </a:t>
            </a:r>
            <a:r>
              <a:rPr lang="cs-CZ" dirty="0"/>
              <a:t>ocas, </a:t>
            </a:r>
            <a:r>
              <a:rPr lang="cs-CZ" dirty="0" smtClean="0"/>
              <a:t>kterým </a:t>
            </a:r>
            <a:r>
              <a:rPr lang="cs-CZ" dirty="0"/>
              <a:t>stále </a:t>
            </a:r>
            <a:r>
              <a:rPr lang="cs-CZ" dirty="0" smtClean="0"/>
              <a:t>kývají</a:t>
            </a:r>
          </a:p>
          <a:p>
            <a:r>
              <a:rPr lang="cs-CZ" dirty="0" smtClean="0"/>
              <a:t>rychle běhají</a:t>
            </a:r>
          </a:p>
          <a:p>
            <a:r>
              <a:rPr lang="cs-CZ" dirty="0" smtClean="0"/>
              <a:t>hnízdí </a:t>
            </a:r>
            <a:r>
              <a:rPr lang="cs-CZ" dirty="0"/>
              <a:t>na </a:t>
            </a:r>
            <a:r>
              <a:rPr lang="cs-CZ" dirty="0" smtClean="0"/>
              <a:t>zemi</a:t>
            </a:r>
          </a:p>
          <a:p>
            <a:r>
              <a:rPr lang="cs-CZ" dirty="0" smtClean="0"/>
              <a:t>převážně </a:t>
            </a:r>
            <a:r>
              <a:rPr lang="cs-CZ" dirty="0"/>
              <a:t>hmyz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Konipasovití</a:t>
            </a:r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3491880" y="2312204"/>
            <a:ext cx="5424690" cy="4545796"/>
            <a:chOff x="251520" y="1484784"/>
            <a:chExt cx="5424690" cy="4545796"/>
          </a:xfrm>
        </p:grpSpPr>
        <p:grpSp>
          <p:nvGrpSpPr>
            <p:cNvPr id="5" name="Skupina 4"/>
            <p:cNvGrpSpPr/>
            <p:nvPr/>
          </p:nvGrpSpPr>
          <p:grpSpPr>
            <a:xfrm>
              <a:off x="251520" y="1484784"/>
              <a:ext cx="5424690" cy="4545796"/>
              <a:chOff x="251520" y="1484784"/>
              <a:chExt cx="5424690" cy="454579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520" y="1484784"/>
                <a:ext cx="5424690" cy="4231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323528" y="5661248"/>
                <a:ext cx="144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Konipas bílý</a:t>
                </a:r>
                <a:endParaRPr lang="cs-CZ" dirty="0"/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5076056" y="486916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[3]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323528" y="1412776"/>
            <a:ext cx="4103180" cy="4401780"/>
            <a:chOff x="251520" y="1052736"/>
            <a:chExt cx="4103180" cy="4401780"/>
          </a:xfrm>
        </p:grpSpPr>
        <p:grpSp>
          <p:nvGrpSpPr>
            <p:cNvPr id="13" name="Skupina 12"/>
            <p:cNvGrpSpPr/>
            <p:nvPr/>
          </p:nvGrpSpPr>
          <p:grpSpPr>
            <a:xfrm>
              <a:off x="251520" y="1052736"/>
              <a:ext cx="4103180" cy="4401780"/>
              <a:chOff x="179512" y="908720"/>
              <a:chExt cx="4103180" cy="4401780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323528" y="407707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[4]</a:t>
                </a:r>
                <a:endParaRPr lang="cs-CZ" dirty="0"/>
              </a:p>
            </p:txBody>
          </p:sp>
          <p:grpSp>
            <p:nvGrpSpPr>
              <p:cNvPr id="12" name="Skupina 11"/>
              <p:cNvGrpSpPr/>
              <p:nvPr/>
            </p:nvGrpSpPr>
            <p:grpSpPr>
              <a:xfrm>
                <a:off x="179512" y="908720"/>
                <a:ext cx="4103180" cy="4401780"/>
                <a:chOff x="179512" y="908720"/>
                <a:chExt cx="4103180" cy="4401780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r="33725"/>
                <a:stretch>
                  <a:fillRect/>
                </a:stretch>
              </p:blipFill>
              <p:spPr bwMode="auto">
                <a:xfrm>
                  <a:off x="179512" y="908720"/>
                  <a:ext cx="4103180" cy="4057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ovéPole 10"/>
                <p:cNvSpPr txBox="1"/>
                <p:nvPr/>
              </p:nvSpPr>
              <p:spPr>
                <a:xfrm>
                  <a:off x="323528" y="4941168"/>
                  <a:ext cx="16594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Linduška lesní</a:t>
                  </a:r>
                  <a:endParaRPr lang="cs-CZ" dirty="0"/>
                </a:p>
              </p:txBody>
            </p:sp>
          </p:grpSp>
        </p:grpSp>
        <p:sp>
          <p:nvSpPr>
            <p:cNvPr id="14" name="TextovéPole 13"/>
            <p:cNvSpPr txBox="1"/>
            <p:nvPr/>
          </p:nvSpPr>
          <p:spPr>
            <a:xfrm>
              <a:off x="323528" y="422108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cs-CZ" dirty="0" smtClean="0"/>
                <a:t>4</a:t>
              </a:r>
              <a:r>
                <a:rPr lang="en-US" dirty="0" smtClean="0"/>
                <a:t>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Sýkorovití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alí stromoví </a:t>
            </a:r>
          </a:p>
          <a:p>
            <a:r>
              <a:rPr lang="cs-CZ" dirty="0" smtClean="0"/>
              <a:t>poměrně </a:t>
            </a:r>
            <a:r>
              <a:rPr lang="cs-CZ" dirty="0"/>
              <a:t>velká </a:t>
            </a:r>
            <a:r>
              <a:rPr lang="cs-CZ" dirty="0" smtClean="0"/>
              <a:t>hlava</a:t>
            </a:r>
          </a:p>
          <a:p>
            <a:r>
              <a:rPr lang="cs-CZ" dirty="0" smtClean="0"/>
              <a:t>hmyz</a:t>
            </a:r>
          </a:p>
          <a:p>
            <a:r>
              <a:rPr lang="cs-CZ" dirty="0" smtClean="0"/>
              <a:t>hnízdí </a:t>
            </a:r>
            <a:r>
              <a:rPr lang="cs-CZ" dirty="0"/>
              <a:t>v </a:t>
            </a:r>
            <a:r>
              <a:rPr lang="cs-CZ" dirty="0" smtClean="0"/>
              <a:t>dutinách</a:t>
            </a:r>
          </a:p>
          <a:p>
            <a:r>
              <a:rPr lang="cs-CZ" dirty="0" smtClean="0"/>
              <a:t>extrémně </a:t>
            </a:r>
            <a:r>
              <a:rPr lang="cs-CZ" dirty="0"/>
              <a:t>vysoké snůšky ( s. modřinka – průměr 11, max. 19 </a:t>
            </a:r>
            <a:r>
              <a:rPr lang="cs-CZ" dirty="0" smtClean="0"/>
              <a:t>vajec)</a:t>
            </a:r>
          </a:p>
          <a:p>
            <a:r>
              <a:rPr lang="cs-CZ" dirty="0" smtClean="0"/>
              <a:t>po </a:t>
            </a:r>
            <a:r>
              <a:rPr lang="cs-CZ" dirty="0"/>
              <a:t>hnízdění sdružování do skupin i </a:t>
            </a:r>
            <a:r>
              <a:rPr lang="cs-CZ" dirty="0" err="1"/>
              <a:t>vícedruhových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rstvy skla">
  <a:themeElements>
    <a:clrScheme name="Vrstvy skla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Vrstvy skl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skla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skla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674</TotalTime>
  <Words>2466</Words>
  <Application>Microsoft Office PowerPoint</Application>
  <PresentationFormat>Předvádění na obrazovce (4:3)</PresentationFormat>
  <Paragraphs>351</Paragraphs>
  <Slides>50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Wingdings</vt:lpstr>
      <vt:lpstr>Vrstvy skla</vt:lpstr>
      <vt:lpstr>Ptáci IV. – pěvci</vt:lpstr>
      <vt:lpstr>21. řád: pěvci</vt:lpstr>
      <vt:lpstr>Pěvci</vt:lpstr>
      <vt:lpstr>Rozšířená charakteristika:</vt:lpstr>
      <vt:lpstr>Skřivanovití </vt:lpstr>
      <vt:lpstr>Skřivanovití </vt:lpstr>
      <vt:lpstr>Konipasovití</vt:lpstr>
      <vt:lpstr>Konipasovití</vt:lpstr>
      <vt:lpstr>Sýkorovití</vt:lpstr>
      <vt:lpstr>Prezentace aplikace PowerPoint</vt:lpstr>
      <vt:lpstr>Brhlíkovití</vt:lpstr>
      <vt:lpstr>Brhlík lesní</vt:lpstr>
      <vt:lpstr>Pěnkavovití</vt:lpstr>
      <vt:lpstr>Prezentace aplikace PowerPoint</vt:lpstr>
      <vt:lpstr>Prezentace aplikace PowerPoint</vt:lpstr>
      <vt:lpstr>Snovačovití</vt:lpstr>
      <vt:lpstr>Snovačovití</vt:lpstr>
      <vt:lpstr>Snovačovití</vt:lpstr>
      <vt:lpstr>Žluvovití</vt:lpstr>
      <vt:lpstr>Žluvovití</vt:lpstr>
      <vt:lpstr>Špačkovití</vt:lpstr>
      <vt:lpstr>Špačkovití</vt:lpstr>
      <vt:lpstr>Krkavcovití</vt:lpstr>
      <vt:lpstr>Prezentace aplikace PowerPoint</vt:lpstr>
      <vt:lpstr>Prezentace aplikace PowerPoint</vt:lpstr>
      <vt:lpstr>Ťuhýkovití</vt:lpstr>
      <vt:lpstr>Ťuhýkovití</vt:lpstr>
      <vt:lpstr>Vlaštovkovití</vt:lpstr>
      <vt:lpstr>Vlaštovkovití</vt:lpstr>
      <vt:lpstr>Vlaštovkovití</vt:lpstr>
      <vt:lpstr>Lejskovití</vt:lpstr>
      <vt:lpstr>Skorcovití</vt:lpstr>
      <vt:lpstr>Střízlíkovití</vt:lpstr>
      <vt:lpstr>Drozdovití</vt:lpstr>
      <vt:lpstr>Drozdovití</vt:lpstr>
      <vt:lpstr>Drozdovití</vt:lpstr>
      <vt:lpstr>Strnadovití</vt:lpstr>
      <vt:lpstr>Pěnicovití</vt:lpstr>
      <vt:lpstr>Prezentace aplikace PowerPoint</vt:lpstr>
      <vt:lpstr>Přiřaď název:</vt:lpstr>
      <vt:lpstr>Přiřaď název:</vt:lpstr>
      <vt:lpstr>Řešení:</vt:lpstr>
      <vt:lpstr>Zdroje:</vt:lpstr>
      <vt:lpstr>Zdroje:</vt:lpstr>
      <vt:lpstr>Zdroje:</vt:lpstr>
      <vt:lpstr>Zdroje:</vt:lpstr>
      <vt:lpstr>Zdroje:</vt:lpstr>
      <vt:lpstr>Zdroje:</vt:lpstr>
      <vt:lpstr>Zdroje: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21. řád: pěvci</dc:title>
  <dc:creator>Lenka</dc:creator>
  <cp:lastModifiedBy>Admin</cp:lastModifiedBy>
  <cp:revision>92</cp:revision>
  <dcterms:created xsi:type="dcterms:W3CDTF">2011-05-17T17:34:14Z</dcterms:created>
  <dcterms:modified xsi:type="dcterms:W3CDTF">2020-03-16T08:26:30Z</dcterms:modified>
</cp:coreProperties>
</file>