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sldIdLst>
    <p:sldId id="317" r:id="rId2"/>
    <p:sldId id="256" r:id="rId3"/>
    <p:sldId id="257" r:id="rId4"/>
    <p:sldId id="313" r:id="rId5"/>
    <p:sldId id="258" r:id="rId6"/>
    <p:sldId id="299" r:id="rId7"/>
    <p:sldId id="300" r:id="rId8"/>
    <p:sldId id="308" r:id="rId9"/>
    <p:sldId id="302" r:id="rId10"/>
    <p:sldId id="314" r:id="rId11"/>
    <p:sldId id="312" r:id="rId12"/>
    <p:sldId id="309" r:id="rId13"/>
    <p:sldId id="310" r:id="rId14"/>
    <p:sldId id="311" r:id="rId15"/>
    <p:sldId id="315" r:id="rId16"/>
    <p:sldId id="304" r:id="rId17"/>
    <p:sldId id="289" r:id="rId18"/>
    <p:sldId id="307" r:id="rId19"/>
    <p:sldId id="306" r:id="rId20"/>
    <p:sldId id="316" r:id="rId21"/>
    <p:sldId id="303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703" autoAdjust="0"/>
  </p:normalViewPr>
  <p:slideViewPr>
    <p:cSldViewPr>
      <p:cViewPr varScale="1">
        <p:scale>
          <a:sx n="102" d="100"/>
          <a:sy n="102" d="100"/>
        </p:scale>
        <p:origin x="2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57C-0002-44DB-A5F0-E1FE724ABEE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6FAD-69E1-4C84-9ECD-C8FA0D11C7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67E7-80BF-42F2-BCF8-AEB5ABA617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5A456-AE48-4105-92A9-754BFCF3D2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4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3F0A-B249-441C-848A-FEFD634C2C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3092-C007-4E25-B37A-4734FA43981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8DA8-836E-4CA5-BE02-D54A1FCFE9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476A-4348-4AB7-BE16-F37C234C327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9232F-DE03-451D-B8BF-083EF3A151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C7BD-9417-4732-84DC-191203DA121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01D4-56F1-42BB-9B4B-0325CCF414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2B60-1E61-49DD-914F-E4B6399807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289761-45CA-4FB1-9B8C-3084A17658F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Lepidosiren_paradoxa_0.jpg" TargetMode="External"/><Relationship Id="rId13" Type="http://schemas.openxmlformats.org/officeDocument/2006/relationships/hyperlink" Target="http://en.wikipedia.org/wiki/File:Latimeria.jpg" TargetMode="External"/><Relationship Id="rId3" Type="http://schemas.openxmlformats.org/officeDocument/2006/relationships/hyperlink" Target="http://en.wikipedia.org/wiki/File:Lungs_of_Protopterus_dolloi.JPG" TargetMode="External"/><Relationship Id="rId7" Type="http://schemas.openxmlformats.org/officeDocument/2006/relationships/hyperlink" Target="http://en.wikipedia.org/wiki/File:Lepidosiren_paradoxa1.jpg" TargetMode="External"/><Relationship Id="rId12" Type="http://schemas.openxmlformats.org/officeDocument/2006/relationships/hyperlink" Target="http://cs.wikipedia.org/wiki/Soubor:Latimeria_chalumnae01.jpg" TargetMode="External"/><Relationship Id="rId2" Type="http://schemas.openxmlformats.org/officeDocument/2006/relationships/hyperlink" Target="http://en.wikipedia.org/wiki/File:Marbled_lungfish_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Protopterus_dolloi.jpg" TargetMode="External"/><Relationship Id="rId11" Type="http://schemas.openxmlformats.org/officeDocument/2006/relationships/hyperlink" Target="http://en.wikipedia.org/wiki/File:Latimeria_Chalumnae_-_Coelacanth_-_NHMW.jpg" TargetMode="External"/><Relationship Id="rId5" Type="http://schemas.openxmlformats.org/officeDocument/2006/relationships/hyperlink" Target="http://cs.wikipedia.org/wiki/Soubor:Protopterus.jpg" TargetMode="External"/><Relationship Id="rId15" Type="http://schemas.openxmlformats.org/officeDocument/2006/relationships/hyperlink" Target="http://en.wikipedia.org/wiki/File:Coelacanth1.JPG" TargetMode="External"/><Relationship Id="rId10" Type="http://schemas.openxmlformats.org/officeDocument/2006/relationships/hyperlink" Target="http://en.wikipedia.org/wiki/File:Australian-Lungfish.jpg" TargetMode="External"/><Relationship Id="rId4" Type="http://schemas.openxmlformats.org/officeDocument/2006/relationships/hyperlink" Target="http://en.wikipedia.org/wiki/File:Protopterus_annectens.jpg" TargetMode="External"/><Relationship Id="rId9" Type="http://schemas.openxmlformats.org/officeDocument/2006/relationships/hyperlink" Target="http://en.wikipedia.org/wiki/File:Neoceratodus_forsteri_-_Zoo_Frankfurt.jpg" TargetMode="External"/><Relationship Id="rId14" Type="http://schemas.openxmlformats.org/officeDocument/2006/relationships/hyperlink" Target="http://en.wikipedia.org/wiki/File:Latimeria_menadoensis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352928" cy="4392488"/>
          </a:xfrm>
        </p:spPr>
        <p:txBody>
          <a:bodyPr/>
          <a:lstStyle/>
          <a:p>
            <a:pPr marL="0" indent="0" algn="l">
              <a:buNone/>
            </a:pP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Autor: Mgr. Pavla Srpová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Podkrušnohorské gymnázium Most,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příspěvková organizace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endParaRPr lang="cs-CZ" sz="32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620688"/>
            <a:ext cx="6400800" cy="8252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4400" b="1" dirty="0">
                <a:latin typeface="Arial" pitchFamily="34" charset="0"/>
                <a:cs typeface="Arial" pitchFamily="34" charset="0"/>
              </a:rPr>
              <a:t>Zoologie obratlovců</a:t>
            </a:r>
          </a:p>
        </p:txBody>
      </p:sp>
    </p:spTree>
    <p:extLst>
      <p:ext uri="{BB962C8B-B14F-4D97-AF65-F5344CB8AC3E}">
        <p14:creationId xmlns:p14="http://schemas.microsoft.com/office/powerpoint/2010/main" val="224619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6" y="1628800"/>
            <a:ext cx="8834518" cy="30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411760" y="4666456"/>
            <a:ext cx="6391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 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jihoamerický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sz="2400" dirty="0" err="1">
                <a:latin typeface="Calibri" pitchFamily="34" charset="0"/>
                <a:cs typeface="Calibri" pitchFamily="34" charset="0"/>
              </a:rPr>
              <a:t>Lepidosiren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dirty="0" err="1">
                <a:latin typeface="Calibri" pitchFamily="34" charset="0"/>
                <a:cs typeface="Calibri" pitchFamily="34" charset="0"/>
              </a:rPr>
              <a:t>paradoxa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A - samice</a:t>
            </a:r>
          </a:p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B - samec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207267"/>
            <a:ext cx="806489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Podtřída: DVOJDYŠNÍ 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9" y="1109216"/>
            <a:ext cx="8525180" cy="488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491880" y="6268922"/>
            <a:ext cx="6147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 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jihoamerický </a:t>
            </a:r>
            <a:r>
              <a:rPr lang="cs-CZ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Lepidosiren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paradoxa</a:t>
            </a:r>
            <a:r>
              <a:rPr 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87724" y="188640"/>
            <a:ext cx="49685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DVOJDYŠNÍ 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" y="1674566"/>
            <a:ext cx="9064324" cy="146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981" y="3105834"/>
            <a:ext cx="39919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 </a:t>
            </a:r>
            <a:r>
              <a:rPr lang="cs-CZ" sz="2400" b="1" dirty="0" err="1" smtClean="0">
                <a:latin typeface="Calibri" pitchFamily="34" charset="0"/>
                <a:cs typeface="Calibri" pitchFamily="34" charset="0"/>
              </a:rPr>
              <a:t>dolloův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Protopterus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dolloi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796"/>
            <a:ext cx="896639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9677" y="5939988"/>
            <a:ext cx="525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 západoafrický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Protopterus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annectens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87724" y="188640"/>
            <a:ext cx="49685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DVOJDYŠNÍ 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054090"/>
            <a:ext cx="7416824" cy="538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91881" y="6440558"/>
            <a:ext cx="565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itchFamily="34" charset="0"/>
                <a:cs typeface="Calibri" pitchFamily="34" charset="0"/>
              </a:rPr>
              <a:t>Bahník australský </a:t>
            </a:r>
            <a:r>
              <a:rPr lang="cs-CZ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Neoceratodus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forsteri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87724" y="188640"/>
            <a:ext cx="49685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DVOJDYŠNÍ 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51921" y="5007657"/>
            <a:ext cx="58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Bahník australský </a:t>
            </a:r>
            <a:r>
              <a:rPr lang="cs-CZ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Neoceratodus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forsteri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" y="1335249"/>
            <a:ext cx="898448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87724" y="188640"/>
            <a:ext cx="49685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DVOJDYŠNÍ 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836712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>
                <a:latin typeface="Calibri" pitchFamily="34" charset="0"/>
                <a:cs typeface="Calibri" pitchFamily="34" charset="0"/>
              </a:rPr>
              <a:t>Třída: </a:t>
            </a:r>
            <a:r>
              <a:rPr lang="cs-CZ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Ryby (</a:t>
            </a:r>
            <a:r>
              <a:rPr lang="cs-CZ" sz="3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Pisces</a:t>
            </a:r>
            <a:r>
              <a:rPr lang="cs-CZ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Podtřída: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Dvojdyšní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Dipnoi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-   6 druhů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            </a:t>
            </a:r>
            <a:r>
              <a:rPr lang="cs-CZ" sz="3200" b="1" dirty="0" smtClean="0">
                <a:latin typeface="Calibri" pitchFamily="34" charset="0"/>
                <a:cs typeface="Calibri" pitchFamily="34" charset="0"/>
              </a:rPr>
              <a:t>Lalokoploutví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400" b="1" dirty="0" err="1" smtClean="0">
                <a:latin typeface="Calibri" pitchFamily="34" charset="0"/>
                <a:cs typeface="Calibri" pitchFamily="34" charset="0"/>
              </a:rPr>
              <a:t>Crossopterygii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cs-CZ" sz="32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3200" b="1" dirty="0" smtClean="0">
                <a:latin typeface="Calibri" pitchFamily="34" charset="0"/>
                <a:cs typeface="Calibri" pitchFamily="34" charset="0"/>
              </a:rPr>
              <a:t>-  1 druh</a:t>
            </a:r>
            <a:endParaRPr lang="cs-CZ" sz="32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Paprskoploutví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Actinopterygii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24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	   	           Nadřád: 	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Násadcoploutví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Brachiopterygii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	Chrupavčití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	Kostnatí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Teleostei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	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908720"/>
            <a:ext cx="8222679" cy="5785274"/>
          </a:xfrm>
        </p:spPr>
        <p:txBody>
          <a:bodyPr>
            <a:normAutofit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Až na 1 druh vymřelé - od karbonu (400 mil. let).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Významní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z vývojového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hlediska (zahrnuje předchůdce </a:t>
            </a:r>
          </a:p>
          <a:p>
            <a:pPr marL="109728" indent="0">
              <a:buNone/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obojživelníků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, většiny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ryb),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s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ladkovodní i mořské.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Stavba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párových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ploutvovitých končetin homologická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s   končetinami čtyřnožců, jsou kryté šupinami,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se svalovinou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b="1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cs-CZ" sz="2400" b="1" dirty="0" err="1" smtClean="0">
                <a:latin typeface="Calibri" pitchFamily="34" charset="0"/>
                <a:cs typeface="Calibri" pitchFamily="34" charset="0"/>
              </a:rPr>
              <a:t>osmoidní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šupiny, částečně osifikované obratle.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331937"/>
            <a:ext cx="82809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Podtřída: LALOKOPLOUTVÍ  (CROSSOPTERYGII)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85" y="4509120"/>
            <a:ext cx="5904101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2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Latimeria_chalumna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102754"/>
            <a:ext cx="6954722" cy="33843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15516" y="5544323"/>
            <a:ext cx="87129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Calibri" pitchFamily="34" charset="0"/>
                <a:cs typeface="Calibri" pitchFamily="34" charset="0"/>
              </a:rPr>
              <a:t>Latimerie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podivná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Latimera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chalumnae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výskyt – pobřeží jihovýchodní  Afriky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9552" y="331937"/>
            <a:ext cx="806489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LALOKOPLOUTVÍ  (CROSSOPTERYGII)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71398" y="1124025"/>
            <a:ext cx="74888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lnSpc>
                <a:spcPct val="80000"/>
              </a:lnSpc>
              <a:buNone/>
            </a:pPr>
            <a:r>
              <a:rPr lang="cs-CZ" sz="2400" dirty="0">
                <a:latin typeface="Calibri" pitchFamily="34" charset="0"/>
                <a:cs typeface="Calibri" pitchFamily="34" charset="0"/>
              </a:rPr>
              <a:t>1. e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xemplář vyloven  22.12.1938, pak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až roku 1952 byla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vylovena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další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Komorských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ostrovů východně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od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Afriky. 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V současnosti zde malá populace.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68580" y="5386673"/>
            <a:ext cx="81061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Calibri" pitchFamily="34" charset="0"/>
                <a:cs typeface="Calibri" pitchFamily="34" charset="0"/>
              </a:rPr>
              <a:t>Latimerie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podivná - </a:t>
            </a:r>
            <a:r>
              <a:rPr lang="pt-BR" sz="2400" dirty="0" smtClean="0"/>
              <a:t>až </a:t>
            </a:r>
            <a:r>
              <a:rPr lang="pt-BR" sz="2400" dirty="0"/>
              <a:t>180 cm dlouhá </a:t>
            </a:r>
            <a:r>
              <a:rPr lang="pt-BR" sz="2400" dirty="0" smtClean="0"/>
              <a:t>a</a:t>
            </a:r>
            <a:r>
              <a:rPr lang="cs-CZ" sz="2400" dirty="0" smtClean="0"/>
              <a:t> váha</a:t>
            </a:r>
            <a:r>
              <a:rPr lang="pt-BR" sz="2400" dirty="0" smtClean="0"/>
              <a:t> </a:t>
            </a:r>
            <a:r>
              <a:rPr lang="pt-BR" sz="2400" dirty="0"/>
              <a:t>90 </a:t>
            </a:r>
            <a:r>
              <a:rPr lang="pt-BR" sz="2400" dirty="0" smtClean="0"/>
              <a:t>kg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cs-CZ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6" y="1124025"/>
            <a:ext cx="886752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9552" y="331937"/>
            <a:ext cx="806489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LALOKOPLOUTVÍ (CROSSOPTERYGII)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30154" y="5478323"/>
            <a:ext cx="8579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Calibri" pitchFamily="34" charset="0"/>
                <a:cs typeface="Calibri" pitchFamily="34" charset="0"/>
              </a:rPr>
              <a:t>Latimerie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podivná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žije v hloubkách až 200 metrů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522177" cy="452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90" y="980727"/>
            <a:ext cx="4192435" cy="452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331937"/>
            <a:ext cx="806489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LALOKOPLOUTVÍ (CROSSOPTERYGII)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52736"/>
            <a:ext cx="7772400" cy="5328592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cs-CZ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TŘÍDA: RYBY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mtClean="0">
                <a:latin typeface="Calibri" pitchFamily="34" charset="0"/>
                <a:cs typeface="Calibri" pitchFamily="34" charset="0"/>
              </a:rPr>
              <a:t>systém I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dirty="0">
                <a:latin typeface="Calibri" pitchFamily="34" charset="0"/>
                <a:cs typeface="Calibri" pitchFamily="34" charset="0"/>
              </a:rPr>
              <a:t/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Podtřídy:  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dvojdyšní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cs-CZ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   		   lalokoploutví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cs-CZ" dirty="0">
                <a:solidFill>
                  <a:schemeClr val="accent1">
                    <a:lumMod val="50000"/>
                  </a:schemeClr>
                </a:solidFill>
              </a:rPr>
            </a:br>
            <a:endParaRPr lang="cs-CZ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83768" y="115647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01631" y="476672"/>
            <a:ext cx="232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latin typeface="Calibri" pitchFamily="34" charset="0"/>
                <a:cs typeface="Calibri" pitchFamily="34" charset="0"/>
              </a:rPr>
              <a:t>Ověření znalostí:</a:t>
            </a:r>
            <a:endParaRPr lang="cs-CZ" sz="24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1631" y="1341138"/>
            <a:ext cx="8147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Calibri" pitchFamily="34" charset="0"/>
                <a:cs typeface="Calibri" pitchFamily="34" charset="0"/>
              </a:rPr>
              <a:t>Ve střevě dvojdyšných ryb se nachází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…………………………………………………………………..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85329" y="1252963"/>
            <a:ext cx="2815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typhlosolis</a:t>
            </a:r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(spirální řasa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).</a:t>
            </a:r>
            <a:endParaRPr lang="cs-CZ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2195274"/>
            <a:ext cx="7972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itchFamily="34" charset="0"/>
                <a:cs typeface="Calibri" pitchFamily="34" charset="0"/>
              </a:rPr>
              <a:t>  Recentní dvojdyšné ryby se vyskytují pouze na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 polokouli.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964424" y="2025997"/>
            <a:ext cx="1017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jižní</a:t>
            </a:r>
            <a:endParaRPr lang="cs-CZ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89364" y="3019388"/>
            <a:ext cx="8302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Vchlípením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z břišní strany jícnu se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u dvojdyšných vytvořily    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981902" y="2834722"/>
            <a:ext cx="176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plicní vaky.</a:t>
            </a:r>
            <a:endParaRPr lang="cs-CZ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981904" y="6165304"/>
            <a:ext cx="17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Konec ověřování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95537" y="3947331"/>
            <a:ext cx="848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itchFamily="34" charset="0"/>
                <a:cs typeface="Calibri" pitchFamily="34" charset="0"/>
              </a:rPr>
              <a:t>   V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nepříznivých podmínkách (sucho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upadají někteří bahníci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do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981902" y="3762665"/>
            <a:ext cx="205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stavu strnulosti.</a:t>
            </a:r>
            <a:endParaRPr lang="cs-CZ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5537" y="4756502"/>
            <a:ext cx="803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Fosílie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lalokoploutvých ryb jsou známy od    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……………………………………………….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796136" y="4571836"/>
            <a:ext cx="2953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karbonu (400 mil. let).</a:t>
            </a:r>
            <a:endParaRPr lang="cs-CZ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67544" y="5661248"/>
            <a:ext cx="6474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itchFamily="34" charset="0"/>
                <a:cs typeface="Calibri" pitchFamily="34" charset="0"/>
              </a:rPr>
              <a:t> Výskyt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latimerie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podivné 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………………………………………………………….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47252" y="5488196"/>
            <a:ext cx="36962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pobřeží jihovýchodní  </a:t>
            </a:r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Afriky.</a:t>
            </a:r>
            <a:endParaRPr lang="cs-CZ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cs-CZ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1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72754" y="1628800"/>
            <a:ext cx="84867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http://en.wikipedia.org/wiki/File:Marbled_lungfish_1.jpg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://en.wikipedia.org/wiki/File:Lungs_of_Protopterus_dolloi.JPG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://en.wikipedia.org/wiki/File:Protopterus_annectens.jpg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cs.wikipedia.org/wiki/Soubor:Protopterus.jpg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en.wikipedia.org/wiki/File:Protopterus_dolloi.jpg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en.wikipedia.org/wiki/File:Lepidosiren_paradoxa1.jpg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en.wikipedia.org/wiki/File:Lepidosiren_paradoxa_0.jpg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://en.wikipedia.org/wiki/File:Neoceratodus_forsteri_-_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Zoo_Frankfurt.jpg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en.wikipedia.org/wiki/File:Australian-Lungfish.jpg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://en.wikipedia.org/wiki/File:Latimeria_Chalumnae_-_Coelacanth_-_NHMW.jpg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cs.wikipedia.org/wiki/Soubor:Latimeria_chalumnae01.jpg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://en.wikipedia.org/wiki/File:Latimeria.jpg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en.wikipedia.org/wiki/File:Latimeria_menadoensis.jpg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en.wikipedia.org/wiki/File:Coelacanth1.JPG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7" y="621475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836712"/>
            <a:ext cx="849694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latin typeface="Calibri" pitchFamily="34" charset="0"/>
                <a:cs typeface="Calibri" pitchFamily="34" charset="0"/>
              </a:rPr>
              <a:t>Systém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Třída: Ryby (</a:t>
            </a:r>
            <a:r>
              <a:rPr lang="cs-CZ" sz="3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Pisces</a:t>
            </a:r>
            <a:r>
              <a:rPr lang="cs-CZ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Podtřída: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Dvojdyšní </a:t>
            </a:r>
            <a:r>
              <a:rPr lang="cs-CZ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2800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Dipnoi</a:t>
            </a:r>
            <a:r>
              <a:rPr lang="cs-CZ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	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	- 6 druhů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Lalokoploutví</a:t>
            </a:r>
            <a:r>
              <a:rPr lang="cs-CZ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28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Crossopterygii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	-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1 druh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 	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Paprskoploutví (</a:t>
            </a:r>
            <a:r>
              <a:rPr lang="cs-CZ" sz="2800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Actinopterygii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24 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           	   	           Nadřád: 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Násadcoploutví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sz="24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Brachiopterygii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	Chrupavčití (</a:t>
            </a:r>
            <a:r>
              <a:rPr lang="cs-CZ" sz="24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cs-CZ" sz="24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sz="24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	Kostnatí (</a:t>
            </a:r>
            <a:r>
              <a:rPr lang="cs-CZ" sz="24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Teleostei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	</a:t>
            </a:r>
            <a:endParaRPr lang="cs-CZ" sz="24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836712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>
                <a:latin typeface="Calibri" pitchFamily="34" charset="0"/>
                <a:cs typeface="Calibri" pitchFamily="34" charset="0"/>
              </a:rPr>
              <a:t>Podtřída:	</a:t>
            </a:r>
            <a:r>
              <a:rPr lang="cs-CZ" sz="3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Dvojdyšní </a:t>
            </a:r>
            <a:r>
              <a:rPr lang="cs-CZ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Dipnoi</a:t>
            </a:r>
            <a:r>
              <a:rPr lang="cs-CZ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cs-CZ" sz="3600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3200" b="1" dirty="0" smtClean="0">
                <a:latin typeface="Calibri" pitchFamily="34" charset="0"/>
                <a:cs typeface="Calibri" pitchFamily="34" charset="0"/>
              </a:rPr>
              <a:t>- 6 druhů</a:t>
            </a:r>
            <a:endParaRPr lang="cs-CZ" sz="32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Lalokoploutví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Crossopterygii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-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 druh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	Paprskoploutví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Actinopterygii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24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	   	           Nadřád: 	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Násadcoploutví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Brachiopterygii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	Chrupavčití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			Kostnatí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Teleostei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	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988393"/>
            <a:ext cx="8033692" cy="496044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cs-CZ" sz="3200" b="1" u="sng" dirty="0" smtClean="0">
                <a:latin typeface="Calibri" pitchFamily="34" charset="0"/>
                <a:cs typeface="Calibri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800" b="1" u="sng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Primitivní znaky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chrupavčitá kostra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chorda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spirální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řasa ve střevě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typhlosolis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kloaka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larvy mají vnější žábry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27584" y="196305"/>
            <a:ext cx="6246199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Calibri" pitchFamily="34" charset="0"/>
                <a:cs typeface="Calibri" pitchFamily="34" charset="0"/>
              </a:rPr>
              <a:t>Podtřída: DVOJDYŠNÍ  (DIPNOI)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8393"/>
            <a:ext cx="3242172" cy="50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436097" y="6028898"/>
            <a:ext cx="376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Bahník východoafrický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1124744"/>
            <a:ext cx="81369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u="sng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Obecné znaky</a:t>
            </a:r>
            <a:endParaRPr lang="cs-CZ" sz="3200" b="1" u="sng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žábry redukovány – 2 páry</a:t>
            </a: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800" dirty="0" err="1" smtClean="0">
                <a:latin typeface="Calibri" pitchFamily="34" charset="0"/>
                <a:cs typeface="Calibri" pitchFamily="34" charset="0"/>
              </a:rPr>
              <a:t>vchlípením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z břišní strany jícnu se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vytvořily dva </a:t>
            </a:r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plicní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vaky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(x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bahník australský má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jen jeden)</a:t>
            </a: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plicní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i žaberní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dýchání  - dokáží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přežít i ve vodách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				  chudých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na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 kyslík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krev z plicních vaků do srdce (podélná řasa)</a:t>
            </a: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vyvinuta kůra koncového mozku</a:t>
            </a: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	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	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188640"/>
            <a:ext cx="6372707" cy="64807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>
                <a:latin typeface="Calibri" pitchFamily="34" charset="0"/>
                <a:cs typeface="Calibri" pitchFamily="34" charset="0"/>
              </a:rPr>
              <a:t>Podtřída: DVOJDYŠNÍ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7723" y="1124744"/>
            <a:ext cx="81369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u="sng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Obecné znaky</a:t>
            </a:r>
          </a:p>
          <a:p>
            <a:pPr marL="457200" indent="-457200">
              <a:buFontTx/>
              <a:buChar char="-"/>
            </a:pPr>
            <a:r>
              <a:rPr lang="cs-CZ" sz="2800" dirty="0" err="1" smtClean="0">
                <a:latin typeface="Calibri" pitchFamily="34" charset="0"/>
                <a:cs typeface="Calibri" pitchFamily="34" charset="0"/>
              </a:rPr>
              <a:t>kosmoidní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šupiny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– kostěného původu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Calibri" pitchFamily="34" charset="0"/>
                <a:cs typeface="Calibri" pitchFamily="34" charset="0"/>
              </a:rPr>
              <a:t>h</a:t>
            </a:r>
            <a:r>
              <a:rPr lang="cs-CZ" sz="2800" dirty="0" err="1" smtClean="0">
                <a:latin typeface="Calibri" pitchFamily="34" charset="0"/>
                <a:cs typeface="Calibri" pitchFamily="34" charset="0"/>
              </a:rPr>
              <a:t>omocerkní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 ocasní ploutev</a:t>
            </a:r>
          </a:p>
          <a:p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nepříznivých podmínkách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(sucho) vytvářejí v bahnitém dně </a:t>
            </a:r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slizový kokon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a upadají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do </a:t>
            </a:r>
            <a:r>
              <a:rPr lang="cs-CZ" sz="2800" b="1" dirty="0">
                <a:latin typeface="Calibri" pitchFamily="34" charset="0"/>
                <a:cs typeface="Calibri" pitchFamily="34" charset="0"/>
              </a:rPr>
              <a:t>stavu </a:t>
            </a:r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strnulosti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(až 4 roky)</a:t>
            </a:r>
          </a:p>
          <a:p>
            <a:pPr marL="457200" indent="-457200">
              <a:buFontTx/>
              <a:buChar char="-"/>
            </a:pPr>
            <a:endParaRPr lang="cs-CZ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v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elké sladkovodní ryby ( až 1 m)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r>
              <a:rPr lang="cs-CZ" sz="28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t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ropické vody s nedostatkem  kyslíku -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Austrálie,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						Afrika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, Jižní Amerika </a:t>
            </a:r>
            <a:endParaRPr lang="cs-CZ" sz="2800" dirty="0" smtClean="0">
              <a:latin typeface="Calibri" pitchFamily="34" charset="0"/>
              <a:cs typeface="Calibri" pitchFamily="34" charset="0"/>
            </a:endParaRPr>
          </a:p>
          <a:p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63688" y="578078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latin typeface="Calibri" pitchFamily="34" charset="0"/>
              <a:cs typeface="Calibri" pitchFamily="34" charset="0"/>
            </a:endParaRP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186780"/>
            <a:ext cx="6588731" cy="50591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>
                <a:latin typeface="Calibri" pitchFamily="34" charset="0"/>
                <a:cs typeface="Calibri" pitchFamily="34" charset="0"/>
              </a:rPr>
              <a:t>Podtřída: DVOJDYŠNÍ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3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7" y="1241869"/>
            <a:ext cx="8912665" cy="477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16138" y="188640"/>
            <a:ext cx="49685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DVOJDYŠNÍ 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987824" y="1988840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</a:rPr>
              <a:t>Levý plicní vak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24128" y="1772816"/>
            <a:ext cx="1460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</a:rPr>
              <a:t>chord</a:t>
            </a:r>
            <a:r>
              <a:rPr lang="cs-CZ" b="1" dirty="0" smtClean="0">
                <a:solidFill>
                  <a:srgbClr val="FFFF00"/>
                </a:solidFill>
              </a:rPr>
              <a:t>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40352" y="2492896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</a:rPr>
              <a:t>játra</a:t>
            </a:r>
            <a:endParaRPr lang="cs-CZ" sz="2000" b="1" dirty="0">
              <a:solidFill>
                <a:srgbClr val="FFFF00"/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6804248" y="2893006"/>
            <a:ext cx="1152128" cy="1904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1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42" y="1340768"/>
            <a:ext cx="5019748" cy="375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59672" y="5096803"/>
            <a:ext cx="339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Protopterus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82860" y="1132894"/>
            <a:ext cx="34563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Řád: </a:t>
            </a:r>
            <a:r>
              <a:rPr lang="cs-CZ" sz="2800" b="1" u="sng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cs-CZ" sz="2800" b="1" u="sng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ednoplicní</a:t>
            </a:r>
            <a:endParaRPr lang="cs-CZ" sz="2800" b="1" u="sng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 australský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1 plicní vak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r>
              <a:rPr lang="cs-CZ" sz="2800" b="1" u="sng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Řád: </a:t>
            </a:r>
            <a:r>
              <a:rPr lang="cs-CZ" sz="2800" b="1" u="sng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Dvouplicní</a:t>
            </a:r>
            <a:endParaRPr lang="cs-CZ" sz="2800" b="1" u="sng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s-CZ" sz="20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plicní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vaky, redukované šupiny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Bahník</a:t>
            </a:r>
          </a:p>
          <a:p>
            <a:pPr marL="285750" indent="-285750">
              <a:buFontTx/>
              <a:buChar char="-"/>
            </a:pP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východoafrický</a:t>
            </a:r>
          </a:p>
          <a:p>
            <a:pPr marL="285750" indent="-285750">
              <a:buFontTx/>
              <a:buChar char="-"/>
            </a:pPr>
            <a:r>
              <a:rPr lang="cs-CZ" sz="2400" b="1" dirty="0">
                <a:latin typeface="Calibri" pitchFamily="34" charset="0"/>
                <a:cs typeface="Calibri" pitchFamily="34" charset="0"/>
              </a:rPr>
              <a:t>z</a:t>
            </a: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ápadoafrický</a:t>
            </a:r>
          </a:p>
          <a:p>
            <a:pPr marL="285750" indent="-285750">
              <a:buFontTx/>
              <a:buChar char="-"/>
            </a:pPr>
            <a:r>
              <a:rPr lang="cs-CZ" sz="2400" b="1" dirty="0">
                <a:latin typeface="Calibri" pitchFamily="34" charset="0"/>
                <a:cs typeface="Calibri" pitchFamily="34" charset="0"/>
              </a:rPr>
              <a:t>jihoamerický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malý</a:t>
            </a:r>
          </a:p>
          <a:p>
            <a:pPr marL="285750" indent="-285750">
              <a:buFontTx/>
              <a:buChar char="-"/>
            </a:pPr>
            <a:r>
              <a:rPr lang="cs-CZ" dirty="0" err="1" smtClean="0">
                <a:latin typeface="Calibri" pitchFamily="34" charset="0"/>
                <a:cs typeface="Calibri" pitchFamily="34" charset="0"/>
              </a:rPr>
              <a:t>dolloův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576" y="188640"/>
            <a:ext cx="6300699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>
                <a:latin typeface="Calibri" pitchFamily="34" charset="0"/>
                <a:cs typeface="Calibri" pitchFamily="34" charset="0"/>
              </a:rPr>
              <a:t>Podtřída: DVOJDYŠNÍ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(DIPNOI)</a:t>
            </a:r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1057</TotalTime>
  <Words>514</Words>
  <Application>Microsoft Office PowerPoint</Application>
  <PresentationFormat>Předvádění na obrazovce (4:3)</PresentationFormat>
  <Paragraphs>128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Georgia</vt:lpstr>
      <vt:lpstr>Trebuchet MS</vt:lpstr>
      <vt:lpstr>Aerodynamika</vt:lpstr>
      <vt:lpstr> Autor: Mgr. Pavla Srpová Podkrušnohorské gymnázium Most, příspěvková organizace </vt:lpstr>
      <vt:lpstr>TŘÍDA: RYBY   systém I   Podtřídy:   dvojdyšní           lalokoploutví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 - taxonomie</dc:title>
  <dc:creator>holky</dc:creator>
  <cp:lastModifiedBy>Admin</cp:lastModifiedBy>
  <cp:revision>74</cp:revision>
  <dcterms:created xsi:type="dcterms:W3CDTF">2012-03-09T07:27:04Z</dcterms:created>
  <dcterms:modified xsi:type="dcterms:W3CDTF">2020-03-16T08:21:29Z</dcterms:modified>
</cp:coreProperties>
</file>