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notesMasterIdLst>
    <p:notesMasterId r:id="rId43"/>
  </p:notesMasterIdLst>
  <p:sldIdLst>
    <p:sldId id="387" r:id="rId2"/>
    <p:sldId id="256" r:id="rId3"/>
    <p:sldId id="257" r:id="rId4"/>
    <p:sldId id="342" r:id="rId5"/>
    <p:sldId id="344" r:id="rId6"/>
    <p:sldId id="345" r:id="rId7"/>
    <p:sldId id="346" r:id="rId8"/>
    <p:sldId id="347" r:id="rId9"/>
    <p:sldId id="348" r:id="rId10"/>
    <p:sldId id="351" r:id="rId11"/>
    <p:sldId id="352" r:id="rId12"/>
    <p:sldId id="353" r:id="rId13"/>
    <p:sldId id="354" r:id="rId14"/>
    <p:sldId id="355" r:id="rId15"/>
    <p:sldId id="356" r:id="rId16"/>
    <p:sldId id="359" r:id="rId17"/>
    <p:sldId id="360" r:id="rId18"/>
    <p:sldId id="361" r:id="rId19"/>
    <p:sldId id="364" r:id="rId20"/>
    <p:sldId id="366" r:id="rId21"/>
    <p:sldId id="368" r:id="rId22"/>
    <p:sldId id="369" r:id="rId23"/>
    <p:sldId id="370" r:id="rId24"/>
    <p:sldId id="371" r:id="rId25"/>
    <p:sldId id="376" r:id="rId26"/>
    <p:sldId id="378" r:id="rId27"/>
    <p:sldId id="379" r:id="rId28"/>
    <p:sldId id="380" r:id="rId29"/>
    <p:sldId id="381" r:id="rId30"/>
    <p:sldId id="383" r:id="rId31"/>
    <p:sldId id="384" r:id="rId32"/>
    <p:sldId id="385" r:id="rId33"/>
    <p:sldId id="372" r:id="rId34"/>
    <p:sldId id="373" r:id="rId35"/>
    <p:sldId id="374" r:id="rId36"/>
    <p:sldId id="375" r:id="rId37"/>
    <p:sldId id="386" r:id="rId38"/>
    <p:sldId id="341" r:id="rId39"/>
    <p:sldId id="358" r:id="rId40"/>
    <p:sldId id="367" r:id="rId41"/>
    <p:sldId id="377" r:id="rId4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7B7A"/>
    <a:srgbClr val="369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1" autoAdjust="0"/>
    <p:restoredTop sz="94703" autoAdjust="0"/>
  </p:normalViewPr>
  <p:slideViewPr>
    <p:cSldViewPr>
      <p:cViewPr varScale="1">
        <p:scale>
          <a:sx n="102" d="100"/>
          <a:sy n="102" d="100"/>
        </p:scale>
        <p:origin x="2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477CD-2674-4A20-B633-E6D7939FBE24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99C6-5D36-439F-9E32-F2104F471D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912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99C6-5D36-439F-9E32-F2104F471D51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937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99C6-5D36-439F-9E32-F2104F471D51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457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EE57C-0002-44DB-A5F0-E1FE724ABEE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6FAD-69E1-4C84-9ECD-C8FA0D11C78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067E7-80BF-42F2-BCF8-AEB5ABA6171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505A456-AE48-4105-92A9-754BFCF3D26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454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93F0A-B249-441C-848A-FEFD634C2CE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E3092-C007-4E25-B37A-4734FA43981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18DA8-836E-4CA5-BE02-D54A1FCFE979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9476A-4348-4AB7-BE16-F37C234C327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9232F-DE03-451D-B8BF-083EF3A1518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3C7BD-9417-4732-84DC-191203DA121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E01D4-56F1-42BB-9B4B-0325CCF414B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B2B60-1E61-49DD-914F-E4B6399807E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7289761-45CA-4FB1-9B8C-3084A17658F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Clupeaharengusdistkils.jpg" TargetMode="External"/><Relationship Id="rId13" Type="http://schemas.openxmlformats.org/officeDocument/2006/relationships/hyperlink" Target="http://en.wikipedia.org/wiki/File:Engraulis_encrasicolus_Gervais.jpg" TargetMode="External"/><Relationship Id="rId3" Type="http://schemas.openxmlformats.org/officeDocument/2006/relationships/hyperlink" Target="http://cs.wikipedia.org/wiki/Soubor:Heringsfass.JPG" TargetMode="External"/><Relationship Id="rId7" Type="http://schemas.openxmlformats.org/officeDocument/2006/relationships/hyperlink" Target="http://cs.wikipedia.org/wiki/Soubor:Sardinops_melanostictus.jpg" TargetMode="External"/><Relationship Id="rId12" Type="http://schemas.openxmlformats.org/officeDocument/2006/relationships/hyperlink" Target="http://en.wikipedia.org/wiki/File:Time_series_for_global_capture_of_all_sardines.png" TargetMode="External"/><Relationship Id="rId17" Type="http://schemas.openxmlformats.org/officeDocument/2006/relationships/hyperlink" Target="http://it.wikipedia.org/wiki/File:Bachforelle.jpg" TargetMode="External"/><Relationship Id="rId2" Type="http://schemas.openxmlformats.org/officeDocument/2006/relationships/hyperlink" Target="http://cs.wikipedia.org/wiki/Soubor:Herringadultkils.jpg" TargetMode="External"/><Relationship Id="rId16" Type="http://schemas.openxmlformats.org/officeDocument/2006/relationships/hyperlink" Target="http://it.wikipedia.org/wiki/File:Salmo_trutt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Herring_catch-Sep200.jpg" TargetMode="External"/><Relationship Id="rId11" Type="http://schemas.openxmlformats.org/officeDocument/2006/relationships/hyperlink" Target="http://en.wikipedia.org/wiki/File:Sardines_-_%E9%B0%AF(%E3%81%84%E3%82%8F%E3%81%97).jpg" TargetMode="External"/><Relationship Id="rId5" Type="http://schemas.openxmlformats.org/officeDocument/2006/relationships/hyperlink" Target="http://en.wikipedia.org/wiki/File:Global_capture_of_true_herring.png" TargetMode="External"/><Relationship Id="rId15" Type="http://schemas.openxmlformats.org/officeDocument/2006/relationships/hyperlink" Target="http://en.wikipedia.org/wiki/File:Bachforelle_Zeichnung.jpg" TargetMode="External"/><Relationship Id="rId10" Type="http://schemas.openxmlformats.org/officeDocument/2006/relationships/hyperlink" Target="http://en.wikipedia.org/wiki/File:Sardina_pilchardus_2011.jpg" TargetMode="External"/><Relationship Id="rId4" Type="http://schemas.openxmlformats.org/officeDocument/2006/relationships/hyperlink" Target="http://en.wikipedia.org/wiki/File:Clupea_harengus_Gervais.flipped.jpg" TargetMode="External"/><Relationship Id="rId9" Type="http://schemas.openxmlformats.org/officeDocument/2006/relationships/hyperlink" Target="http://en.wikipedia.org/wiki/File:Sardina_pilchardus_Gervais.jpg" TargetMode="External"/><Relationship Id="rId14" Type="http://schemas.openxmlformats.org/officeDocument/2006/relationships/hyperlink" Target="http://cs.wikipedia.org/wiki/Soubor:Anchovy-thumbnail.jpg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Soubor:Salmo_salar_CZ_distribution_grid_map_2006.png" TargetMode="External"/><Relationship Id="rId13" Type="http://schemas.openxmlformats.org/officeDocument/2006/relationships/hyperlink" Target="http://en.wikipedia.org/wiki/Hucho_taimen" TargetMode="External"/><Relationship Id="rId18" Type="http://schemas.openxmlformats.org/officeDocument/2006/relationships/hyperlink" Target="http://en.wikipedia.org/wiki/File:Esox_lucius1.jpg" TargetMode="External"/><Relationship Id="rId3" Type="http://schemas.openxmlformats.org/officeDocument/2006/relationships/hyperlink" Target="http://cs.wikipedia.org/wiki/Soubor:Salmo_salar_GLERL_1.jpg" TargetMode="External"/><Relationship Id="rId7" Type="http://schemas.openxmlformats.org/officeDocument/2006/relationships/hyperlink" Target="http://cs.wikipedia.org/wiki/Soubor:Salmonlarvakils.jpg" TargetMode="External"/><Relationship Id="rId12" Type="http://schemas.openxmlformats.org/officeDocument/2006/relationships/hyperlink" Target="http://en.wikipedia.org/wiki/File:Hucho_hucho.jpg" TargetMode="External"/><Relationship Id="rId17" Type="http://schemas.openxmlformats.org/officeDocument/2006/relationships/hyperlink" Target="http://en.wikipedia.org/wiki/File:Underwater_Arctic_Grayling.jpg" TargetMode="External"/><Relationship Id="rId2" Type="http://schemas.openxmlformats.org/officeDocument/2006/relationships/hyperlink" Target="http://cs.wikipedia.org/wiki/Soubor:Oncorhynchus_mykiss_mid_res_150dpi.jpg" TargetMode="External"/><Relationship Id="rId16" Type="http://schemas.openxmlformats.org/officeDocument/2006/relationships/hyperlink" Target="http://en.wikipedia.org/wiki/File:Arctic_grayling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Soubor:Salmon_Fish.JPG" TargetMode="External"/><Relationship Id="rId11" Type="http://schemas.openxmlformats.org/officeDocument/2006/relationships/hyperlink" Target="http://en.wikipedia.org/wiki/File:OncorhynchusTschawytscha2.jpg" TargetMode="External"/><Relationship Id="rId5" Type="http://schemas.openxmlformats.org/officeDocument/2006/relationships/hyperlink" Target="http://cs.wikipedia.org/wiki/Soubor:Wst_atlantischer_lachs_stoer_001.jpg" TargetMode="External"/><Relationship Id="rId15" Type="http://schemas.openxmlformats.org/officeDocument/2006/relationships/hyperlink" Target="http://en.wikipedia.org/wiki/File:Coregonus_lavaretus_maraena_1.jpg" TargetMode="External"/><Relationship Id="rId10" Type="http://schemas.openxmlformats.org/officeDocument/2006/relationships/hyperlink" Target="http://en.wikipedia.org/wiki/File:Salmoneggskils.jpg" TargetMode="External"/><Relationship Id="rId4" Type="http://schemas.openxmlformats.org/officeDocument/2006/relationships/hyperlink" Target="http://cs.wikipedia.org/wiki/Soubor:Atlantischer_Lachs.jpg" TargetMode="External"/><Relationship Id="rId9" Type="http://schemas.openxmlformats.org/officeDocument/2006/relationships/hyperlink" Target="http://en.wikipedia.org/wiki/File:Salmon_farming.jpg" TargetMode="External"/><Relationship Id="rId14" Type="http://schemas.openxmlformats.org/officeDocument/2006/relationships/hyperlink" Target="http://cs.wikipedia.org/wiki/Soubor:Brook_Trout_Salvelinus_fontinalis_2900px.j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02.Gymnocorymbus_ternetzi.JPG" TargetMode="External"/><Relationship Id="rId13" Type="http://schemas.openxmlformats.org/officeDocument/2006/relationships/hyperlink" Target="http://en.wikipedia.org/wiki/File:Piranha-serrasalmus_manueli_01.jpg" TargetMode="External"/><Relationship Id="rId18" Type="http://schemas.openxmlformats.org/officeDocument/2006/relationships/hyperlink" Target="http://cs.wikipedia.org/wiki/Soubor:Squalius_cephalus_Prague_Vltava_2.jpg" TargetMode="External"/><Relationship Id="rId3" Type="http://schemas.openxmlformats.org/officeDocument/2006/relationships/hyperlink" Target="http://en.wikipedia.org/wiki/File:Distribution_map_of_Esox_lucius.png" TargetMode="External"/><Relationship Id="rId7" Type="http://schemas.openxmlformats.org/officeDocument/2006/relationships/hyperlink" Target="http://en.wikipedia.org/wiki/File:05.Hyphessobrycon_herbertaxelrodi.JPG" TargetMode="External"/><Relationship Id="rId12" Type="http://schemas.openxmlformats.org/officeDocument/2006/relationships/hyperlink" Target="http://en.wikipedia.org/wiki/File:Pygopristis_denticulata.jpg" TargetMode="External"/><Relationship Id="rId17" Type="http://schemas.openxmlformats.org/officeDocument/2006/relationships/hyperlink" Target="http://cs.wikipedia.org/wiki/Soubor:Scardinius_erythrophthalmus_in_aquarium.JPG" TargetMode="External"/><Relationship Id="rId2" Type="http://schemas.openxmlformats.org/officeDocument/2006/relationships/hyperlink" Target="http://en.wikipedia.org/wiki/File:Pike_caught_frog.jpg" TargetMode="External"/><Relationship Id="rId16" Type="http://schemas.openxmlformats.org/officeDocument/2006/relationships/hyperlink" Target="http://en.wikipedia.org/wiki/File:Rutilusrutilus38cm_2143x106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Pristella_tetra1.jpg" TargetMode="External"/><Relationship Id="rId11" Type="http://schemas.openxmlformats.org/officeDocument/2006/relationships/hyperlink" Target="http://en.wikipedia.org/wiki/File:Piranha.jaw.jpg" TargetMode="External"/><Relationship Id="rId5" Type="http://schemas.openxmlformats.org/officeDocument/2006/relationships/hyperlink" Target="http://en.wikipedia.org/wiki/File:Europaeischer_Hecht.jpg" TargetMode="External"/><Relationship Id="rId15" Type="http://schemas.openxmlformats.org/officeDocument/2006/relationships/hyperlink" Target="http://cs.wikipedia.org/wiki/Soubor:Electrophorus_electricus_2.jpg" TargetMode="External"/><Relationship Id="rId10" Type="http://schemas.openxmlformats.org/officeDocument/2006/relationships/hyperlink" Target="http://en.wikipedia.org/wiki/File:Jaw_of_the_piranha.jpg" TargetMode="External"/><Relationship Id="rId19" Type="http://schemas.openxmlformats.org/officeDocument/2006/relationships/hyperlink" Target="http://en.wikipedia.org/wiki/File:Phoxinus_bigerri_01_by-dpc.jpg" TargetMode="External"/><Relationship Id="rId4" Type="http://schemas.openxmlformats.org/officeDocument/2006/relationships/hyperlink" Target="http://en.wikipedia.org/wiki/File:Esox_Lucius.JPG" TargetMode="External"/><Relationship Id="rId9" Type="http://schemas.openxmlformats.org/officeDocument/2006/relationships/hyperlink" Target="http://en.wikipedia.org/wiki/File:Gregory_Moine_-_Red_bellied_Piranha_(by).jpg" TargetMode="External"/><Relationship Id="rId14" Type="http://schemas.openxmlformats.org/officeDocument/2006/relationships/hyperlink" Target="http://en.wikipedia.org/wiki/File:Piranha_medium.jpg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Riviergrondel.jpg" TargetMode="External"/><Relationship Id="rId13" Type="http://schemas.openxmlformats.org/officeDocument/2006/relationships/hyperlink" Target="http://cs.wikipedia.org/wiki/Soubor:Rhodeus_sericeus.jpg" TargetMode="External"/><Relationship Id="rId18" Type="http://schemas.openxmlformats.org/officeDocument/2006/relationships/hyperlink" Target="http://cs.wikipedia.org/wiki/Soubor:Steinbeisser_001.jpg" TargetMode="External"/><Relationship Id="rId3" Type="http://schemas.openxmlformats.org/officeDocument/2006/relationships/hyperlink" Target="http://cs.wikipedia.org/wiki/Soubor:Domesticcometgoldfish.jpg" TargetMode="External"/><Relationship Id="rId21" Type="http://schemas.openxmlformats.org/officeDocument/2006/relationships/hyperlink" Target="http://cs.wikipedia.org/wiki/Soubor:EuropeseMeervalLucasVanDerGeest.jpg" TargetMode="External"/><Relationship Id="rId7" Type="http://schemas.openxmlformats.org/officeDocument/2006/relationships/hyperlink" Target="http://cs.wikipedia.org/wiki/Soubor:Chondrostoma_nasus_(aka).jpg" TargetMode="External"/><Relationship Id="rId12" Type="http://schemas.openxmlformats.org/officeDocument/2006/relationships/hyperlink" Target="http://cs.wikipedia.org/wiki/Soubor:Alburnus_alburnus_01_by-dpc.jpg" TargetMode="External"/><Relationship Id="rId17" Type="http://schemas.openxmlformats.org/officeDocument/2006/relationships/hyperlink" Target="http://en.wikipedia.org/wiki/File:Puntius_pentazona.jpg" TargetMode="External"/><Relationship Id="rId2" Type="http://schemas.openxmlformats.org/officeDocument/2006/relationships/hyperlink" Target="http://cs.wikipedia.org/wiki/Soubor:Chub_Pengo.jpg" TargetMode="External"/><Relationship Id="rId16" Type="http://schemas.openxmlformats.org/officeDocument/2006/relationships/hyperlink" Target="http://en.wikipedia.org/wiki/File:Puntius_denisonii_1.jpg" TargetMode="External"/><Relationship Id="rId20" Type="http://schemas.openxmlformats.org/officeDocument/2006/relationships/hyperlink" Target="http://cs.wikipedia.org/wiki/Soubor:Misgurnus_fossilis_2009_G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Soubor:Tinca_tinca_Prague_Vltava_3.jpg" TargetMode="External"/><Relationship Id="rId11" Type="http://schemas.openxmlformats.org/officeDocument/2006/relationships/hyperlink" Target="http://cs.wikipedia.org/wiki/Soubor:Blicca_bjoerkna.jpg" TargetMode="External"/><Relationship Id="rId5" Type="http://schemas.openxmlformats.org/officeDocument/2006/relationships/hyperlink" Target="http://en.wikipedia.org/wiki/File:LeucaspiusDelineatusMale.JPG" TargetMode="External"/><Relationship Id="rId15" Type="http://schemas.openxmlformats.org/officeDocument/2006/relationships/hyperlink" Target="http://cs.wikipedia.org/wiki/Soubor:Zebrafisch.jpg" TargetMode="External"/><Relationship Id="rId23" Type="http://schemas.openxmlformats.org/officeDocument/2006/relationships/hyperlink" Target="http://cs.wikipedia.org/wiki/Soubor:Caprinus_carpio_Prague_Vltava_1.jpg" TargetMode="External"/><Relationship Id="rId10" Type="http://schemas.openxmlformats.org/officeDocument/2006/relationships/hyperlink" Target="http://cs.wikipedia.org/wiki/Soubor:Abramis_brama_Prague_Vltava_1.jpg" TargetMode="External"/><Relationship Id="rId19" Type="http://schemas.openxmlformats.org/officeDocument/2006/relationships/hyperlink" Target="http://en.wikipedia.org/wiki/File:Barbatula_barbatula_by_MdE.jpg" TargetMode="External"/><Relationship Id="rId4" Type="http://schemas.openxmlformats.org/officeDocument/2006/relationships/hyperlink" Target="http://cs.wikipedia.org/wiki/Soubor:Aspius_aspius_Prague_Vltava_1.jpg" TargetMode="External"/><Relationship Id="rId9" Type="http://schemas.openxmlformats.org/officeDocument/2006/relationships/hyperlink" Target="http://en.wikipedia.org/wiki/File:Barbel.jpg" TargetMode="External"/><Relationship Id="rId14" Type="http://schemas.openxmlformats.org/officeDocument/2006/relationships/hyperlink" Target="http://cs.wikipedia.org/wiki/Soubor:CarassiusCarassius8.JPG" TargetMode="External"/><Relationship Id="rId22" Type="http://schemas.openxmlformats.org/officeDocument/2006/relationships/hyperlink" Target="http://cs.wikipedia.org/wiki/Soubor:Ameiurus_nebulosus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7910265" cy="4464496"/>
          </a:xfrm>
          <a:ln>
            <a:noFill/>
          </a:ln>
          <a:effectLst/>
        </p:spPr>
        <p:txBody>
          <a:bodyPr/>
          <a:lstStyle/>
          <a:p>
            <a:pPr marL="0" indent="0" algn="l">
              <a:buNone/>
            </a:pP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Autor: Mgr. Pavla Srpová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Podkrušnohorské gymnázium Most,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r>
              <a:rPr lang="cs-CZ" sz="3200" dirty="0">
                <a:effectLst/>
                <a:latin typeface="Arial" pitchFamily="34" charset="0"/>
                <a:cs typeface="Arial" pitchFamily="34" charset="0"/>
              </a:rPr>
              <a:t>příspěvková organizace</a:t>
            </a:r>
            <a:br>
              <a:rPr lang="cs-CZ" sz="3200" dirty="0">
                <a:effectLst/>
                <a:latin typeface="Arial" pitchFamily="34" charset="0"/>
                <a:cs typeface="Arial" pitchFamily="34" charset="0"/>
              </a:rPr>
            </a:br>
            <a:endParaRPr lang="cs-CZ" sz="3200" dirty="0"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1143000" y="476672"/>
            <a:ext cx="6400800" cy="11133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cs-CZ" sz="4400" b="1" dirty="0">
                <a:latin typeface="Arial" pitchFamily="34" charset="0"/>
                <a:cs typeface="Arial" pitchFamily="34" charset="0"/>
              </a:rPr>
              <a:t>Zoologie obratlovců</a:t>
            </a:r>
          </a:p>
          <a:p>
            <a:pPr marL="45720" indent="0">
              <a:buNone/>
            </a:pP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424762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5" y="1436611"/>
            <a:ext cx="849044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26095" y="961138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Sleď obecný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– celosvětový lov (v tunách)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5536" y="169050"/>
            <a:ext cx="7438583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Sleďovití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93" y="1719297"/>
            <a:ext cx="511024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24057" y="1719297"/>
            <a:ext cx="2295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Sardinka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Sardina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83" y="3789040"/>
            <a:ext cx="4579265" cy="289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1" y="3789040"/>
            <a:ext cx="3861847" cy="289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30601" y="169050"/>
            <a:ext cx="770351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čeleď: Sleďovití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9" y="870640"/>
            <a:ext cx="2918400" cy="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80794" y="759639"/>
            <a:ext cx="5368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Sardinka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– celosvětový lov (v tunách)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03" y="1340768"/>
            <a:ext cx="7456393" cy="427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80794" y="0"/>
            <a:ext cx="763773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Sleďovití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59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7189894" cy="240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440227" y="1412776"/>
            <a:ext cx="2291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Sarde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l obecná 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23528" y="169050"/>
            <a:ext cx="7699945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</a:t>
            </a:r>
            <a:r>
              <a:rPr lang="cs-CZ" sz="3600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Sardelovití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16" y="3789040"/>
            <a:ext cx="3809492" cy="140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005080" y="3789040"/>
            <a:ext cx="5036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Výskyt: Atlantik, Středozemní moře,</a:t>
            </a: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Baltské moře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Velikost: 10-15 cm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Potrava: plankton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Význam: „ančovičky“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3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79512" y="961138"/>
            <a:ext cx="478224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Font typeface="Wingdings 3"/>
              <a:buNone/>
            </a:pPr>
            <a:r>
              <a:rPr lang="cs-CZ" sz="2400" b="1" u="sng" dirty="0" smtClean="0">
                <a:latin typeface="Arial" pitchFamily="34" charset="0"/>
                <a:cs typeface="Arial" pitchFamily="34" charset="0"/>
              </a:rPr>
              <a:t>Charakteristika</a:t>
            </a:r>
            <a:endParaRPr lang="cs-CZ" sz="2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sladkovodní a tažné druhy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vytírají se v horních úsecích řek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ízká hřbetní ploutev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tuková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ploutvička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sportovní rybaření 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valitní maso</a:t>
            </a:r>
          </a:p>
          <a:p>
            <a:pPr>
              <a:lnSpc>
                <a:spcPct val="150000"/>
              </a:lnSpc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Zástupci: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losos, pstruh,</a:t>
            </a:r>
          </a:p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     hlavatka, siven, síh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43608" y="169050"/>
            <a:ext cx="6979865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Lososovití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759" y="931145"/>
            <a:ext cx="4154552" cy="297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247" y="4437112"/>
            <a:ext cx="5148064" cy="154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61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43608" y="169050"/>
            <a:ext cx="6979865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Lososovití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961138"/>
            <a:ext cx="4270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Pstruh obecný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Salmo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trutta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9" y="1435195"/>
            <a:ext cx="5227065" cy="205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4704"/>
            <a:ext cx="3030637" cy="378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429222"/>
            <a:ext cx="4807419" cy="22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450233" y="1019696"/>
            <a:ext cx="1766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tuková</a:t>
            </a:r>
          </a:p>
          <a:p>
            <a:r>
              <a:rPr lang="cs-CZ" sz="2400" dirty="0" smtClean="0"/>
              <a:t>ploutvička</a:t>
            </a:r>
            <a:endParaRPr lang="cs-CZ" sz="2400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4211960" y="1725617"/>
            <a:ext cx="1204906" cy="3291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7" y="3486940"/>
            <a:ext cx="521943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16030" y="5448624"/>
            <a:ext cx="3384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Pstruh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duhový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Oncorhynchus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mykiss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940152" y="4005064"/>
            <a:ext cx="2622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Pstruh obecný </a:t>
            </a:r>
            <a:endParaRPr lang="cs-CZ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54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54396" y="164611"/>
            <a:ext cx="6979865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Lososovití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211960" y="738837"/>
            <a:ext cx="5046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Losos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obecný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Salmo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salar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05786"/>
            <a:ext cx="5810921" cy="240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32" y="3052458"/>
            <a:ext cx="4272136" cy="249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54872" y="2526555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/>
              <a:t>Výskyt v ČR</a:t>
            </a:r>
            <a:endParaRPr lang="cs-CZ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0055"/>
            <a:ext cx="490653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8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79512" y="169050"/>
            <a:ext cx="7843961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Lososovití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705623" y="1052736"/>
            <a:ext cx="22525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Losos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obecný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" y="771549"/>
            <a:ext cx="6721272" cy="234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17" y="771549"/>
            <a:ext cx="2775183" cy="20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52" y="2852936"/>
            <a:ext cx="2734453" cy="398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848151" y="3093299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plůdek</a:t>
            </a:r>
            <a:endParaRPr lang="cs-CZ" sz="2400" b="1" dirty="0">
              <a:solidFill>
                <a:srgbClr val="FFFF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448" y="3120041"/>
            <a:ext cx="2951886" cy="207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817481" y="4780681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FFFF00"/>
                </a:solidFill>
              </a:rPr>
              <a:t>jikry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91338" y="961138"/>
            <a:ext cx="22525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Losos obecný</a:t>
            </a:r>
          </a:p>
          <a:p>
            <a:endParaRPr lang="cs-CZ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0" y="3066457"/>
            <a:ext cx="3277662" cy="381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317551" y="5589240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c</a:t>
            </a:r>
            <a:r>
              <a:rPr lang="cs-CZ" sz="2400" b="1" dirty="0" smtClean="0"/>
              <a:t>hov lososů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14229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43608" y="169050"/>
            <a:ext cx="6979865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Lososovití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944923" cy="354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764704"/>
            <a:ext cx="53905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Hlavatka </a:t>
            </a:r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obecná´= </a:t>
            </a:r>
            <a:r>
              <a:rPr lang="cs-CZ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poddunajská</a:t>
            </a:r>
            <a:endParaRPr lang="cs-CZ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		</a:t>
            </a:r>
            <a:r>
              <a:rPr lang="cs-CZ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(</a:t>
            </a:r>
            <a:r>
              <a:rPr lang="cs-CZ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Hucho</a:t>
            </a:r>
            <a:r>
              <a:rPr lang="cs-CZ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hucho</a:t>
            </a:r>
            <a:r>
              <a:rPr lang="cs-CZ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28" y="2292557"/>
            <a:ext cx="4904143" cy="1771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024847" y="4064179"/>
            <a:ext cx="30973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Siven americký</a:t>
            </a: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Salvelinus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fontinalis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5" y="4064179"/>
            <a:ext cx="5394176" cy="277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59705" y="5256519"/>
            <a:ext cx="30780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Síh severní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maréna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Coregonus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lavaretus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maraena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970910" y="797627"/>
            <a:ext cx="4224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- největší </a:t>
            </a:r>
            <a:r>
              <a:rPr lang="cs-CZ" sz="2400" dirty="0"/>
              <a:t>evropská </a:t>
            </a:r>
            <a:r>
              <a:rPr lang="cs-CZ" sz="2400" dirty="0" smtClean="0"/>
              <a:t>lososovitá</a:t>
            </a:r>
          </a:p>
          <a:p>
            <a:r>
              <a:rPr lang="cs-CZ" sz="2400" dirty="0" smtClean="0"/>
              <a:t> 	ryba (60–100 cm)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9224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43608" y="169050"/>
            <a:ext cx="6979865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</a:t>
            </a:r>
            <a:r>
              <a:rPr lang="cs-CZ" sz="3200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Lipanovití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930030"/>
            <a:ext cx="5468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Lipan podhorní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Thymallus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thymallus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1695"/>
            <a:ext cx="4729166" cy="354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950532" y="1391695"/>
            <a:ext cx="4085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</a:t>
            </a:r>
            <a:r>
              <a:rPr lang="cs-CZ" sz="2400" dirty="0" smtClean="0"/>
              <a:t>ladkovodní,</a:t>
            </a:r>
          </a:p>
          <a:p>
            <a:r>
              <a:rPr lang="cs-CZ" sz="2400" dirty="0"/>
              <a:t>v</a:t>
            </a:r>
            <a:r>
              <a:rPr lang="cs-CZ" sz="2400" dirty="0" smtClean="0"/>
              <a:t>ysoká hřbetní ploutev,</a:t>
            </a:r>
          </a:p>
          <a:p>
            <a:r>
              <a:rPr lang="cs-CZ" sz="2400" dirty="0" smtClean="0"/>
              <a:t>tuková ploutvička</a:t>
            </a:r>
            <a:endParaRPr lang="cs-CZ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3"/>
            <a:ext cx="4709446" cy="35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 flipH="1">
            <a:off x="2843808" y="1991859"/>
            <a:ext cx="2232248" cy="60016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404664"/>
            <a:ext cx="7721588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TŘÍDA: </a:t>
            </a:r>
            <a:r>
              <a:rPr lang="cs-CZ" sz="6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RYBY</a:t>
            </a:r>
          </a:p>
          <a:p>
            <a:r>
              <a:rPr lang="cs-CZ" sz="4800" b="1" dirty="0"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systém </a:t>
            </a:r>
            <a:r>
              <a:rPr lang="cs-CZ" sz="4800" b="1" dirty="0" smtClean="0"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III</a:t>
            </a:r>
          </a:p>
          <a:p>
            <a:endParaRPr lang="cs-CZ" sz="4800" b="1" dirty="0" smtClean="0">
              <a:effectLst>
                <a:reflection blurRad="6350" stA="55000" endA="300" endPos="45500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cs-CZ" sz="54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Podtřída: </a:t>
            </a:r>
            <a:r>
              <a:rPr lang="cs-CZ" sz="5400" b="1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paprskoploutví</a:t>
            </a:r>
          </a:p>
          <a:p>
            <a:r>
              <a:rPr lang="cs-CZ" sz="54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5400" b="1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r>
              <a:rPr lang="cs-CZ" sz="48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Nadřád: </a:t>
            </a:r>
            <a:r>
              <a:rPr lang="cs-CZ" sz="4800" b="1" dirty="0" smtClean="0">
                <a:solidFill>
                  <a:srgbClr val="0070C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kostnatí - 1. část</a:t>
            </a:r>
          </a:p>
          <a:p>
            <a:r>
              <a:rPr lang="cs-CZ" sz="4800" b="1" dirty="0" smtClean="0">
                <a:solidFill>
                  <a:schemeClr val="accent5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(řády </a:t>
            </a:r>
            <a:r>
              <a:rPr lang="cs-CZ" sz="4800" b="1" dirty="0" err="1" smtClean="0">
                <a:solidFill>
                  <a:schemeClr val="accent5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bezostní</a:t>
            </a:r>
            <a:r>
              <a:rPr lang="cs-CZ" sz="4800" b="1" dirty="0" smtClean="0">
                <a:solidFill>
                  <a:schemeClr val="accent5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 a máloostní)</a:t>
            </a:r>
            <a:r>
              <a:rPr lang="cs-CZ" sz="4800" b="1" dirty="0">
                <a:solidFill>
                  <a:schemeClr val="accent5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cs-CZ" sz="4800" b="1" dirty="0">
                <a:solidFill>
                  <a:schemeClr val="accent5"/>
                </a:solidFill>
                <a:effectLst>
                  <a:reflection blurRad="6350" stA="55000" endA="300" endPos="45500" dir="5400000" sy="-100000" algn="bl" rotWithShape="0"/>
                </a:effectLst>
                <a:latin typeface="Calibri" pitchFamily="34" charset="0"/>
                <a:cs typeface="Calibri" pitchFamily="34" charset="0"/>
              </a:rPr>
            </a:br>
            <a:endParaRPr lang="cs-CZ" sz="4800" b="1" dirty="0">
              <a:solidFill>
                <a:schemeClr val="accent5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3824" y="169050"/>
            <a:ext cx="779965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Štikovití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95536" y="1019207"/>
            <a:ext cx="257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Štika obecná (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Esox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 smtClean="0">
                <a:latin typeface="Calibri" pitchFamily="34" charset="0"/>
                <a:cs typeface="Calibri" pitchFamily="34" charset="0"/>
              </a:rPr>
              <a:t>lucius</a:t>
            </a:r>
            <a:r>
              <a:rPr lang="cs-CZ" dirty="0" smtClean="0">
                <a:latin typeface="Calibri" pitchFamily="34" charset="0"/>
                <a:cs typeface="Calibri" pitchFamily="34" charset="0"/>
              </a:rPr>
              <a:t>)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3"/>
            <a:ext cx="6876256" cy="252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21" y="3197245"/>
            <a:ext cx="4257220" cy="325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23824" y="880707"/>
            <a:ext cx="34884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Štika obecná </a:t>
            </a:r>
            <a:r>
              <a:rPr lang="cs-CZ" dirty="0">
                <a:latin typeface="Arial" pitchFamily="34" charset="0"/>
                <a:cs typeface="Arial" pitchFamily="34" charset="0"/>
              </a:rPr>
              <a:t>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Esox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lucius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-3175" y="3702224"/>
            <a:ext cx="44817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Hřbetní a řitní ploutev </a:t>
            </a:r>
          </a:p>
          <a:p>
            <a:r>
              <a:rPr lang="cs-CZ" sz="2400" dirty="0"/>
              <a:t>posunuty </a:t>
            </a:r>
            <a:r>
              <a:rPr lang="cs-CZ" sz="2400" dirty="0" smtClean="0"/>
              <a:t>dozadu.</a:t>
            </a:r>
            <a:endParaRPr lang="cs-CZ" sz="2400" dirty="0"/>
          </a:p>
          <a:p>
            <a:r>
              <a:rPr lang="cs-CZ" sz="2400" dirty="0" smtClean="0"/>
              <a:t>Dravci,</a:t>
            </a:r>
          </a:p>
          <a:p>
            <a:r>
              <a:rPr lang="cs-CZ" sz="2400" dirty="0" smtClean="0"/>
              <a:t>stojaté a pomalu tekoucí vody.</a:t>
            </a:r>
          </a:p>
          <a:p>
            <a:r>
              <a:rPr lang="cs-CZ" sz="2400" dirty="0"/>
              <a:t>Zuby jsou mírně zahnuté dovnitř, aby se kořist snadno nevysmekla a po opotřebování se nahrazují.</a:t>
            </a:r>
            <a:endParaRPr lang="cs-CZ" sz="2400" dirty="0" smtClean="0"/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692593" y="1388539"/>
            <a:ext cx="4392488" cy="231368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1968051" y="2924944"/>
            <a:ext cx="3324029" cy="86409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92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51520" y="169050"/>
            <a:ext cx="7771953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Štikovití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55507" y="3919950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Arial" pitchFamily="34" charset="0"/>
                <a:cs typeface="Arial" pitchFamily="34" charset="0"/>
              </a:rPr>
              <a:t>Štika obecná 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81" y="1057910"/>
            <a:ext cx="5434712" cy="251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82" y="3433826"/>
            <a:ext cx="4565566" cy="342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" y="1054667"/>
            <a:ext cx="3648377" cy="273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407707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44208" y="303087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</a:t>
            </a:r>
            <a:r>
              <a:rPr lang="cs-CZ" b="1" dirty="0" smtClean="0"/>
              <a:t>ýskyt </a:t>
            </a:r>
            <a:r>
              <a:rPr lang="cs-CZ" b="1" dirty="0" err="1" smtClean="0"/>
              <a:t>š.o</a:t>
            </a:r>
            <a:r>
              <a:rPr lang="cs-CZ" b="1" dirty="0" smtClean="0"/>
              <a:t>.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07504" y="4446404"/>
            <a:ext cx="4390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Při délce 1,5 m až 25 kg.</a:t>
            </a:r>
          </a:p>
          <a:p>
            <a:r>
              <a:rPr lang="cs-CZ" sz="2400" dirty="0"/>
              <a:t>Průměrná váha v </a:t>
            </a:r>
            <a:r>
              <a:rPr lang="cs-CZ" sz="2400" dirty="0" smtClean="0"/>
              <a:t>Česku</a:t>
            </a:r>
          </a:p>
          <a:p>
            <a:r>
              <a:rPr lang="cs-CZ" sz="2400" dirty="0" smtClean="0"/>
              <a:t>lovených ryb je </a:t>
            </a:r>
            <a:r>
              <a:rPr lang="cs-CZ" sz="2400" dirty="0"/>
              <a:t>2-3 </a:t>
            </a:r>
            <a:r>
              <a:rPr lang="cs-CZ" sz="2400" dirty="0" smtClean="0"/>
              <a:t>kg.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323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6828" y="169050"/>
            <a:ext cx="66247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6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60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Teleostei</a:t>
            </a:r>
            <a:r>
              <a:rPr lang="cs-CZ" sz="36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6828" y="961138"/>
            <a:ext cx="8707660" cy="4556094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lnSpc>
                <a:spcPct val="150000"/>
              </a:lnSpc>
              <a:buNone/>
            </a:pP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32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řády:</a:t>
            </a:r>
            <a:endParaRPr lang="cs-CZ" sz="32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2000" dirty="0" smtClean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000" dirty="0" smtClean="0">
                <a:latin typeface="Calibri" pitchFamily="34" charset="0"/>
                <a:cs typeface="Calibri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32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Máloostní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Ropušnice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Ďasové 		Ostnoploutví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Hrdloploutví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	Platýsové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Holobřiší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Čtverzubci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32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Volnoostní</a:t>
            </a:r>
            <a:r>
              <a:rPr lang="cs-CZ" sz="32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32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94" y="4550879"/>
            <a:ext cx="4744721" cy="230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169050"/>
            <a:ext cx="84249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Nadřád: Kostnatí  </a:t>
            </a:r>
            <a:r>
              <a:rPr lang="cs-CZ" sz="3600" dirty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Máloostní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9512" y="764704"/>
            <a:ext cx="8538764" cy="5400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Sladkovodní,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cykloidní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šupiny.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Malý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počet tvrdých ploutevních paprsků na okrajích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ploutví.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20000"/>
              </a:lnSpc>
              <a:buNone/>
            </a:pP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Weberův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orgán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- kostěný orgán ryb spojující vnitřní ucho a plynový měchýř; zajišťuje přenos zvuku mezi uchem a plynovým měchýřem, který slouží jako rezonátor; vyvinul se modifikací částí předních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obratlů.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1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Z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uby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v ústní dutině redukované, jejich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funkci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přebírají 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požerákové zuby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na posledním žaberním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oblouku.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014" y="5157191"/>
            <a:ext cx="4110884" cy="13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528" y="169050"/>
            <a:ext cx="879337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Nadřád: Kostnatí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Máloostní</a:t>
            </a:r>
            <a:endParaRPr lang="cs-CZ" sz="32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836712"/>
            <a:ext cx="9116898" cy="568863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Systém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3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čeledi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a zástupci:</a:t>
            </a:r>
            <a:endParaRPr lang="cs-CZ" sz="32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Kaprovití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       - plotice, perlín, jelec, střevle,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amur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, 			 bolen, slunka, lín, ostroretka, hrouzek, 			 parma, ouklej, cejnek, cejn, hořavka, 			 karas, parmička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danio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Sekavcovití</a:t>
            </a:r>
            <a:r>
              <a:rPr lang="cs-CZ" sz="28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- sekavec, mřenka, piskoř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Sumcovití</a:t>
            </a:r>
            <a:r>
              <a:rPr lang="cs-CZ" sz="28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	- sumec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Sumečkovití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sumeček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Trnobřiší</a:t>
            </a:r>
            <a:r>
              <a:rPr lang="cs-CZ" sz="28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tetra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Piraňovití</a:t>
            </a:r>
            <a:r>
              <a:rPr lang="cs-CZ" sz="28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- piraňa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Paúhořovití</a:t>
            </a:r>
            <a:r>
              <a:rPr lang="cs-CZ" sz="28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paúhoř</a:t>
            </a:r>
          </a:p>
          <a:p>
            <a:pPr marL="109728" indent="0">
              <a:lnSpc>
                <a:spcPct val="80000"/>
              </a:lnSpc>
              <a:buNone/>
            </a:pPr>
            <a:endParaRPr lang="cs-CZ" sz="2800" dirty="0">
              <a:latin typeface="Calibri" pitchFamily="34" charset="0"/>
              <a:cs typeface="Calibri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49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20" y="151099"/>
            <a:ext cx="8100900" cy="792088"/>
          </a:xfrm>
          <a:prstGeom prst="rect">
            <a:avLst/>
          </a:prstGeom>
          <a:noFill/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200" dirty="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čeleď: Kaprovití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708353" y="3785654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Perlín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ostrobřichý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60" y="791057"/>
            <a:ext cx="408934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61" y="2447240"/>
            <a:ext cx="4056062" cy="228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08529" y="6029664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Jelec tloušť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36532"/>
            <a:ext cx="4621694" cy="281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392241" y="613803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í 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62" y="4867613"/>
            <a:ext cx="4056062" cy="160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804099" y="712354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Plotice obecná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869822" y="4180125"/>
            <a:ext cx="2901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Perlín </a:t>
            </a:r>
            <a:r>
              <a:rPr lang="cs-CZ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ostrobřichý</a:t>
            </a:r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870162" y="6020615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Střevle potoční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67544" y="1619149"/>
            <a:ext cx="4017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S</a:t>
            </a:r>
            <a:r>
              <a:rPr lang="cs-CZ" sz="2400" dirty="0" smtClean="0"/>
              <a:t>ladkovodní ryby. </a:t>
            </a:r>
          </a:p>
          <a:p>
            <a:r>
              <a:rPr lang="cs-CZ" sz="2400" dirty="0" smtClean="0"/>
              <a:t>Součást potravního řetězce.</a:t>
            </a:r>
          </a:p>
          <a:p>
            <a:r>
              <a:rPr lang="cs-CZ" sz="2400" dirty="0" smtClean="0"/>
              <a:t>Hospodářský význam.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75871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3568" y="151099"/>
            <a:ext cx="756084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Kaprovití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6" y="836712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5994"/>
            <a:ext cx="4417135" cy="248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" y="4730633"/>
            <a:ext cx="4479367" cy="193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35" y="3377647"/>
            <a:ext cx="4726865" cy="353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925" y="2358812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Bolen dravý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632972" y="2910135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Amur bílý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463988" y="3377647"/>
            <a:ext cx="4196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Lín </a:t>
            </a:r>
            <a:r>
              <a:rPr lang="cs-CZ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obecný - </a:t>
            </a:r>
            <a:r>
              <a:rPr lang="cs-CZ" sz="2400" b="1" dirty="0" smtClean="0">
                <a:latin typeface="Arial" pitchFamily="34" charset="0"/>
                <a:cs typeface="Arial" pitchFamily="34" charset="0"/>
              </a:rPr>
              <a:t>drobné šupiny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04333" y="6084027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Slunka stříbřitá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4924" y="836712"/>
            <a:ext cx="5843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Původní areál rozšíření </a:t>
            </a:r>
            <a:r>
              <a:rPr lang="cs-CZ" sz="2000" b="1" dirty="0" err="1" smtClean="0"/>
              <a:t>amura</a:t>
            </a:r>
            <a:r>
              <a:rPr lang="cs-CZ" sz="2000" b="1" dirty="0" smtClean="0"/>
              <a:t> </a:t>
            </a:r>
            <a:r>
              <a:rPr lang="cs-CZ" sz="2000" dirty="0" smtClean="0"/>
              <a:t> </a:t>
            </a:r>
            <a:r>
              <a:rPr lang="cs-CZ" sz="2000" dirty="0"/>
              <a:t>je východní </a:t>
            </a:r>
            <a:r>
              <a:rPr lang="cs-CZ" sz="2000" dirty="0" smtClean="0"/>
              <a:t>Asie,</a:t>
            </a:r>
          </a:p>
          <a:p>
            <a:r>
              <a:rPr lang="cs-CZ" sz="2000" dirty="0" smtClean="0"/>
              <a:t>u nás byl </a:t>
            </a:r>
            <a:r>
              <a:rPr lang="cs-CZ" sz="2000" dirty="0"/>
              <a:t>poprvé vysazen roku </a:t>
            </a:r>
            <a:r>
              <a:rPr lang="cs-CZ" sz="2000" dirty="0" smtClean="0"/>
              <a:t>1961.</a:t>
            </a:r>
          </a:p>
          <a:p>
            <a:r>
              <a:rPr lang="cs-CZ" sz="2000" dirty="0" smtClean="0"/>
              <a:t>V evropských </a:t>
            </a:r>
            <a:r>
              <a:rPr lang="cs-CZ" sz="2000" dirty="0"/>
              <a:t>vodách dorůstají délky </a:t>
            </a:r>
            <a:r>
              <a:rPr lang="cs-CZ" sz="2000" dirty="0" smtClean="0"/>
              <a:t>kolem</a:t>
            </a:r>
          </a:p>
          <a:p>
            <a:r>
              <a:rPr lang="cs-CZ" sz="2000" dirty="0" smtClean="0"/>
              <a:t>100 cm a </a:t>
            </a:r>
            <a:r>
              <a:rPr lang="cs-CZ" sz="2000" dirty="0"/>
              <a:t>hmotnosti 15-20 kg.</a:t>
            </a:r>
          </a:p>
        </p:txBody>
      </p:sp>
    </p:spTree>
    <p:extLst>
      <p:ext uri="{BB962C8B-B14F-4D97-AF65-F5344CB8AC3E}">
        <p14:creationId xmlns:p14="http://schemas.microsoft.com/office/powerpoint/2010/main" val="275517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85714" y="151099"/>
            <a:ext cx="7560840" cy="792088"/>
          </a:xfrm>
          <a:prstGeom prst="rect">
            <a:avLst/>
          </a:prstGeom>
          <a:noFill/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čeleď: Kaprovití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48" y="865599"/>
            <a:ext cx="4679147" cy="1900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" y="2664176"/>
            <a:ext cx="4557630" cy="231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" y="865599"/>
            <a:ext cx="4336655" cy="1878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134" y="2743358"/>
            <a:ext cx="4466294" cy="272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566134" y="2420888"/>
            <a:ext cx="2805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Ostroretka stěhovavá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7504" y="943187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Parma obecná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764494" y="2978885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Cejn velký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4985" y="2664176"/>
            <a:ext cx="198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Hrouzek </a:t>
            </a:r>
            <a:endParaRPr lang="cs-CZ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obecný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31" y="4725144"/>
            <a:ext cx="4348168" cy="183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431315" y="4958690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itchFamily="34" charset="0"/>
                <a:cs typeface="Arial" pitchFamily="34" charset="0"/>
              </a:rPr>
              <a:t>Cejnek malý</a:t>
            </a:r>
          </a:p>
        </p:txBody>
      </p:sp>
    </p:spTree>
    <p:extLst>
      <p:ext uri="{BB962C8B-B14F-4D97-AF65-F5344CB8AC3E}">
        <p14:creationId xmlns:p14="http://schemas.microsoft.com/office/powerpoint/2010/main" val="269458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64551" y="151099"/>
            <a:ext cx="756084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čeleď: Kaprovití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9" y="955645"/>
            <a:ext cx="4364176" cy="1391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43187"/>
            <a:ext cx="3960440" cy="315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9" y="2386461"/>
            <a:ext cx="3840088" cy="220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2499" y="1990353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Ouklej obecná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32699" y="1196752"/>
            <a:ext cx="2182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Hořavka duhová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878641" y="2519673"/>
            <a:ext cx="1867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itchFamily="34" charset="0"/>
                <a:cs typeface="Arial" pitchFamily="34" charset="0"/>
              </a:rPr>
              <a:t>Karas obecný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60" y="4096159"/>
            <a:ext cx="3048000" cy="23368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144739" y="4096159"/>
            <a:ext cx="1601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 </a:t>
            </a:r>
            <a:r>
              <a:rPr lang="cs-CZ" sz="2000" b="1" dirty="0" smtClean="0">
                <a:solidFill>
                  <a:srgbClr val="FFFF00"/>
                </a:solidFill>
              </a:rPr>
              <a:t>Karas </a:t>
            </a:r>
            <a:r>
              <a:rPr lang="cs-CZ" sz="2000" b="1" dirty="0">
                <a:solidFill>
                  <a:srgbClr val="FFFF00"/>
                </a:solidFill>
              </a:rPr>
              <a:t>zlatý</a:t>
            </a:r>
          </a:p>
        </p:txBody>
      </p:sp>
    </p:spTree>
    <p:extLst>
      <p:ext uri="{BB962C8B-B14F-4D97-AF65-F5344CB8AC3E}">
        <p14:creationId xmlns:p14="http://schemas.microsoft.com/office/powerpoint/2010/main" val="171265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91580" y="151099"/>
            <a:ext cx="756084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čeleď: Kaprovití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27758" y="5517232"/>
            <a:ext cx="192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Puntius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pentazona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" y="1433101"/>
            <a:ext cx="4710455" cy="225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59" y="943187"/>
            <a:ext cx="4170941" cy="217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58" y="2924944"/>
            <a:ext cx="4170941" cy="312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12498" y="3147759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Dánio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pruhované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8393" y="971436"/>
            <a:ext cx="4652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Akvarijní ryby čeledi kaprovitých: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27759" y="943187"/>
            <a:ext cx="23214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Puntius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denisonii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827759" y="2901538"/>
            <a:ext cx="246574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Puntius</a:t>
            </a:r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pentazona</a:t>
            </a:r>
            <a:endParaRPr lang="cs-CZ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926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79512" y="0"/>
            <a:ext cx="871296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Systém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Třída: Ryby (</a:t>
            </a:r>
            <a:r>
              <a:rPr lang="cs-CZ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Pisces</a:t>
            </a:r>
            <a:r>
              <a:rPr lang="cs-CZ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Podtřída: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Dvojdyšní 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Dipnoi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		- 6 druhů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Lalokoploutví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Crossopterygii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1 druh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cs-CZ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Paprskoploutví </a:t>
            </a:r>
            <a:r>
              <a:rPr lang="cs-CZ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Actinopterygii</a:t>
            </a:r>
            <a:r>
              <a:rPr lang="cs-CZ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cs-CZ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24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000 druhů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cs-CZ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Nadřád: 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Násadcoploutví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Brachiopterygii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Chrupavčití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Chondrostei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Mnohokostnatí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Holostei</a:t>
            </a:r>
            <a:r>
              <a:rPr lang="cs-CZ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cs-CZ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Kostnatí (</a:t>
            </a:r>
            <a:r>
              <a:rPr lang="cs-CZ" sz="24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Teleostei</a:t>
            </a:r>
            <a:r>
              <a:rPr lang="cs-CZ" sz="24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)	</a:t>
            </a:r>
            <a:endParaRPr lang="cs-CZ" sz="24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157" y="3981756"/>
            <a:ext cx="6805177" cy="226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85397" y="151099"/>
            <a:ext cx="756084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čeleď: </a:t>
            </a:r>
            <a:r>
              <a:rPr lang="cs-CZ" sz="3200" dirty="0" err="1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Sekavcovití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906157" y="5619454"/>
            <a:ext cx="24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itchFamily="34" charset="0"/>
                <a:cs typeface="Arial" pitchFamily="34" charset="0"/>
              </a:rPr>
              <a:t>Piskoř 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pruhovaný 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140460" cy="310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-14067"/>
          <a:stretch/>
        </p:blipFill>
        <p:spPr bwMode="auto">
          <a:xfrm>
            <a:off x="5004674" y="1656000"/>
            <a:ext cx="4107713" cy="308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2004" y="4305148"/>
            <a:ext cx="2238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Sekavec písečný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084168" y="3720372"/>
            <a:ext cx="2848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Arial" pitchFamily="34" charset="0"/>
                <a:cs typeface="Arial" pitchFamily="34" charset="0"/>
              </a:rPr>
              <a:t>Mřenka 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mramorovaná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2004" y="836712"/>
            <a:ext cx="8230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Drobní, sladkovodní, protáhlé tělo, nejméně 3 páry vousků.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3869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07604" y="151099"/>
            <a:ext cx="712879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čeleď: Sumcovití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032981" y="4143972"/>
            <a:ext cx="213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Sumec velký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221"/>
            <a:ext cx="4020405" cy="301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3528" y="1052736"/>
            <a:ext cx="7186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Sladkovodní, bez šupin, dlouhé vousy i řitní ploutev.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020405" y="1746548"/>
            <a:ext cx="50273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Tlama s dvěma </a:t>
            </a:r>
            <a:r>
              <a:rPr lang="cs-CZ" sz="2000" dirty="0"/>
              <a:t>dlouhými </a:t>
            </a:r>
            <a:r>
              <a:rPr lang="cs-CZ" sz="2000" dirty="0" smtClean="0"/>
              <a:t>chrupavčitými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vousy v horní </a:t>
            </a:r>
            <a:r>
              <a:rPr lang="cs-CZ" sz="2000" dirty="0" smtClean="0"/>
              <a:t>čelisti a </a:t>
            </a:r>
            <a:r>
              <a:rPr lang="cs-CZ" sz="2000" dirty="0"/>
              <a:t>čtyřmi </a:t>
            </a:r>
            <a:r>
              <a:rPr lang="cs-CZ" sz="2000" dirty="0" smtClean="0"/>
              <a:t>kratšími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v čelisti dolní. Slouží jako </a:t>
            </a:r>
            <a:r>
              <a:rPr lang="cs-CZ" sz="2000" dirty="0" smtClean="0"/>
              <a:t>chemoreceptory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a jsou v nich chuťové buňky.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032981" y="3069987"/>
            <a:ext cx="50257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Dožívá se běžně věku 20-40 let. </a:t>
            </a:r>
          </a:p>
          <a:p>
            <a:r>
              <a:rPr lang="cs-CZ" sz="2000" dirty="0"/>
              <a:t>J</a:t>
            </a:r>
            <a:r>
              <a:rPr lang="cs-CZ" sz="2000" dirty="0" smtClean="0"/>
              <a:t>edinou </a:t>
            </a:r>
            <a:r>
              <a:rPr lang="cs-CZ" sz="2000" dirty="0"/>
              <a:t>naší rybou, která může </a:t>
            </a:r>
            <a:r>
              <a:rPr lang="cs-CZ" sz="2000" dirty="0" smtClean="0"/>
              <a:t>dosáhnout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hmotnosti 100 kg a </a:t>
            </a:r>
            <a:r>
              <a:rPr lang="cs-CZ" sz="2000" dirty="0" smtClean="0"/>
              <a:t>více délky než 2m.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2711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5576" y="151099"/>
            <a:ext cx="763284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čeleď: </a:t>
            </a:r>
            <a:r>
              <a:rPr lang="cs-CZ" sz="3200" dirty="0" err="1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Sumečkovití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805645" y="446577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latin typeface="Arial" pitchFamily="34" charset="0"/>
                <a:cs typeface="Arial" pitchFamily="34" charset="0"/>
              </a:rPr>
              <a:t>Sumeček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americký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27" y="943187"/>
            <a:ext cx="5084773" cy="335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1213350"/>
            <a:ext cx="39517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Severní a </a:t>
            </a:r>
            <a:r>
              <a:rPr lang="cs-CZ" sz="2400" dirty="0"/>
              <a:t>S</a:t>
            </a:r>
            <a:r>
              <a:rPr lang="cs-CZ" sz="2400" dirty="0" smtClean="0"/>
              <a:t>třední Amerika.</a:t>
            </a:r>
          </a:p>
          <a:p>
            <a:r>
              <a:rPr lang="cs-CZ" sz="2400" dirty="0" smtClean="0"/>
              <a:t>Dlouhé vousy (4páry).</a:t>
            </a:r>
          </a:p>
          <a:p>
            <a:r>
              <a:rPr lang="cs-CZ" sz="2400" dirty="0" smtClean="0"/>
              <a:t>Tuková ploutvička.</a:t>
            </a:r>
          </a:p>
          <a:p>
            <a:r>
              <a:rPr lang="cs-CZ" sz="2400" dirty="0" smtClean="0"/>
              <a:t>U </a:t>
            </a:r>
            <a:r>
              <a:rPr lang="cs-CZ" sz="2400" dirty="0"/>
              <a:t>báze prsních </a:t>
            </a:r>
            <a:r>
              <a:rPr lang="cs-CZ" sz="2400" dirty="0" smtClean="0"/>
              <a:t>ploutví</a:t>
            </a:r>
          </a:p>
          <a:p>
            <a:r>
              <a:rPr lang="cs-CZ" sz="2400" dirty="0" smtClean="0"/>
              <a:t>jedová žláza.</a:t>
            </a:r>
          </a:p>
          <a:p>
            <a:r>
              <a:rPr lang="cs-CZ" sz="2400" dirty="0" smtClean="0"/>
              <a:t>U </a:t>
            </a:r>
            <a:r>
              <a:rPr lang="cs-CZ" sz="2400" dirty="0"/>
              <a:t>nás vysazen. </a:t>
            </a:r>
            <a:r>
              <a:rPr lang="cs-CZ" sz="2400" dirty="0" smtClean="0"/>
              <a:t>Vyskytuje</a:t>
            </a:r>
          </a:p>
          <a:p>
            <a:r>
              <a:rPr lang="cs-CZ" sz="2400" dirty="0" smtClean="0"/>
              <a:t>se </a:t>
            </a:r>
            <a:r>
              <a:rPr lang="cs-CZ" sz="2400" dirty="0"/>
              <a:t>v nejteplejších </a:t>
            </a:r>
            <a:r>
              <a:rPr lang="cs-CZ" sz="2400" dirty="0" smtClean="0"/>
              <a:t>oblastech</a:t>
            </a:r>
          </a:p>
          <a:p>
            <a:r>
              <a:rPr lang="cs-CZ" sz="2400" dirty="0" smtClean="0"/>
              <a:t>a </a:t>
            </a:r>
            <a:r>
              <a:rPr lang="cs-CZ" sz="2400" dirty="0"/>
              <a:t>dává přednost </a:t>
            </a:r>
            <a:r>
              <a:rPr lang="cs-CZ" sz="2400" dirty="0" smtClean="0"/>
              <a:t>stojatým</a:t>
            </a:r>
          </a:p>
          <a:p>
            <a:r>
              <a:rPr lang="cs-CZ" sz="2400" dirty="0" smtClean="0"/>
              <a:t>prohřátým vodám.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4021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15616" y="151099"/>
            <a:ext cx="691276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čeleď: </a:t>
            </a:r>
            <a:r>
              <a:rPr lang="cs-CZ" sz="3200" dirty="0" err="1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Trnobřiší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76" y="1703498"/>
            <a:ext cx="3647899" cy="2433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036918" y="3694149"/>
            <a:ext cx="2120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Pristella</a:t>
            </a:r>
            <a:r>
              <a:rPr lang="cs-CZ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maxillaris</a:t>
            </a:r>
            <a:endParaRPr lang="cs-CZ" sz="20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24" y="1676560"/>
            <a:ext cx="3941976" cy="240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479151" y="3597915"/>
            <a:ext cx="3664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Hyphessobrycon</a:t>
            </a:r>
            <a:r>
              <a:rPr lang="cs-CZ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herbertaxelrodi</a:t>
            </a:r>
            <a:endParaRPr lang="cs-CZ" sz="20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11" y="4044778"/>
            <a:ext cx="3945589" cy="26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012160" y="6277116"/>
            <a:ext cx="2878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Gymnocorymbus</a:t>
            </a:r>
            <a:r>
              <a:rPr lang="cs-CZ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ternetzi</a:t>
            </a:r>
            <a:endParaRPr lang="cs-CZ" sz="20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6" y="4142557"/>
            <a:ext cx="3695397" cy="233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73825" y="5905140"/>
            <a:ext cx="2135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Exodon</a:t>
            </a:r>
            <a:r>
              <a:rPr lang="cs-CZ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paradoxus</a:t>
            </a:r>
            <a:endParaRPr lang="cs-CZ" sz="20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4646" y="943187"/>
            <a:ext cx="7973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Drobné, sladkovodní, tuková ploutvička. Mnohé akvarijní.</a:t>
            </a:r>
          </a:p>
          <a:p>
            <a:r>
              <a:rPr lang="cs-CZ" sz="2400" dirty="0" smtClean="0"/>
              <a:t>Rod </a:t>
            </a:r>
            <a:r>
              <a:rPr lang="cs-CZ" sz="2400" dirty="0" err="1" smtClean="0"/>
              <a:t>tetra</a:t>
            </a:r>
            <a:r>
              <a:rPr lang="cs-CZ" sz="2400" dirty="0" smtClean="0"/>
              <a:t>.</a:t>
            </a:r>
            <a:endParaRPr lang="cs-CZ" sz="2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412859" y="182334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neonky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8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35595" y="166396"/>
            <a:ext cx="727280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čeleď: </a:t>
            </a:r>
            <a:r>
              <a:rPr lang="cs-CZ" sz="3200" dirty="0" err="1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Piraňovití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71" y="958484"/>
            <a:ext cx="5240870" cy="347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0" y="3573016"/>
            <a:ext cx="3597817" cy="2706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262" y="4386447"/>
            <a:ext cx="2926980" cy="189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58913" y="958484"/>
            <a:ext cx="37433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Sladkovodní, velmi dravé.</a:t>
            </a:r>
          </a:p>
          <a:p>
            <a:r>
              <a:rPr lang="cs-CZ" sz="2000" dirty="0" smtClean="0"/>
              <a:t>Tuková ploutvička.</a:t>
            </a:r>
          </a:p>
          <a:p>
            <a:r>
              <a:rPr lang="cs-CZ" sz="2000" dirty="0" smtClean="0"/>
              <a:t>Dlouhá řitní ploutev.</a:t>
            </a:r>
          </a:p>
          <a:p>
            <a:r>
              <a:rPr lang="cs-CZ" sz="2000" dirty="0" smtClean="0"/>
              <a:t>Výskyt:  </a:t>
            </a:r>
            <a:r>
              <a:rPr lang="cs-CZ" sz="2000" dirty="0"/>
              <a:t>pouze v Jižní Americe</a:t>
            </a:r>
            <a:r>
              <a:rPr lang="cs-CZ" sz="2000" dirty="0" smtClean="0"/>
              <a:t>,</a:t>
            </a:r>
          </a:p>
          <a:p>
            <a:r>
              <a:rPr lang="cs-CZ" sz="2000" dirty="0" smtClean="0"/>
              <a:t>od </a:t>
            </a:r>
            <a:r>
              <a:rPr lang="cs-CZ" sz="2000" dirty="0"/>
              <a:t>Venezuely po Argentinu</a:t>
            </a:r>
            <a:r>
              <a:rPr lang="cs-CZ" sz="2000" dirty="0" smtClean="0"/>
              <a:t>.</a:t>
            </a:r>
          </a:p>
          <a:p>
            <a:r>
              <a:rPr lang="cs-CZ" sz="2000" dirty="0" smtClean="0"/>
              <a:t>Žijí např. v  Amazonce. </a:t>
            </a:r>
          </a:p>
          <a:p>
            <a:r>
              <a:rPr lang="cs-CZ" sz="2000" dirty="0" smtClean="0"/>
              <a:t>Dorůstají </a:t>
            </a:r>
            <a:r>
              <a:rPr lang="cs-CZ" sz="2000" dirty="0"/>
              <a:t>délky až 33 cm a </a:t>
            </a:r>
            <a:r>
              <a:rPr lang="cs-CZ" sz="2000" dirty="0" smtClean="0"/>
              <a:t>váží</a:t>
            </a:r>
          </a:p>
          <a:p>
            <a:r>
              <a:rPr lang="cs-CZ" sz="2000" dirty="0" smtClean="0"/>
              <a:t>okolo </a:t>
            </a:r>
            <a:r>
              <a:rPr lang="cs-CZ" sz="2000" dirty="0"/>
              <a:t>3,5 </a:t>
            </a:r>
            <a:r>
              <a:rPr lang="cs-CZ" sz="2000" dirty="0" smtClean="0"/>
              <a:t>kg.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355976" y="1268760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>
                <a:solidFill>
                  <a:srgbClr val="FFFF00"/>
                </a:solidFill>
              </a:rPr>
              <a:t>Piraňa obecná</a:t>
            </a:r>
            <a:endParaRPr lang="cs-CZ" sz="2000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85300" y="5805264"/>
            <a:ext cx="114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FF00"/>
                </a:solidFill>
              </a:rPr>
              <a:t>P</a:t>
            </a:r>
            <a:r>
              <a:rPr lang="cs-CZ" sz="2000" b="1" dirty="0" smtClean="0">
                <a:solidFill>
                  <a:srgbClr val="FFFF00"/>
                </a:solidFill>
              </a:rPr>
              <a:t>. dravá</a:t>
            </a:r>
            <a:endParaRPr lang="cs-CZ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19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35596" y="139236"/>
            <a:ext cx="727280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čeleď: </a:t>
            </a:r>
            <a:r>
              <a:rPr lang="cs-CZ" sz="3200" dirty="0" err="1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Piraňovití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1269" y="897165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Pygopristis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denticulata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3" y="1245660"/>
            <a:ext cx="4598453" cy="294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6497"/>
            <a:ext cx="3438201" cy="257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148064" y="3819338"/>
            <a:ext cx="21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Serrasalmus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dirty="0" err="1">
                <a:latin typeface="Calibri" pitchFamily="34" charset="0"/>
                <a:cs typeface="Calibri" pitchFamily="34" charset="0"/>
              </a:rPr>
              <a:t>manueli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32196" y="3680838"/>
            <a:ext cx="1374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Calibri" pitchFamily="34" charset="0"/>
                <a:cs typeface="Calibri" pitchFamily="34" charset="0"/>
              </a:rPr>
              <a:t>Serrasalmus</a:t>
            </a:r>
            <a:r>
              <a:rPr lang="cs-CZ" dirty="0">
                <a:latin typeface="Calibri" pitchFamily="34" charset="0"/>
                <a:cs typeface="Calibri" pitchFamily="34" charset="0"/>
              </a:rPr>
              <a:t> 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r>
              <a:rPr lang="cs-CZ" dirty="0" err="1" smtClean="0">
                <a:latin typeface="Calibri" pitchFamily="34" charset="0"/>
                <a:cs typeface="Calibri" pitchFamily="34" charset="0"/>
              </a:rPr>
              <a:t>rhombeus</a:t>
            </a:r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99" y="3645024"/>
            <a:ext cx="3162293" cy="217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02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91578" y="151099"/>
            <a:ext cx="7560840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Calibri" pitchFamily="34" charset="0"/>
                <a:cs typeface="Calibri" pitchFamily="34" charset="0"/>
              </a:rPr>
              <a:t>Řád: Máloostní 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čeleď: </a:t>
            </a:r>
            <a:r>
              <a:rPr lang="cs-CZ" sz="3200" dirty="0" err="1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Paúhořovití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9" y="2206575"/>
            <a:ext cx="5724284" cy="3670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39552" y="2204864"/>
            <a:ext cx="290663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Paúhoř elektrický </a:t>
            </a:r>
            <a:endParaRPr lang="cs-CZ" sz="24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20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Electrophorus</a:t>
            </a:r>
            <a:r>
              <a:rPr lang="cs-CZ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sz="2000" b="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electricus</a:t>
            </a:r>
            <a:r>
              <a:rPr lang="cs-CZ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80947" y="810199"/>
            <a:ext cx="75443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Sladkovodní - </a:t>
            </a:r>
            <a:r>
              <a:rPr lang="pt-BR" sz="2000" dirty="0"/>
              <a:t>povodí </a:t>
            </a:r>
            <a:r>
              <a:rPr lang="pt-BR" sz="2000" dirty="0" smtClean="0"/>
              <a:t>řek</a:t>
            </a:r>
            <a:r>
              <a:rPr lang="cs-CZ" sz="2000" dirty="0" smtClean="0"/>
              <a:t> </a:t>
            </a:r>
            <a:r>
              <a:rPr lang="pt-BR" sz="2000" dirty="0" smtClean="0"/>
              <a:t>Amazonky </a:t>
            </a:r>
            <a:r>
              <a:rPr lang="pt-BR" sz="2000" dirty="0"/>
              <a:t>a </a:t>
            </a:r>
            <a:r>
              <a:rPr lang="pt-BR" sz="2000" dirty="0" smtClean="0"/>
              <a:t>Orinoka</a:t>
            </a:r>
            <a:r>
              <a:rPr lang="cs-CZ" sz="2000" dirty="0" smtClean="0"/>
              <a:t>.</a:t>
            </a:r>
          </a:p>
          <a:p>
            <a:r>
              <a:rPr lang="cs-CZ" sz="2000" dirty="0" smtClean="0"/>
              <a:t>Protažené a bočně zploštělé tělo. A</a:t>
            </a:r>
            <a:r>
              <a:rPr lang="it-IT" sz="2000" dirty="0" smtClean="0"/>
              <a:t>ž </a:t>
            </a:r>
            <a:r>
              <a:rPr lang="it-IT" sz="2000" dirty="0"/>
              <a:t>2,5 m a hmotnosti až 20 </a:t>
            </a:r>
            <a:r>
              <a:rPr lang="it-IT" sz="2000" dirty="0" smtClean="0"/>
              <a:t>kg</a:t>
            </a:r>
            <a:r>
              <a:rPr lang="cs-CZ" sz="2000" dirty="0" smtClean="0"/>
              <a:t>.</a:t>
            </a:r>
          </a:p>
          <a:p>
            <a:r>
              <a:rPr lang="cs-CZ" sz="2000" dirty="0" smtClean="0"/>
              <a:t>Bez zubů. Bez hřbetní a břišních ploutví.</a:t>
            </a:r>
            <a:endParaRPr lang="cs-CZ" sz="2000" baseline="30000" dirty="0" smtClean="0"/>
          </a:p>
          <a:p>
            <a:r>
              <a:rPr lang="cs-CZ" sz="2000" dirty="0"/>
              <a:t>Elektrické orgány - elektrický výboj o napětí až 600 </a:t>
            </a:r>
            <a:r>
              <a:rPr lang="cs-CZ" sz="2000" dirty="0" smtClean="0"/>
              <a:t>V.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0776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8180" y="260648"/>
            <a:ext cx="2247731" cy="400110"/>
          </a:xfrm>
          <a:prstGeom prst="rect">
            <a:avLst/>
          </a:prstGeom>
          <a:noFill/>
          <a:ln w="38100">
            <a:solidFill>
              <a:srgbClr val="7030A0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cs-CZ" sz="2000" b="1" u="sng" dirty="0" smtClean="0">
                <a:latin typeface="Arial" pitchFamily="34" charset="0"/>
                <a:cs typeface="Arial" pitchFamily="34" charset="0"/>
              </a:rPr>
              <a:t>Ověření znalostí:</a:t>
            </a:r>
            <a:endParaRPr lang="cs-CZ" sz="2000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1520" y="980728"/>
            <a:ext cx="8646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Kostnaté ryby mají ……………………………funkčních žaberních oblouků.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886603" y="836710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osm (čtyři páry</a:t>
            </a:r>
            <a:r>
              <a:rPr lang="cs-CZ" b="1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cs-CZ" b="1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51520" y="1628800"/>
            <a:ext cx="8646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Bezostní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žijí obvykle v ………………………… a živí se…. …………………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71369" y="1491535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hejnech</a:t>
            </a:r>
            <a:endParaRPr lang="cs-CZ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547733" y="1448135"/>
            <a:ext cx="2105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planktonem</a:t>
            </a:r>
            <a:endParaRPr lang="cs-CZ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2272279"/>
            <a:ext cx="8718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Charakteristickým znakem lososovitých ryb je ……………………………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589845" y="2070457"/>
            <a:ext cx="3277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tuková ploutvička</a:t>
            </a:r>
            <a:endParaRPr lang="cs-CZ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51520" y="2852936"/>
            <a:ext cx="7214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Tření lososovitých ryb probíhá vždy ve ……………….. vodě.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018213" y="2683659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sladké</a:t>
            </a:r>
            <a:endParaRPr lang="cs-CZ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51521" y="3418376"/>
            <a:ext cx="8938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Největší </a:t>
            </a:r>
            <a:r>
              <a:rPr lang="cs-CZ" sz="2000" dirty="0"/>
              <a:t>evropská </a:t>
            </a:r>
            <a:r>
              <a:rPr lang="cs-CZ" sz="2000" dirty="0" smtClean="0"/>
              <a:t>lososovitá  ryba je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……….…………………………….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848390" y="3253046"/>
            <a:ext cx="3398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lavatka </a:t>
            </a:r>
            <a:r>
              <a:rPr lang="cs-CZ" sz="24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poddunajská</a:t>
            </a:r>
            <a:endParaRPr lang="cs-CZ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51521" y="4005064"/>
            <a:ext cx="6736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Lín obecný patří do čeledi ……………………………….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117870" y="3820398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kaprovití</a:t>
            </a:r>
            <a:endParaRPr lang="cs-CZ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251522" y="4652385"/>
            <a:ext cx="906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Sladkovodní ryba, </a:t>
            </a:r>
            <a:r>
              <a:rPr lang="cs-CZ" sz="2000" dirty="0"/>
              <a:t>bez šupin, dlouhé vousy i řitní ploutev</a:t>
            </a:r>
            <a:r>
              <a:rPr lang="cs-CZ" sz="2000" dirty="0" smtClean="0"/>
              <a:t>. Jediná naše ryba, </a:t>
            </a:r>
          </a:p>
          <a:p>
            <a:endParaRPr lang="cs-CZ" sz="2000" dirty="0" smtClean="0"/>
          </a:p>
          <a:p>
            <a:r>
              <a:rPr lang="cs-CZ" sz="2000" dirty="0" smtClean="0"/>
              <a:t>která </a:t>
            </a:r>
            <a:r>
              <a:rPr lang="cs-CZ" sz="2000" dirty="0"/>
              <a:t>může </a:t>
            </a:r>
            <a:r>
              <a:rPr lang="cs-CZ" sz="2000" dirty="0" smtClean="0"/>
              <a:t>dosáhnout  hmotnosti </a:t>
            </a:r>
            <a:r>
              <a:rPr lang="cs-CZ" sz="2000" dirty="0"/>
              <a:t>100 kg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……………………………….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359273" y="5085184"/>
            <a:ext cx="2887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umec obecný</a:t>
            </a:r>
            <a:endParaRPr lang="cs-CZ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981904" y="6165304"/>
            <a:ext cx="1732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Calibri" pitchFamily="34" charset="0"/>
                <a:cs typeface="Calibri" pitchFamily="34" charset="0"/>
              </a:rPr>
              <a:t>Konec ověřování</a:t>
            </a:r>
          </a:p>
        </p:txBody>
      </p:sp>
    </p:spTree>
    <p:extLst>
      <p:ext uri="{BB962C8B-B14F-4D97-AF65-F5344CB8AC3E}">
        <p14:creationId xmlns:p14="http://schemas.microsoft.com/office/powerpoint/2010/main" val="1566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3" grpId="0"/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79512" y="1196752"/>
            <a:ext cx="864095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://cs.wikipedia.org/wiki/Soubor:Herringadultkils.jpg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cs.wikipedia.org/wiki/Soubor:Heringsfass.JPG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en.wikipedia.org/wiki/File:Clupea_harengus_Gervais.flipped.jpg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en.wikipedia.org/wiki/File:Global_capture_of_true_herring.png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en.wikipedia.org/wiki/File:Herring_catch-Sep200.jpg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http://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cs.wikipedia.org/wiki/Soubor:Sardinops_melanostictus.jpg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en.wikipedia.org/wiki/File:Clupeaharengusdistkils.jpg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en.wikipedia.org/wiki/File:Sardina_pilchardus_Gervais.jpg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en.wikipedia.org/wiki/File:Sardina_pilchardus_2011.jpg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://en.wikipedia.org/wiki/File:Sardines_-_%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E9%B0%AF%28%E3%81%84%E3%82%8F%E3%81%97%29.jpg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en.wikipedia.org/wiki/File:Time_series_for_global_capture_of_all_sardines.png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en.wikipedia.org/wiki/File:Engraulis_encrasicolus_Gervais.jpg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cs.wikipedia.org/wiki/Soubor:Anchovy-thumbnail.jpg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en.wikipedia.org/wiki/File:Bachforelle_Zeichnung.jpg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it.wikipedia.org/wiki/File:Salmo_trutta.jpg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it.wikipedia.org/wiki/File:Bachforelle.jpg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05726" y="476672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Citace zdrojů: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07504" y="980728"/>
            <a:ext cx="864095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cs.wikipedia.org/wiki/Soubor:Oncorhynchus_mykiss_mid_res_150dpi.jpg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cs.wikipedia.org/wiki/Soubor:Salmo_salar_GLERL_1.jpg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cs.wikipedia.org/wiki/Soubor:Atlantischer_Lachs.jpg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cs.wikipedia.org/wiki/Soubor:Wst_atlantischer_lachs_stoer_001.jpg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cs.wikipedia.org/wiki/Soubor:Salmon_Fish.JPG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cs.wikipedia.org/wiki/Soubor:Salmonlarvakils.jpg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cs.wikipedia.org/wiki/Soubor:Salmo_salar_CZ_distribution_grid_map_2006.png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en.wikipedia.org/wiki/File:Salmon_farming.jpg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en.wikipedia.org/wiki/File:Salmoneggskils.jpg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en.wikipedia.org/wiki/File:OncorhynchusTschawytscha2.jpg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en.wikipedia.org/wiki/File:Hucho_hucho.jpg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en.wikipedia.org/wiki/Hucho_taimen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cs.wikipedia.org/wiki/Soubor:Brook_Trout_Salvelinus_fontinalis_2900px.jpg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en.wikipedia.org/wiki/File:Coregonus_lavaretus_maraena_1.jpg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en.wikipedia.org/wiki/File:Arctic_grayling.JPG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en.wikipedia.org/wiki/File:Underwater_Arctic_Grayling.jpg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17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8"/>
              </a:rPr>
              <a:t>en.wikipedia.org/wiki/File:Esox_lucius1.jpg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39704" y="404664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Citace zdrojů: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6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409" y="2548617"/>
            <a:ext cx="4081591" cy="1688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9290" y="169050"/>
            <a:ext cx="7701102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cs-CZ" sz="36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Nadřád: Kostnatí </a:t>
            </a:r>
            <a:r>
              <a:rPr lang="cs-CZ" sz="36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cs-CZ" sz="3600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Teleostei</a:t>
            </a:r>
            <a:r>
              <a:rPr lang="cs-CZ" sz="36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19" y="908720"/>
            <a:ext cx="8429071" cy="49685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ejmladší a nejpočetnější skupina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zkostnatělá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kostra, chorda silně zaškrcovaná těly obratlů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očet kostí lebky zmenšen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čtyři páry žaberních oblouků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buNone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epárový plynový měchýř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homocerkní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ocasní ploutev (vnější symetrie)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párové ploutve na koncích rozšířeny (trojúhelníkovitý tvar)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ploutve zpevněny kostěnými paprsky</a:t>
            </a:r>
          </a:p>
          <a:p>
            <a:pPr marL="109728" indent="0">
              <a:lnSpc>
                <a:spcPct val="150000"/>
              </a:lnSpc>
              <a:buNone/>
            </a:pP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33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02243" y="764704"/>
            <a:ext cx="8640959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en.wikipedia.org/wiki/File:Pike_caught_frog.jpg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en.wikipedia.org/wiki/File:Distribution_map_of_Esox_lucius.png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en.wikipedia.org/wiki/File:Esox_Lucius.JPG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en.wikipedia.org/wiki/File:Europaeischer_Hecht.jpg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en.wikipedia.org/wiki/File:Pristella_tetra1.jpg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en.wikipedia.org/wiki/File:05.Hyphessobrycon_herbertaxelrodi.JPG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en.wikipedia.org/wiki/File:02.Gymnocorymbus_ternetzi.JPG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://en.wikipedia.org/wiki/File:Gregory_Moine_-_Red_bellied_Piranha_%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28by%29.jpg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en.wikipedia.org/wiki/File:Jaw_of_the_piranha.jpg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en.wikipedia.org/wiki/File:Piranha.jaw.jpg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en.wikipedia.org/wiki/File:Pygopristis_denticulata.jpg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en.wikipedia.org/wiki/File:Piranha-serrasalmus_manueli_01.jpg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en.wikipedia.org/wiki/File:Piranha_medium.jpg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cs.wikipedia.org/wiki/Soubor:Electrophorus_electricus_2.jpg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en.wikipedia.org/wiki/File:Rutilusrutilus38cm_2143x1060.JPG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cs.wikipedia.org/wiki/Soubor:Scardinius_erythrophthalmus_in_aquarium.JPG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8"/>
              </a:rPr>
              <a:t>cs.wikipedia.org/wiki/Soubor:Squalius_cephalus_Prague_Vltava_2.jpg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r>
              <a:rPr lang="cs-CZ" dirty="0">
                <a:latin typeface="Calibri" pitchFamily="34" charset="0"/>
                <a:cs typeface="Calibri" pitchFamily="34" charset="0"/>
                <a:hlinkClick r:id="rId19"/>
              </a:rPr>
              <a:t>http://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9"/>
              </a:rPr>
              <a:t>en.wikipedia.org/wiki/File:Phoxinus_bigerri_01_by-dpc.jpg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endParaRPr lang="cs-CZ" smtClean="0">
              <a:latin typeface="Calibri" pitchFamily="34" charset="0"/>
              <a:cs typeface="Calibri" pitchFamily="34" charset="0"/>
            </a:endParaRPr>
          </a:p>
          <a:p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34"/>
            </a:pPr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2244" y="188640"/>
            <a:ext cx="222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Calibri" pitchFamily="34" charset="0"/>
                <a:cs typeface="Calibri" pitchFamily="34" charset="0"/>
              </a:rPr>
              <a:t>Citace zdrojů:</a:t>
            </a:r>
            <a:endParaRPr lang="cs-CZ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1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210574" y="117693"/>
            <a:ext cx="864095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2"/>
              </a:rPr>
              <a:t>http://cs.wikipedia.org/wiki/Soubor:Chub_Pengo.jpg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3"/>
              </a:rPr>
              <a:t>cs.wikipedia.org/wiki/Soubor:Domesticcometgoldfish.jpg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4"/>
              </a:rPr>
              <a:t>cs.wikipedia.org/wiki/Soubor:Aspius_aspius_Prague_Vltava_1.jpg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5"/>
              </a:rPr>
              <a:t>en.wikipedia.org/wiki/File:LeucaspiusDelineatusMale.JPG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6"/>
              </a:rPr>
              <a:t>cs.wikipedia.org/wiki/Soubor:Tinca_tinca_Prague_Vltava_3.jpg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7"/>
              </a:rPr>
              <a:t>://cs.wikipedia.org/wiki/Soubor:Chondrostoma_nasus_%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7"/>
              </a:rPr>
              <a:t>28aka%29.jpg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8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8"/>
              </a:rPr>
              <a:t>en.wikipedia.org/wiki/File:Riviergrondel.jpg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9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9"/>
              </a:rPr>
              <a:t>en.wikipedia.org/wiki/File:Barbel.jpg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0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0"/>
              </a:rPr>
              <a:t>cs.wikipedia.org/wiki/Soubor:Abramis_brama_Prague_Vltava_1.jpg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1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1"/>
              </a:rPr>
              <a:t>cs.wikipedia.org/wiki/Soubor:Blicca_bjoerkna.jpg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2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2"/>
              </a:rPr>
              <a:t>cs.wikipedia.org/wiki/Soubor:Alburnus_alburnus_01_by-dpc.jpg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3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3"/>
              </a:rPr>
              <a:t>cs.wikipedia.org/wiki/Soubor:Rhodeus_sericeus.jpg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4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4"/>
              </a:rPr>
              <a:t>cs.wikipedia.org/wiki/Soubor:CarassiusCarassius8.JPG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5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5"/>
              </a:rPr>
              <a:t>cs.wikipedia.org/wiki/Soubor:Zebrafisch.jpg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6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6"/>
              </a:rPr>
              <a:t>en.wikipedia.org/wiki/File:Puntius_denisonii_1.jpg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52"/>
            </a:pP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http</a:t>
            </a:r>
            <a:r>
              <a:rPr lang="cs-CZ" dirty="0">
                <a:latin typeface="Calibri" pitchFamily="34" charset="0"/>
                <a:cs typeface="Calibri" pitchFamily="34" charset="0"/>
                <a:hlinkClick r:id="rId17"/>
              </a:rPr>
              <a:t>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17"/>
              </a:rPr>
              <a:t>en.wikipedia.org/wiki/File:Puntius_pentazona.jpg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8"/>
            </a:pPr>
            <a:r>
              <a:rPr lang="cs-CZ" dirty="0">
                <a:latin typeface="Calibri" pitchFamily="34" charset="0"/>
                <a:cs typeface="Calibri" pitchFamily="34" charset="0"/>
                <a:hlinkClick r:id="rId18"/>
              </a:rPr>
              <a:t>http://cs.wikipedia.org/wiki/Soubor:Steinbeisser_001.jpg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8"/>
            </a:pPr>
            <a:r>
              <a:rPr lang="cs-CZ" dirty="0">
                <a:latin typeface="Calibri" pitchFamily="34" charset="0"/>
                <a:cs typeface="Calibri" pitchFamily="34" charset="0"/>
                <a:hlinkClick r:id="rId19"/>
              </a:rPr>
              <a:t>http://en.wikipedia.org/wiki/File:Barbatula_barbatula_by_MdE.jpg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8"/>
            </a:pPr>
            <a:r>
              <a:rPr lang="cs-CZ" dirty="0">
                <a:latin typeface="Calibri" pitchFamily="34" charset="0"/>
                <a:cs typeface="Calibri" pitchFamily="34" charset="0"/>
                <a:hlinkClick r:id="rId20"/>
              </a:rPr>
              <a:t>http://cs.wikipedia.org/wiki/Soubor:Misgurnus_fossilis_2009_G1.jpg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8"/>
            </a:pPr>
            <a:r>
              <a:rPr lang="cs-CZ" dirty="0">
                <a:latin typeface="Calibri" pitchFamily="34" charset="0"/>
                <a:cs typeface="Calibri" pitchFamily="34" charset="0"/>
                <a:hlinkClick r:id="rId21"/>
              </a:rPr>
              <a:t>http://cs.wikipedia.org/wiki/Soubor:EuropeseMeervalLucasVanDerGeest.jpg</a:t>
            </a:r>
            <a:endParaRPr lang="cs-CZ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8"/>
            </a:pPr>
            <a:r>
              <a:rPr lang="cs-CZ" dirty="0">
                <a:latin typeface="Calibri" pitchFamily="34" charset="0"/>
                <a:cs typeface="Calibri" pitchFamily="34" charset="0"/>
                <a:hlinkClick r:id="rId22"/>
              </a:rPr>
              <a:t>http://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2"/>
              </a:rPr>
              <a:t>cs.wikipedia.org/wiki/Soubor:Ameiurus_nebulosus.jpg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arenR" startAt="68"/>
            </a:pPr>
            <a:r>
              <a:rPr lang="cs-CZ" dirty="0">
                <a:latin typeface="Calibri" pitchFamily="34" charset="0"/>
                <a:cs typeface="Calibri" pitchFamily="34" charset="0"/>
                <a:hlinkClick r:id="rId23"/>
              </a:rPr>
              <a:t>http://</a:t>
            </a:r>
            <a:r>
              <a:rPr lang="cs-CZ" dirty="0" smtClean="0">
                <a:latin typeface="Calibri" pitchFamily="34" charset="0"/>
                <a:cs typeface="Calibri" pitchFamily="34" charset="0"/>
                <a:hlinkClick r:id="rId23"/>
              </a:rPr>
              <a:t>cs.wikipedia.org/wiki/Soubor:Caprinus_carpio_Prague_Vltava_1.jpg</a:t>
            </a:r>
            <a:endParaRPr lang="cs-CZ" dirty="0" smtClean="0">
              <a:latin typeface="Calibri" pitchFamily="34" charset="0"/>
              <a:cs typeface="Calibri" pitchFamily="34" charset="0"/>
            </a:endParaRPr>
          </a:p>
          <a:p>
            <a:endParaRPr lang="cs-CZ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9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07604" y="206653"/>
            <a:ext cx="6876764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6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3600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Teleostei</a:t>
            </a:r>
            <a:r>
              <a:rPr lang="cs-CZ" sz="36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6828" y="692696"/>
            <a:ext cx="8568952" cy="482453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algn="ctr">
              <a:lnSpc>
                <a:spcPct val="150000"/>
              </a:lnSpc>
              <a:buNone/>
            </a:pPr>
            <a:r>
              <a:rPr lang="cs-CZ" sz="3200" b="1" dirty="0" smtClean="0">
                <a:latin typeface="Arial" pitchFamily="34" charset="0"/>
                <a:cs typeface="Arial" pitchFamily="34" charset="0"/>
              </a:rPr>
              <a:t>Významné </a:t>
            </a:r>
            <a:r>
              <a:rPr lang="cs-CZ" sz="32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řády:</a:t>
            </a:r>
            <a:endParaRPr lang="cs-CZ" sz="3200" b="1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3200" dirty="0">
                <a:latin typeface="Calibri" pitchFamily="34" charset="0"/>
                <a:cs typeface="Calibri" pitchFamily="34" charset="0"/>
              </a:rPr>
              <a:t>	</a:t>
            </a:r>
            <a:r>
              <a:rPr lang="cs-CZ" sz="3200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cs-CZ" sz="3200" b="1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b="1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Lalůčkožábří</a:t>
            </a:r>
            <a:endParaRPr lang="cs-CZ" sz="2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Máloostní		</a:t>
            </a:r>
            <a:r>
              <a:rPr lang="cs-CZ" sz="28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Ropušnice </a:t>
            </a: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Ďasové 		Ostnoploutví </a:t>
            </a:r>
            <a:endParaRPr lang="cs-CZ" sz="2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8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Hrdloploutví</a:t>
            </a: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	Platýsové </a:t>
            </a:r>
            <a:endParaRPr lang="cs-CZ" sz="2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8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Holobřiší</a:t>
            </a: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Čtverzubci </a:t>
            </a:r>
            <a:endParaRPr lang="cs-CZ" sz="2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cs-CZ" sz="28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Volnoostní</a:t>
            </a:r>
            <a:r>
              <a:rPr lang="cs-CZ" sz="2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2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Font typeface="Wingdings 3"/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976" y="4437112"/>
            <a:ext cx="5166804" cy="189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23528" y="169050"/>
            <a:ext cx="84249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 </a:t>
            </a:r>
            <a:r>
              <a:rPr lang="cs-CZ" sz="3600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6828" y="961138"/>
            <a:ext cx="8568952" cy="5492198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8600" u="sng" dirty="0" smtClean="0">
                <a:latin typeface="Arial" pitchFamily="34" charset="0"/>
                <a:cs typeface="Arial" pitchFamily="34" charset="0"/>
              </a:rPr>
              <a:t>Charakteristika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7400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7400" dirty="0" smtClean="0">
                <a:latin typeface="Arial" pitchFamily="34" charset="0"/>
                <a:cs typeface="Arial" pitchFamily="34" charset="0"/>
              </a:rPr>
              <a:t>rimitivní </a:t>
            </a:r>
            <a:r>
              <a:rPr lang="cs-CZ" sz="7400" dirty="0">
                <a:latin typeface="Arial" pitchFamily="34" charset="0"/>
                <a:cs typeface="Arial" pitchFamily="34" charset="0"/>
              </a:rPr>
              <a:t>kostnaté </a:t>
            </a:r>
            <a:r>
              <a:rPr lang="cs-CZ" sz="7400" dirty="0" smtClean="0">
                <a:latin typeface="Arial" pitchFamily="34" charset="0"/>
                <a:cs typeface="Arial" pitchFamily="34" charset="0"/>
              </a:rPr>
              <a:t>ryby, mořské i sladkovodní.</a:t>
            </a:r>
            <a:endParaRPr lang="cs-CZ" sz="7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7400" dirty="0" smtClean="0">
                <a:latin typeface="Arial" pitchFamily="34" charset="0"/>
                <a:cs typeface="Arial" pitchFamily="34" charset="0"/>
              </a:rPr>
              <a:t>většinou </a:t>
            </a:r>
            <a:r>
              <a:rPr lang="cs-CZ" sz="7400" dirty="0">
                <a:latin typeface="Arial" pitchFamily="34" charset="0"/>
                <a:cs typeface="Arial" pitchFamily="34" charset="0"/>
              </a:rPr>
              <a:t>rychlí plavci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7400" dirty="0" smtClean="0">
                <a:latin typeface="Arial" pitchFamily="34" charset="0"/>
                <a:cs typeface="Arial" pitchFamily="34" charset="0"/>
              </a:rPr>
              <a:t>mají </a:t>
            </a:r>
            <a:r>
              <a:rPr lang="cs-CZ" sz="7400" dirty="0">
                <a:latin typeface="Arial" pitchFamily="34" charset="0"/>
                <a:cs typeface="Arial" pitchFamily="34" charset="0"/>
              </a:rPr>
              <a:t>jen měkké ploutevní paprsky (odtud jejich český název)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7400" dirty="0" smtClean="0">
                <a:latin typeface="Arial" pitchFamily="34" charset="0"/>
                <a:cs typeface="Arial" pitchFamily="34" charset="0"/>
              </a:rPr>
              <a:t>cykloidní šupiny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7400" dirty="0" smtClean="0">
                <a:latin typeface="Arial" pitchFamily="34" charset="0"/>
                <a:cs typeface="Arial" pitchFamily="34" charset="0"/>
              </a:rPr>
              <a:t>nemají </a:t>
            </a:r>
            <a:r>
              <a:rPr lang="cs-CZ" sz="7400" dirty="0">
                <a:latin typeface="Arial" pitchFamily="34" charset="0"/>
                <a:cs typeface="Arial" pitchFamily="34" charset="0"/>
              </a:rPr>
              <a:t>postranní čáru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7400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7400" dirty="0" smtClean="0">
                <a:latin typeface="Arial" pitchFamily="34" charset="0"/>
                <a:cs typeface="Arial" pitchFamily="34" charset="0"/>
              </a:rPr>
              <a:t>lynový </a:t>
            </a:r>
            <a:r>
              <a:rPr lang="cs-CZ" sz="7400" dirty="0">
                <a:latin typeface="Arial" pitchFamily="34" charset="0"/>
                <a:cs typeface="Arial" pitchFamily="34" charset="0"/>
              </a:rPr>
              <a:t>měchýř zůstává spojený s </a:t>
            </a:r>
            <a:r>
              <a:rPr lang="cs-CZ" sz="7400" dirty="0" smtClean="0">
                <a:latin typeface="Arial" pitchFamily="34" charset="0"/>
                <a:cs typeface="Arial" pitchFamily="34" charset="0"/>
              </a:rPr>
              <a:t>jícnem.</a:t>
            </a:r>
            <a:endParaRPr lang="cs-CZ" sz="7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7400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7400" dirty="0" smtClean="0">
                <a:latin typeface="Arial" pitchFamily="34" charset="0"/>
                <a:cs typeface="Arial" pitchFamily="34" charset="0"/>
              </a:rPr>
              <a:t>yby </a:t>
            </a:r>
            <a:r>
              <a:rPr lang="cs-CZ" sz="7400" dirty="0">
                <a:latin typeface="Arial" pitchFamily="34" charset="0"/>
                <a:cs typeface="Arial" pitchFamily="34" charset="0"/>
              </a:rPr>
              <a:t>tohoto řádu se často shlukují do velkých </a:t>
            </a:r>
            <a:r>
              <a:rPr lang="cs-CZ" sz="7400" dirty="0" smtClean="0">
                <a:latin typeface="Arial" pitchFamily="34" charset="0"/>
                <a:cs typeface="Arial" pitchFamily="34" charset="0"/>
              </a:rPr>
              <a:t>hejn.</a:t>
            </a:r>
            <a:endParaRPr lang="cs-CZ" sz="7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r>
              <a:rPr lang="cs-CZ" sz="7400" dirty="0">
                <a:latin typeface="Arial" pitchFamily="34" charset="0"/>
                <a:cs typeface="Arial" pitchFamily="34" charset="0"/>
              </a:rPr>
              <a:t>V</a:t>
            </a:r>
            <a:r>
              <a:rPr lang="cs-CZ" sz="7400" dirty="0" smtClean="0">
                <a:latin typeface="Arial" pitchFamily="34" charset="0"/>
                <a:cs typeface="Arial" pitchFamily="34" charset="0"/>
              </a:rPr>
              <a:t>ětšinou </a:t>
            </a:r>
            <a:r>
              <a:rPr lang="cs-CZ" sz="7400" dirty="0">
                <a:latin typeface="Arial" pitchFamily="34" charset="0"/>
                <a:cs typeface="Arial" pitchFamily="34" charset="0"/>
              </a:rPr>
              <a:t>se živí planktonem, který filtrují z vody dlouhými žaberními </a:t>
            </a:r>
            <a:r>
              <a:rPr lang="cs-CZ" sz="7400" dirty="0" smtClean="0">
                <a:latin typeface="Arial" pitchFamily="34" charset="0"/>
                <a:cs typeface="Arial" pitchFamily="34" charset="0"/>
              </a:rPr>
              <a:t>tyčinkami.</a:t>
            </a:r>
            <a:endParaRPr lang="cs-CZ" sz="74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150000"/>
              </a:lnSpc>
              <a:buNone/>
            </a:pPr>
            <a:endParaRPr lang="cs-CZ" sz="60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826654"/>
            <a:ext cx="4896544" cy="179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9512" y="961138"/>
            <a:ext cx="8784976" cy="432048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cs-CZ" sz="3200" u="sng" dirty="0" smtClean="0">
                <a:latin typeface="Arial" pitchFamily="34" charset="0"/>
                <a:cs typeface="Arial" pitchFamily="34" charset="0"/>
              </a:rPr>
              <a:t>Systém</a:t>
            </a:r>
          </a:p>
          <a:p>
            <a:pPr marL="109728" indent="0">
              <a:lnSpc>
                <a:spcPct val="150000"/>
              </a:lnSpc>
              <a:buNone/>
            </a:pPr>
            <a:r>
              <a:rPr lang="cs-CZ" sz="3200" dirty="0" smtClean="0">
                <a:latin typeface="Arial" pitchFamily="34" charset="0"/>
                <a:cs typeface="Arial" pitchFamily="34" charset="0"/>
              </a:rPr>
              <a:t>Významné</a:t>
            </a:r>
            <a:r>
              <a:rPr lang="cs-CZ" sz="32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čeledi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a zástupci:</a:t>
            </a:r>
            <a:endParaRPr lang="cs-CZ" sz="32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3200" dirty="0" smtClean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Sleďovití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  - sleď (zavináč, uzenáč, slaneček), 			   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šprot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, sardinka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Sardelovití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- sardel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Lososovití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- losos, pstruh, hlavatka,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siven,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síh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err="1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Lipanovití</a:t>
            </a: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- lipan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r>
              <a:rPr lang="cs-CZ" sz="2800" b="1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Štikovití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 - štika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 marL="109728" indent="0">
              <a:lnSpc>
                <a:spcPct val="80000"/>
              </a:lnSpc>
              <a:buNone/>
            </a:pPr>
            <a:endParaRPr lang="cs-CZ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528" y="169050"/>
            <a:ext cx="8424936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6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Nadřád: Kostnatí 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6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600" dirty="0" err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endParaRPr lang="cs-CZ" sz="36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236296" y="617887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sardinka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11460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764"/>
            <a:ext cx="6660231" cy="219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309881" y="175138"/>
            <a:ext cx="652423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Sleďovití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25252" y="3773855"/>
            <a:ext cx="4642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Sleď obecný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Clupea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harengus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3" y="4343922"/>
            <a:ext cx="4830875" cy="197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808158"/>
            <a:ext cx="3523104" cy="264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1061099"/>
            <a:ext cx="4884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Mořští, dlouhá řitní ploutev, hejna</a:t>
            </a:r>
            <a:r>
              <a:rPr lang="cs-CZ" sz="2400" dirty="0"/>
              <a:t>.</a:t>
            </a:r>
            <a:r>
              <a:rPr lang="cs-CZ" sz="2400" dirty="0" smtClean="0"/>
              <a:t> </a:t>
            </a:r>
            <a:endParaRPr lang="cs-CZ" sz="2400" dirty="0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2641809" y="1462388"/>
            <a:ext cx="1930191" cy="1546196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7504" y="5229200"/>
            <a:ext cx="3225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" pitchFamily="34" charset="0"/>
                <a:cs typeface="Arial" pitchFamily="34" charset="0"/>
              </a:rPr>
              <a:t>Sleď obecný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– výskyt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0" y="836712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309881" y="169050"/>
            <a:ext cx="6524238" cy="79208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Řád: </a:t>
            </a:r>
            <a:r>
              <a:rPr lang="cs-CZ" sz="320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Bezostní</a:t>
            </a:r>
            <a:r>
              <a:rPr lang="cs-CZ" sz="320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cs-CZ" sz="32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čeleď: Sleďovití</a:t>
            </a:r>
            <a:endParaRPr lang="cs-CZ" sz="32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39541"/>
            <a:ext cx="4684993" cy="351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43453" y="2482988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</a:t>
            </a:r>
            <a:r>
              <a:rPr lang="cs-CZ" sz="2000" b="1" dirty="0" smtClean="0"/>
              <a:t>ýlov sleďů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7588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1626</TotalTime>
  <Words>1309</Words>
  <Application>Microsoft Office PowerPoint</Application>
  <PresentationFormat>Předvádění na obrazovce (4:3)</PresentationFormat>
  <Paragraphs>348</Paragraphs>
  <Slides>41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7" baseType="lpstr">
      <vt:lpstr>Arial</vt:lpstr>
      <vt:lpstr>Calibri</vt:lpstr>
      <vt:lpstr>Georgia</vt:lpstr>
      <vt:lpstr>Trebuchet MS</vt:lpstr>
      <vt:lpstr>Wingdings 3</vt:lpstr>
      <vt:lpstr>Aerodynamika</vt:lpstr>
      <vt:lpstr> Autor: Mgr. Pavla Srpová Podkrušnohorské gymnázium Most, příspěvková organizace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RYBY - taxonomie</dc:title>
  <dc:creator>holky</dc:creator>
  <cp:lastModifiedBy>Admin</cp:lastModifiedBy>
  <cp:revision>145</cp:revision>
  <dcterms:created xsi:type="dcterms:W3CDTF">2012-03-09T07:27:04Z</dcterms:created>
  <dcterms:modified xsi:type="dcterms:W3CDTF">2020-03-16T08:22:23Z</dcterms:modified>
</cp:coreProperties>
</file>