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2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B39D1-8664-412E-A9CF-6A6EF8E0A084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9889D-41EF-4599-B330-9CB6886E2A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248E6-4F41-4889-98D2-4E4668711804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011C9-0CE7-4252-883D-DF08274768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554E9-AAE3-4D0F-BF53-A6268D3272D7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D9586-EE75-4745-97A6-4B60DB334C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C8276-BEE7-4509-BC0B-979CDC0BAC4C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C489D-296B-42B6-85C0-AD80390988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F4547-FAD9-4EAD-A77B-412EF5F290C8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4FD79-7909-4EBB-9D22-ED0B125330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F4C5F-BC4D-4B5A-A2B9-15BC34FE0128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A5C69-9333-49F7-982D-20768467F6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F932B-D95E-4B2F-8666-64DE4A071854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81BB1-0D95-4166-AADB-558771671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C5DF-7B98-4558-9C68-2C90C6451F41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C4660-D2D5-45B1-918D-406ADC7911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D33C-AFFC-46F7-882F-3DAC548B603B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56E41-D51B-4E6E-87C2-25735D3A90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FA546-79B4-4693-95EE-E54DAF92B42D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C8C20-F9FA-498B-A144-37A3B9A608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26001-6B59-46C8-9ACC-9B18F6C5253C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6F1CF-C045-47DD-8620-46C138D30D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F1FC08-AE90-4897-95A5-685A8CC84980}" type="datetimeFigureOut">
              <a:rPr lang="cs-CZ"/>
              <a:pPr>
                <a:defRPr/>
              </a:pPr>
              <a:t>01.11.2019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222483-7D95-4113-AD13-85515114ED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1979712" y="980728"/>
            <a:ext cx="5483125" cy="2736304"/>
          </a:xfrm>
          <a:prstGeom prst="ellipse">
            <a:avLst/>
          </a:prstGeom>
          <a:gradFill flip="none" rotWithShape="1">
            <a:gsLst>
              <a:gs pos="0">
                <a:srgbClr val="FFFFFF">
                  <a:shade val="30000"/>
                  <a:satMod val="115000"/>
                </a:srgbClr>
              </a:gs>
              <a:gs pos="50000">
                <a:srgbClr val="FFFFFF">
                  <a:shade val="67500"/>
                  <a:satMod val="11500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round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8064A2"/>
            </a:extrusionClr>
          </a:sp3d>
        </p:spPr>
        <p:txBody>
          <a:bodyPr anchor="ctr">
            <a:flatTx/>
          </a:bodyPr>
          <a:lstStyle/>
          <a:p>
            <a:pPr algn="ctr">
              <a:spcAft>
                <a:spcPts val="1000"/>
              </a:spcAft>
              <a:defRPr/>
            </a:pPr>
            <a:r>
              <a:rPr lang="cs-CZ" sz="4000" b="1" dirty="0">
                <a:ln>
                  <a:solidFill>
                    <a:schemeClr val="accent4">
                      <a:lumMod val="75000"/>
                      <a:alpha val="85000"/>
                    </a:schemeClr>
                  </a:solidFill>
                </a:ln>
                <a:solidFill>
                  <a:srgbClr val="5F497A"/>
                </a:solidFill>
                <a:latin typeface="Calibri" pitchFamily="34" charset="0"/>
              </a:rPr>
              <a:t>OXIDAČNÍ   ČÍSLO ATOMU</a:t>
            </a:r>
            <a:endParaRPr lang="cs-CZ" sz="4000" dirty="0">
              <a:ln>
                <a:solidFill>
                  <a:schemeClr val="accent4">
                    <a:lumMod val="75000"/>
                    <a:alpha val="85000"/>
                  </a:schemeClr>
                </a:solidFill>
              </a:ln>
              <a:latin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19250" y="4191000"/>
            <a:ext cx="6121400" cy="70643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PRINCIP   SOUČASNÉHO  NÁZVOSLOVÍ 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ANORGANICKÝCH   SLOUČENIN</a:t>
            </a:r>
            <a:endParaRPr lang="cs-CZ" sz="2000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Tlačítko akce: Dopředu nebo Další 3">
            <a:hlinkClick r:id="" action="ppaction://hlinkshowjump?jump=nextslide" highlightClick="1"/>
          </p:cNvPr>
          <p:cNvSpPr/>
          <p:nvPr/>
        </p:nvSpPr>
        <p:spPr>
          <a:xfrm>
            <a:off x="7884368" y="5517232"/>
            <a:ext cx="576064" cy="360040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perspectiveLeft"/>
            <a:lightRig rig="threePt" dir="t"/>
          </a:scene3d>
          <a:sp3d extrusionH="76200" contourW="12700" prstMaterial="metal">
            <a:bevelT prst="convex"/>
            <a:extrusionClr>
              <a:schemeClr val="accent4">
                <a:lumMod val="75000"/>
              </a:schemeClr>
            </a:extrusionClr>
            <a:contourClr>
              <a:schemeClr val="accent4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 bwMode="auto">
          <a:xfrm>
            <a:off x="395288" y="260350"/>
            <a:ext cx="83026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+mj-lt"/>
                <a:ea typeface="+mj-ea"/>
                <a:cs typeface="+mj-cs"/>
              </a:rPr>
              <a:t>Určete, který z následujících atomů nemůže mít ve sloučeninách oxidační číslo + III a zdůvodněte     </a:t>
            </a:r>
            <a:r>
              <a:rPr lang="cs-CZ" sz="1600" b="1" dirty="0" err="1">
                <a:latin typeface="+mj-lt"/>
                <a:ea typeface="+mj-ea"/>
                <a:cs typeface="+mj-cs"/>
              </a:rPr>
              <a:t>Al</a:t>
            </a:r>
            <a:r>
              <a:rPr lang="cs-CZ" sz="1600" b="1" dirty="0">
                <a:latin typeface="+mj-lt"/>
                <a:ea typeface="+mj-ea"/>
                <a:cs typeface="+mj-cs"/>
              </a:rPr>
              <a:t>	</a:t>
            </a:r>
            <a:r>
              <a:rPr lang="cs-CZ" sz="1600" b="1" dirty="0" err="1">
                <a:latin typeface="+mj-lt"/>
                <a:ea typeface="+mj-ea"/>
                <a:cs typeface="+mj-cs"/>
              </a:rPr>
              <a:t>Zn</a:t>
            </a:r>
            <a:r>
              <a:rPr lang="cs-CZ" sz="1600" b="1" dirty="0">
                <a:latin typeface="+mj-lt"/>
                <a:ea typeface="+mj-ea"/>
                <a:cs typeface="+mj-cs"/>
              </a:rPr>
              <a:t>   	K 	P 	Cl 	</a:t>
            </a:r>
            <a:r>
              <a:rPr lang="cs-CZ" sz="1600" b="1" dirty="0" err="1">
                <a:latin typeface="+mj-lt"/>
                <a:ea typeface="+mj-ea"/>
                <a:cs typeface="+mj-cs"/>
              </a:rPr>
              <a:t>Cu</a:t>
            </a:r>
            <a:r>
              <a:rPr lang="cs-CZ" sz="1600" b="1" dirty="0">
                <a:latin typeface="+mj-lt"/>
                <a:ea typeface="+mj-ea"/>
                <a:cs typeface="+mj-cs"/>
              </a:rPr>
              <a:t> 	 Co</a:t>
            </a:r>
            <a:r>
              <a:rPr lang="cs-CZ" sz="1600" dirty="0">
                <a:latin typeface="+mj-lt"/>
                <a:ea typeface="+mj-ea"/>
                <a:cs typeface="+mj-cs"/>
              </a:rPr>
              <a:t/>
            </a:r>
            <a:br>
              <a:rPr lang="cs-CZ" sz="1600" dirty="0">
                <a:latin typeface="+mj-lt"/>
                <a:ea typeface="+mj-ea"/>
                <a:cs typeface="+mj-cs"/>
              </a:rPr>
            </a:br>
            <a:endParaRPr lang="cs-CZ" sz="1600" dirty="0">
              <a:latin typeface="+mj-lt"/>
              <a:ea typeface="+mj-ea"/>
              <a:cs typeface="+mj-cs"/>
            </a:endParaRPr>
          </a:p>
        </p:txBody>
      </p:sp>
      <p:grpSp>
        <p:nvGrpSpPr>
          <p:cNvPr id="2" name="Skupina 20"/>
          <p:cNvGrpSpPr>
            <a:grpSpLocks/>
          </p:cNvGrpSpPr>
          <p:nvPr/>
        </p:nvGrpSpPr>
        <p:grpSpPr bwMode="auto">
          <a:xfrm>
            <a:off x="2411413" y="1557338"/>
            <a:ext cx="3387725" cy="1600200"/>
            <a:chOff x="2411413" y="1557338"/>
            <a:chExt cx="3387725" cy="1600200"/>
          </a:xfrm>
        </p:grpSpPr>
        <p:sp>
          <p:nvSpPr>
            <p:cNvPr id="11280" name="Oval 3"/>
            <p:cNvSpPr>
              <a:spLocks noChangeArrowheads="1"/>
            </p:cNvSpPr>
            <p:nvPr/>
          </p:nvSpPr>
          <p:spPr bwMode="auto">
            <a:xfrm>
              <a:off x="2411413" y="2781300"/>
              <a:ext cx="631825" cy="376238"/>
            </a:xfrm>
            <a:prstGeom prst="ellipse">
              <a:avLst/>
            </a:prstGeom>
            <a:solidFill>
              <a:srgbClr val="F2DBDB"/>
            </a:solidFill>
            <a:ln w="28575">
              <a:solidFill>
                <a:srgbClr val="622423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 b="1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Cu</a:t>
              </a:r>
              <a:endParaRPr lang="cs-CZ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1281" name="Oval 2"/>
            <p:cNvSpPr>
              <a:spLocks noChangeArrowheads="1"/>
            </p:cNvSpPr>
            <p:nvPr/>
          </p:nvSpPr>
          <p:spPr bwMode="auto">
            <a:xfrm>
              <a:off x="2411413" y="2133600"/>
              <a:ext cx="660400" cy="376238"/>
            </a:xfrm>
            <a:prstGeom prst="ellipse">
              <a:avLst/>
            </a:prstGeom>
            <a:solidFill>
              <a:srgbClr val="F2DBDB"/>
            </a:solidFill>
            <a:ln w="28575">
              <a:solidFill>
                <a:srgbClr val="622423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 b="1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K       	</a:t>
              </a:r>
              <a:endParaRPr lang="cs-CZ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1282" name="Oval 1"/>
            <p:cNvSpPr>
              <a:spLocks noChangeArrowheads="1"/>
            </p:cNvSpPr>
            <p:nvPr/>
          </p:nvSpPr>
          <p:spPr bwMode="auto">
            <a:xfrm>
              <a:off x="2411413" y="1557338"/>
              <a:ext cx="631825" cy="376237"/>
            </a:xfrm>
            <a:prstGeom prst="ellipse">
              <a:avLst/>
            </a:prstGeom>
            <a:solidFill>
              <a:srgbClr val="F2DBDB"/>
            </a:solidFill>
            <a:ln w="28575">
              <a:solidFill>
                <a:srgbClr val="622423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 b="1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Zn</a:t>
              </a:r>
              <a:endParaRPr lang="cs-CZ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1283" name="Obdélník 8"/>
            <p:cNvSpPr>
              <a:spLocks noChangeArrowheads="1"/>
            </p:cNvSpPr>
            <p:nvPr/>
          </p:nvSpPr>
          <p:spPr bwMode="auto">
            <a:xfrm>
              <a:off x="3203575" y="1557338"/>
              <a:ext cx="2595563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6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pouze  + II  , je prvkem II.B</a:t>
              </a:r>
              <a:endParaRPr lang="cs-CZ" sz="16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1284" name="Obdélník 10"/>
            <p:cNvSpPr>
              <a:spLocks noChangeArrowheads="1"/>
            </p:cNvSpPr>
            <p:nvPr/>
          </p:nvSpPr>
          <p:spPr bwMode="auto">
            <a:xfrm>
              <a:off x="3348038" y="2133600"/>
              <a:ext cx="2314575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6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pouze  + I , je prvkem I.A</a:t>
              </a:r>
              <a:endParaRPr lang="cs-CZ" sz="16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1285" name="Obdélník 12"/>
            <p:cNvSpPr>
              <a:spLocks noChangeArrowheads="1"/>
            </p:cNvSpPr>
            <p:nvPr/>
          </p:nvSpPr>
          <p:spPr bwMode="auto">
            <a:xfrm>
              <a:off x="3276600" y="2781300"/>
              <a:ext cx="2516188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6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+I  nebo + II , je prvkem I.B</a:t>
              </a:r>
              <a:endParaRPr lang="cs-CZ" sz="16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4" name="Skupina 21"/>
          <p:cNvGrpSpPr>
            <a:grpSpLocks/>
          </p:cNvGrpSpPr>
          <p:nvPr/>
        </p:nvGrpSpPr>
        <p:grpSpPr bwMode="auto">
          <a:xfrm>
            <a:off x="1476375" y="3644900"/>
            <a:ext cx="6548438" cy="1058863"/>
            <a:chOff x="179388" y="3644900"/>
            <a:chExt cx="6548997" cy="1059279"/>
          </a:xfrm>
        </p:grpSpPr>
        <p:sp>
          <p:nvSpPr>
            <p:cNvPr id="11270" name="Rectangle 8"/>
            <p:cNvSpPr>
              <a:spLocks noChangeArrowheads="1"/>
            </p:cNvSpPr>
            <p:nvPr/>
          </p:nvSpPr>
          <p:spPr bwMode="auto">
            <a:xfrm>
              <a:off x="1908175" y="4357688"/>
              <a:ext cx="792163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až + V</a:t>
              </a:r>
            </a:p>
          </p:txBody>
        </p:sp>
        <p:sp>
          <p:nvSpPr>
            <p:cNvPr id="11271" name="Rectangle 32"/>
            <p:cNvSpPr>
              <a:spLocks noChangeArrowheads="1"/>
            </p:cNvSpPr>
            <p:nvPr/>
          </p:nvSpPr>
          <p:spPr bwMode="auto">
            <a:xfrm>
              <a:off x="179388" y="3703638"/>
              <a:ext cx="1681162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</a:t>
              </a:r>
              <a:r>
                <a:rPr lang="cs-CZ" sz="1600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Al </a:t>
              </a:r>
              <a:r>
                <a:rPr lang="cs-CZ" sz="16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prvek III.A </a:t>
              </a:r>
              <a:endParaRPr lang="cs-CZ" sz="16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pic>
          <p:nvPicPr>
            <p:cNvPr id="11272" name="Picture 3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63713" y="3789363"/>
              <a:ext cx="152400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3" name="Obdélník 37"/>
            <p:cNvSpPr>
              <a:spLocks noChangeArrowheads="1"/>
            </p:cNvSpPr>
            <p:nvPr/>
          </p:nvSpPr>
          <p:spPr bwMode="auto">
            <a:xfrm>
              <a:off x="1835150" y="3716338"/>
              <a:ext cx="652463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600"/>
                <a:t>  </a:t>
              </a:r>
              <a:r>
                <a:rPr lang="cs-CZ" sz="1600">
                  <a:solidFill>
                    <a:srgbClr val="FF0000"/>
                  </a:solidFill>
                </a:rPr>
                <a:t>+III </a:t>
              </a:r>
            </a:p>
          </p:txBody>
        </p:sp>
        <p:sp>
          <p:nvSpPr>
            <p:cNvPr id="11274" name="Obdélník 39"/>
            <p:cNvSpPr>
              <a:spLocks noChangeArrowheads="1"/>
            </p:cNvSpPr>
            <p:nvPr/>
          </p:nvSpPr>
          <p:spPr bwMode="auto">
            <a:xfrm>
              <a:off x="3203575" y="3644900"/>
              <a:ext cx="352481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600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Co </a:t>
              </a:r>
              <a:r>
                <a:rPr lang="cs-CZ" sz="16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prvek VIII.B , ale  pouze </a:t>
              </a:r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 II </a:t>
              </a:r>
              <a:r>
                <a:rPr lang="cs-CZ" sz="16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r>
                <a:rPr lang="cs-CZ" sz="1600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 III</a:t>
              </a:r>
              <a:endParaRPr lang="cs-CZ" sz="16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1275" name="Obdélník 40"/>
            <p:cNvSpPr>
              <a:spLocks noChangeArrowheads="1"/>
            </p:cNvSpPr>
            <p:nvPr/>
          </p:nvSpPr>
          <p:spPr bwMode="auto">
            <a:xfrm>
              <a:off x="468313" y="4365625"/>
              <a:ext cx="1235075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600" b="1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cs-CZ" sz="1600">
                  <a:latin typeface="Times New Roman" pitchFamily="18" charset="0"/>
                  <a:cs typeface="Times New Roman" pitchFamily="18" charset="0"/>
                </a:rPr>
                <a:t> prvek V.A </a:t>
              </a:r>
            </a:p>
          </p:txBody>
        </p:sp>
        <p:pic>
          <p:nvPicPr>
            <p:cNvPr id="11276" name="Picture 3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92275" y="4437063"/>
              <a:ext cx="152400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7" name="Obdélník 43"/>
            <p:cNvSpPr>
              <a:spLocks noChangeArrowheads="1"/>
            </p:cNvSpPr>
            <p:nvPr/>
          </p:nvSpPr>
          <p:spPr bwMode="auto">
            <a:xfrm>
              <a:off x="3276600" y="4365625"/>
              <a:ext cx="1498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600" b="1">
                  <a:latin typeface="Times New Roman" pitchFamily="18" charset="0"/>
                  <a:cs typeface="Times New Roman" pitchFamily="18" charset="0"/>
                </a:rPr>
                <a:t>Cl</a:t>
              </a:r>
              <a:r>
                <a:rPr lang="cs-CZ" sz="1600">
                  <a:latin typeface="Times New Roman" pitchFamily="18" charset="0"/>
                  <a:cs typeface="Times New Roman" pitchFamily="18" charset="0"/>
                </a:rPr>
                <a:t> prvek VII.A </a:t>
              </a:r>
            </a:p>
          </p:txBody>
        </p:sp>
        <p:pic>
          <p:nvPicPr>
            <p:cNvPr id="11278" name="Picture 3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16463" y="4437063"/>
              <a:ext cx="152400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9" name="Obdélník 45"/>
            <p:cNvSpPr>
              <a:spLocks noChangeArrowheads="1"/>
            </p:cNvSpPr>
            <p:nvPr/>
          </p:nvSpPr>
          <p:spPr bwMode="auto">
            <a:xfrm>
              <a:off x="4932362" y="4365625"/>
              <a:ext cx="136698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až + VII</a:t>
              </a:r>
            </a:p>
          </p:txBody>
        </p:sp>
      </p:grpSp>
      <p:sp>
        <p:nvSpPr>
          <p:cNvPr id="22" name="Tlačítko akce: Návrat 21">
            <a:hlinkClick r:id="rId3" action="ppaction://hlinksldjump" highlightClick="1"/>
          </p:cNvPr>
          <p:cNvSpPr/>
          <p:nvPr/>
        </p:nvSpPr>
        <p:spPr>
          <a:xfrm>
            <a:off x="755650" y="5084763"/>
            <a:ext cx="647700" cy="431800"/>
          </a:xfrm>
          <a:prstGeom prst="actionButtonRetur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 advTm="6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cs-CZ" sz="2400" smtClean="0"/>
              <a:t>Rozhodněte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cs-CZ" sz="1800" smtClean="0"/>
          </a:p>
          <a:p>
            <a:pPr eaLnBrk="1" hangingPunct="1">
              <a:buFont typeface="Arial" charset="0"/>
              <a:buNone/>
            </a:pPr>
            <a:r>
              <a:rPr lang="cs-CZ" sz="1800" smtClean="0"/>
              <a:t>         N</a:t>
            </a:r>
            <a:r>
              <a:rPr lang="cs-CZ" sz="1800" baseline="-25000" smtClean="0"/>
              <a:t>2 </a:t>
            </a:r>
            <a:r>
              <a:rPr lang="cs-CZ" sz="1800" baseline="30000" smtClean="0"/>
              <a:t>V</a:t>
            </a:r>
            <a:r>
              <a:rPr lang="cs-CZ" sz="1800" smtClean="0"/>
              <a:t>O</a:t>
            </a:r>
            <a:r>
              <a:rPr lang="cs-CZ" sz="1800" baseline="-25000" smtClean="0"/>
              <a:t>5</a:t>
            </a:r>
            <a:r>
              <a:rPr lang="cs-CZ" sz="1800" baseline="30000" smtClean="0"/>
              <a:t>-II</a:t>
            </a:r>
            <a:r>
              <a:rPr lang="cs-CZ" sz="1800" smtClean="0"/>
              <a:t>        </a:t>
            </a:r>
            <a:r>
              <a:rPr lang="cs-CZ" sz="1800" b="1" smtClean="0"/>
              <a:t>dobře</a:t>
            </a:r>
            <a:r>
              <a:rPr lang="cs-CZ" sz="1800" smtClean="0"/>
              <a:t>       Ru </a:t>
            </a:r>
            <a:r>
              <a:rPr lang="cs-CZ" sz="1800" baseline="30000" smtClean="0"/>
              <a:t>IV</a:t>
            </a:r>
            <a:r>
              <a:rPr lang="cs-CZ" sz="1800" smtClean="0"/>
              <a:t>O</a:t>
            </a:r>
            <a:r>
              <a:rPr lang="cs-CZ" sz="1800" baseline="-25000" smtClean="0"/>
              <a:t>4</a:t>
            </a:r>
            <a:r>
              <a:rPr lang="cs-CZ" sz="1800" baseline="30000" smtClean="0"/>
              <a:t>-II</a:t>
            </a:r>
            <a:r>
              <a:rPr lang="cs-CZ" sz="1800" smtClean="0"/>
              <a:t>  </a:t>
            </a:r>
            <a:r>
              <a:rPr lang="cs-CZ" sz="1800" b="1" smtClean="0"/>
              <a:t>špatně</a:t>
            </a:r>
            <a:r>
              <a:rPr lang="cs-CZ" sz="1800" smtClean="0"/>
              <a:t>  </a:t>
            </a:r>
            <a:r>
              <a:rPr lang="cs-CZ" sz="1800" smtClean="0">
                <a:solidFill>
                  <a:srgbClr val="FF0000"/>
                </a:solidFill>
              </a:rPr>
              <a:t>správně =  Ru </a:t>
            </a:r>
            <a:r>
              <a:rPr lang="cs-CZ" sz="1800" baseline="30000" smtClean="0">
                <a:solidFill>
                  <a:srgbClr val="FF0000"/>
                </a:solidFill>
              </a:rPr>
              <a:t>VIII </a:t>
            </a:r>
            <a:r>
              <a:rPr lang="cs-CZ" sz="1800" smtClean="0">
                <a:solidFill>
                  <a:srgbClr val="FF0000"/>
                </a:solidFill>
              </a:rPr>
              <a:t>O</a:t>
            </a:r>
            <a:r>
              <a:rPr lang="cs-CZ" sz="1800" baseline="-25000" smtClean="0">
                <a:solidFill>
                  <a:srgbClr val="FF0000"/>
                </a:solidFill>
              </a:rPr>
              <a:t>4</a:t>
            </a:r>
            <a:r>
              <a:rPr lang="cs-CZ" sz="1800" baseline="30000" smtClean="0">
                <a:solidFill>
                  <a:srgbClr val="FF0000"/>
                </a:solidFill>
              </a:rPr>
              <a:t>-II</a:t>
            </a:r>
            <a:r>
              <a:rPr lang="cs-CZ" sz="1800" smtClean="0"/>
              <a:t>                                    </a:t>
            </a:r>
          </a:p>
          <a:p>
            <a:pPr eaLnBrk="1" hangingPunct="1">
              <a:buFont typeface="Arial" charset="0"/>
              <a:buNone/>
            </a:pPr>
            <a:r>
              <a:rPr lang="cs-CZ" sz="1800" smtClean="0"/>
              <a:t>          H </a:t>
            </a:r>
            <a:r>
              <a:rPr lang="cs-CZ" sz="1800" baseline="30000" smtClean="0"/>
              <a:t>I</a:t>
            </a:r>
            <a:r>
              <a:rPr lang="cs-CZ" sz="1800" smtClean="0"/>
              <a:t>I </a:t>
            </a:r>
            <a:r>
              <a:rPr lang="cs-CZ" sz="1800" baseline="30000" smtClean="0"/>
              <a:t>III</a:t>
            </a:r>
            <a:r>
              <a:rPr lang="cs-CZ" sz="1800" smtClean="0"/>
              <a:t>O</a:t>
            </a:r>
            <a:r>
              <a:rPr lang="cs-CZ" sz="1800" baseline="-25000" smtClean="0"/>
              <a:t>3</a:t>
            </a:r>
            <a:r>
              <a:rPr lang="cs-CZ" sz="1800" baseline="30000" smtClean="0"/>
              <a:t>-II</a:t>
            </a:r>
            <a:r>
              <a:rPr lang="cs-CZ" sz="1800" smtClean="0"/>
              <a:t>   </a:t>
            </a:r>
            <a:r>
              <a:rPr lang="cs-CZ" sz="1800" b="1" smtClean="0"/>
              <a:t>špatně   </a:t>
            </a:r>
            <a:r>
              <a:rPr lang="cs-CZ" sz="1800" smtClean="0">
                <a:solidFill>
                  <a:srgbClr val="FF0000"/>
                </a:solidFill>
              </a:rPr>
              <a:t>správně  =  H </a:t>
            </a:r>
            <a:r>
              <a:rPr lang="cs-CZ" sz="1800" baseline="30000" smtClean="0">
                <a:solidFill>
                  <a:srgbClr val="FF0000"/>
                </a:solidFill>
              </a:rPr>
              <a:t>I</a:t>
            </a:r>
            <a:r>
              <a:rPr lang="cs-CZ" sz="1800" smtClean="0">
                <a:solidFill>
                  <a:srgbClr val="FF0000"/>
                </a:solidFill>
              </a:rPr>
              <a:t>I </a:t>
            </a:r>
            <a:r>
              <a:rPr lang="cs-CZ" sz="1800" baseline="30000" smtClean="0">
                <a:solidFill>
                  <a:srgbClr val="FF0000"/>
                </a:solidFill>
              </a:rPr>
              <a:t>V </a:t>
            </a:r>
            <a:r>
              <a:rPr lang="cs-CZ" sz="1800" smtClean="0">
                <a:solidFill>
                  <a:srgbClr val="FF0000"/>
                </a:solidFill>
              </a:rPr>
              <a:t>O</a:t>
            </a:r>
            <a:r>
              <a:rPr lang="cs-CZ" sz="1800" baseline="-25000" smtClean="0">
                <a:solidFill>
                  <a:srgbClr val="FF0000"/>
                </a:solidFill>
              </a:rPr>
              <a:t>3</a:t>
            </a:r>
            <a:r>
              <a:rPr lang="cs-CZ" sz="1800" baseline="30000" smtClean="0">
                <a:solidFill>
                  <a:srgbClr val="FF0000"/>
                </a:solidFill>
              </a:rPr>
              <a:t>-II</a:t>
            </a:r>
            <a:r>
              <a:rPr lang="cs-CZ" sz="1800" smtClean="0">
                <a:solidFill>
                  <a:srgbClr val="FF0000"/>
                </a:solidFill>
              </a:rPr>
              <a:t>  </a:t>
            </a:r>
            <a:r>
              <a:rPr lang="cs-CZ" sz="1800" b="1" smtClean="0">
                <a:solidFill>
                  <a:srgbClr val="FF0000"/>
                </a:solidFill>
              </a:rPr>
              <a:t>   </a:t>
            </a:r>
            <a:r>
              <a:rPr lang="cs-CZ" sz="1800" smtClean="0"/>
              <a:t>Br</a:t>
            </a:r>
            <a:r>
              <a:rPr lang="cs-CZ" sz="1800" baseline="-25000" smtClean="0"/>
              <a:t>2 </a:t>
            </a:r>
            <a:r>
              <a:rPr lang="cs-CZ" sz="1800" baseline="30000" smtClean="0"/>
              <a:t>–I</a:t>
            </a:r>
            <a:r>
              <a:rPr lang="cs-CZ" sz="1800" smtClean="0"/>
              <a:t> </a:t>
            </a:r>
            <a:r>
              <a:rPr lang="cs-CZ" sz="1800" b="1" smtClean="0"/>
              <a:t>špatně  </a:t>
            </a:r>
            <a:r>
              <a:rPr lang="cs-CZ" sz="1800" smtClean="0">
                <a:solidFill>
                  <a:srgbClr val="FF0000"/>
                </a:solidFill>
              </a:rPr>
              <a:t>správně =  Br</a:t>
            </a:r>
            <a:r>
              <a:rPr lang="cs-CZ" sz="1800" baseline="-25000" smtClean="0">
                <a:solidFill>
                  <a:srgbClr val="FF0000"/>
                </a:solidFill>
              </a:rPr>
              <a:t>2 </a:t>
            </a:r>
            <a:r>
              <a:rPr lang="cs-CZ" sz="1800" baseline="30000" smtClean="0">
                <a:solidFill>
                  <a:srgbClr val="FF0000"/>
                </a:solidFill>
              </a:rPr>
              <a:t>0</a:t>
            </a:r>
            <a:r>
              <a:rPr lang="cs-CZ" sz="1800" b="1" smtClean="0"/>
              <a:t>                                                                          </a:t>
            </a:r>
            <a:endParaRPr lang="cs-CZ" sz="1800" smtClean="0"/>
          </a:p>
          <a:p>
            <a:pPr eaLnBrk="1" hangingPunct="1">
              <a:buFont typeface="Arial" charset="0"/>
              <a:buNone/>
            </a:pPr>
            <a:r>
              <a:rPr lang="cs-CZ" sz="1800" smtClean="0"/>
              <a:t>     </a:t>
            </a:r>
            <a:r>
              <a:rPr lang="cs-CZ" sz="1800" baseline="-25000" smtClean="0"/>
              <a:t> </a:t>
            </a:r>
            <a:r>
              <a:rPr lang="cs-CZ" sz="1800" smtClean="0"/>
              <a:t>    H </a:t>
            </a:r>
            <a:r>
              <a:rPr lang="cs-CZ" sz="1800" baseline="30000" smtClean="0"/>
              <a:t>I</a:t>
            </a:r>
            <a:r>
              <a:rPr lang="cs-CZ" sz="1800" smtClean="0"/>
              <a:t>Cl </a:t>
            </a:r>
            <a:r>
              <a:rPr lang="cs-CZ" sz="1800" baseline="30000" smtClean="0"/>
              <a:t>I </a:t>
            </a:r>
            <a:r>
              <a:rPr lang="cs-CZ" sz="1800" smtClean="0"/>
              <a:t>O </a:t>
            </a:r>
            <a:r>
              <a:rPr lang="cs-CZ" sz="1800" baseline="30000" smtClean="0"/>
              <a:t>-II</a:t>
            </a:r>
            <a:r>
              <a:rPr lang="cs-CZ" sz="1800" smtClean="0"/>
              <a:t>  </a:t>
            </a:r>
            <a:r>
              <a:rPr lang="cs-CZ" sz="1800" b="1" smtClean="0"/>
              <a:t> dobře       </a:t>
            </a:r>
            <a:r>
              <a:rPr lang="cs-CZ" sz="1800" smtClean="0"/>
              <a:t> Ca </a:t>
            </a:r>
            <a:r>
              <a:rPr lang="cs-CZ" sz="1800" baseline="30000" smtClean="0"/>
              <a:t>I</a:t>
            </a:r>
            <a:r>
              <a:rPr lang="cs-CZ" sz="1800" smtClean="0"/>
              <a:t>(O </a:t>
            </a:r>
            <a:r>
              <a:rPr lang="cs-CZ" sz="1800" baseline="30000" smtClean="0"/>
              <a:t>-II</a:t>
            </a:r>
            <a:r>
              <a:rPr lang="cs-CZ" sz="1800" smtClean="0"/>
              <a:t>H </a:t>
            </a:r>
            <a:r>
              <a:rPr lang="cs-CZ" sz="1800" baseline="30000" smtClean="0"/>
              <a:t>I</a:t>
            </a:r>
            <a:r>
              <a:rPr lang="cs-CZ" sz="1800" smtClean="0"/>
              <a:t>)</a:t>
            </a:r>
            <a:r>
              <a:rPr lang="cs-CZ" sz="1800" baseline="-25000" smtClean="0"/>
              <a:t>2</a:t>
            </a:r>
            <a:r>
              <a:rPr lang="cs-CZ" sz="1800" smtClean="0"/>
              <a:t>  </a:t>
            </a:r>
            <a:r>
              <a:rPr lang="cs-CZ" sz="1800" b="1" smtClean="0"/>
              <a:t>špatně </a:t>
            </a:r>
            <a:r>
              <a:rPr lang="cs-CZ" sz="1800" smtClean="0"/>
              <a:t>  </a:t>
            </a:r>
            <a:r>
              <a:rPr lang="cs-CZ" sz="1800" smtClean="0">
                <a:solidFill>
                  <a:srgbClr val="FF0000"/>
                </a:solidFill>
              </a:rPr>
              <a:t>správně =</a:t>
            </a:r>
            <a:r>
              <a:rPr lang="cs-CZ" sz="1800" smtClean="0"/>
              <a:t> </a:t>
            </a:r>
            <a:r>
              <a:rPr lang="cs-CZ" sz="1800" smtClean="0">
                <a:solidFill>
                  <a:srgbClr val="FF0000"/>
                </a:solidFill>
              </a:rPr>
              <a:t>Ca </a:t>
            </a:r>
            <a:r>
              <a:rPr lang="cs-CZ" sz="1800" baseline="30000" smtClean="0">
                <a:solidFill>
                  <a:srgbClr val="FF0000"/>
                </a:solidFill>
              </a:rPr>
              <a:t>II</a:t>
            </a:r>
            <a:r>
              <a:rPr lang="cs-CZ" sz="1800" smtClean="0">
                <a:solidFill>
                  <a:srgbClr val="FF0000"/>
                </a:solidFill>
              </a:rPr>
              <a:t>(O </a:t>
            </a:r>
            <a:r>
              <a:rPr lang="cs-CZ" sz="1800" baseline="30000" smtClean="0">
                <a:solidFill>
                  <a:srgbClr val="FF0000"/>
                </a:solidFill>
              </a:rPr>
              <a:t>-II</a:t>
            </a:r>
            <a:r>
              <a:rPr lang="cs-CZ" sz="1800" smtClean="0">
                <a:solidFill>
                  <a:srgbClr val="FF0000"/>
                </a:solidFill>
              </a:rPr>
              <a:t>H </a:t>
            </a:r>
            <a:r>
              <a:rPr lang="cs-CZ" sz="1800" baseline="30000" smtClean="0">
                <a:solidFill>
                  <a:srgbClr val="FF0000"/>
                </a:solidFill>
              </a:rPr>
              <a:t>I</a:t>
            </a:r>
            <a:r>
              <a:rPr lang="cs-CZ" sz="1800" smtClean="0">
                <a:solidFill>
                  <a:srgbClr val="FF0000"/>
                </a:solidFill>
              </a:rPr>
              <a:t>)</a:t>
            </a:r>
            <a:r>
              <a:rPr lang="cs-CZ" sz="1800" baseline="-25000" smtClean="0">
                <a:solidFill>
                  <a:srgbClr val="FF0000"/>
                </a:solidFill>
              </a:rPr>
              <a:t>2</a:t>
            </a:r>
            <a:endParaRPr lang="cs-CZ" sz="1800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cs-CZ" sz="1800" smtClean="0"/>
              <a:t>          I </a:t>
            </a:r>
            <a:r>
              <a:rPr lang="cs-CZ" sz="1800" baseline="30000" smtClean="0"/>
              <a:t>VI</a:t>
            </a:r>
            <a:r>
              <a:rPr lang="cs-CZ" sz="1800" smtClean="0"/>
              <a:t>O </a:t>
            </a:r>
            <a:r>
              <a:rPr lang="cs-CZ" sz="1800" baseline="30000" smtClean="0"/>
              <a:t>-II</a:t>
            </a:r>
            <a:r>
              <a:rPr lang="cs-CZ" sz="1800" baseline="-25000" smtClean="0"/>
              <a:t>3 </a:t>
            </a:r>
            <a:r>
              <a:rPr lang="cs-CZ" sz="1800" baseline="30000" smtClean="0"/>
              <a:t> 1-</a:t>
            </a:r>
            <a:r>
              <a:rPr lang="cs-CZ" sz="1800" smtClean="0"/>
              <a:t>   </a:t>
            </a:r>
            <a:r>
              <a:rPr lang="cs-CZ" sz="1800" b="1" smtClean="0"/>
              <a:t>špatně </a:t>
            </a:r>
            <a:r>
              <a:rPr lang="cs-CZ" sz="1800" smtClean="0"/>
              <a:t>   </a:t>
            </a:r>
            <a:r>
              <a:rPr lang="cs-CZ" sz="1800" smtClean="0">
                <a:solidFill>
                  <a:srgbClr val="FF0000"/>
                </a:solidFill>
              </a:rPr>
              <a:t>správně =  I </a:t>
            </a:r>
            <a:r>
              <a:rPr lang="cs-CZ" sz="1800" baseline="30000" smtClean="0">
                <a:solidFill>
                  <a:srgbClr val="FF0000"/>
                </a:solidFill>
              </a:rPr>
              <a:t>V</a:t>
            </a:r>
            <a:r>
              <a:rPr lang="cs-CZ" sz="1800" smtClean="0">
                <a:solidFill>
                  <a:srgbClr val="FF0000"/>
                </a:solidFill>
              </a:rPr>
              <a:t>O </a:t>
            </a:r>
            <a:r>
              <a:rPr lang="cs-CZ" sz="1800" baseline="30000" smtClean="0">
                <a:solidFill>
                  <a:srgbClr val="FF0000"/>
                </a:solidFill>
              </a:rPr>
              <a:t>-II</a:t>
            </a:r>
            <a:r>
              <a:rPr lang="cs-CZ" sz="1800" baseline="-25000" smtClean="0">
                <a:solidFill>
                  <a:srgbClr val="FF0000"/>
                </a:solidFill>
              </a:rPr>
              <a:t>3 </a:t>
            </a:r>
            <a:r>
              <a:rPr lang="cs-CZ" sz="1800" baseline="30000" smtClean="0">
                <a:solidFill>
                  <a:srgbClr val="FF0000"/>
                </a:solidFill>
              </a:rPr>
              <a:t> </a:t>
            </a:r>
            <a:r>
              <a:rPr lang="cs-CZ" sz="1800" baseline="30000" smtClean="0"/>
              <a:t>1-     </a:t>
            </a:r>
            <a:r>
              <a:rPr lang="cs-CZ" sz="1800" smtClean="0"/>
              <a:t>K</a:t>
            </a:r>
            <a:r>
              <a:rPr lang="cs-CZ" sz="1800" baseline="30000" smtClean="0"/>
              <a:t>0</a:t>
            </a:r>
            <a:r>
              <a:rPr lang="cs-CZ" sz="1800" smtClean="0"/>
              <a:t> </a:t>
            </a:r>
            <a:r>
              <a:rPr lang="cs-CZ" sz="1800" baseline="30000" smtClean="0"/>
              <a:t>1+</a:t>
            </a:r>
            <a:r>
              <a:rPr lang="cs-CZ" sz="1800" smtClean="0"/>
              <a:t>    </a:t>
            </a:r>
            <a:r>
              <a:rPr lang="cs-CZ" sz="1800" b="1" smtClean="0"/>
              <a:t>špatně </a:t>
            </a:r>
            <a:r>
              <a:rPr lang="cs-CZ" sz="1800" smtClean="0"/>
              <a:t>  </a:t>
            </a:r>
            <a:r>
              <a:rPr lang="cs-CZ" sz="1800" smtClean="0">
                <a:solidFill>
                  <a:srgbClr val="FF0000"/>
                </a:solidFill>
              </a:rPr>
              <a:t>správně =</a:t>
            </a:r>
            <a:r>
              <a:rPr lang="cs-CZ" sz="1800" smtClean="0"/>
              <a:t> </a:t>
            </a:r>
            <a:r>
              <a:rPr lang="cs-CZ" sz="1800" smtClean="0">
                <a:solidFill>
                  <a:srgbClr val="FF0000"/>
                </a:solidFill>
              </a:rPr>
              <a:t>K </a:t>
            </a:r>
            <a:r>
              <a:rPr lang="cs-CZ" sz="1800" baseline="30000" smtClean="0">
                <a:solidFill>
                  <a:srgbClr val="FF0000"/>
                </a:solidFill>
              </a:rPr>
              <a:t>I</a:t>
            </a:r>
            <a:r>
              <a:rPr lang="cs-CZ" sz="1800" smtClean="0">
                <a:solidFill>
                  <a:srgbClr val="FF0000"/>
                </a:solidFill>
              </a:rPr>
              <a:t> </a:t>
            </a:r>
            <a:r>
              <a:rPr lang="cs-CZ" sz="1800" baseline="30000" smtClean="0">
                <a:solidFill>
                  <a:srgbClr val="FF0000"/>
                </a:solidFill>
              </a:rPr>
              <a:t>1+</a:t>
            </a:r>
            <a:endParaRPr lang="cs-CZ" sz="1800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cs-CZ" sz="1800" smtClean="0"/>
              <a:t>          S </a:t>
            </a:r>
            <a:r>
              <a:rPr lang="cs-CZ" sz="1800" baseline="30000" smtClean="0"/>
              <a:t>VI</a:t>
            </a:r>
            <a:r>
              <a:rPr lang="cs-CZ" sz="1800" smtClean="0"/>
              <a:t>O </a:t>
            </a:r>
            <a:r>
              <a:rPr lang="cs-CZ" sz="1800" baseline="30000" smtClean="0"/>
              <a:t>-II</a:t>
            </a:r>
            <a:r>
              <a:rPr lang="cs-CZ" sz="1800" baseline="-25000" smtClean="0"/>
              <a:t>4 </a:t>
            </a:r>
            <a:r>
              <a:rPr lang="cs-CZ" sz="1800" baseline="30000" smtClean="0"/>
              <a:t>2-</a:t>
            </a:r>
            <a:r>
              <a:rPr lang="cs-CZ" sz="1800" smtClean="0"/>
              <a:t>    </a:t>
            </a:r>
            <a:r>
              <a:rPr lang="cs-CZ" sz="1800" b="1" smtClean="0"/>
              <a:t>dobře</a:t>
            </a:r>
            <a:r>
              <a:rPr lang="cs-CZ" sz="1800" smtClean="0"/>
              <a:t>        H </a:t>
            </a:r>
            <a:r>
              <a:rPr lang="cs-CZ" sz="1800" baseline="30000" smtClean="0"/>
              <a:t>I</a:t>
            </a:r>
            <a:r>
              <a:rPr lang="cs-CZ" sz="1800" smtClean="0"/>
              <a:t>C </a:t>
            </a:r>
            <a:r>
              <a:rPr lang="cs-CZ" sz="1800" baseline="30000" smtClean="0"/>
              <a:t>V</a:t>
            </a:r>
            <a:r>
              <a:rPr lang="cs-CZ" sz="1800" smtClean="0"/>
              <a:t>O </a:t>
            </a:r>
            <a:r>
              <a:rPr lang="cs-CZ" sz="1800" baseline="30000" smtClean="0"/>
              <a:t>-II</a:t>
            </a:r>
            <a:r>
              <a:rPr lang="cs-CZ" sz="1800" baseline="-25000" smtClean="0"/>
              <a:t>3</a:t>
            </a:r>
            <a:r>
              <a:rPr lang="cs-CZ" sz="1800" baseline="30000" smtClean="0"/>
              <a:t>1-</a:t>
            </a:r>
            <a:r>
              <a:rPr lang="cs-CZ" sz="1800" smtClean="0"/>
              <a:t>   </a:t>
            </a:r>
            <a:r>
              <a:rPr lang="cs-CZ" sz="1800" b="1" smtClean="0"/>
              <a:t>špatně   </a:t>
            </a:r>
            <a:r>
              <a:rPr lang="cs-CZ" sz="1800" smtClean="0">
                <a:solidFill>
                  <a:srgbClr val="FF0000"/>
                </a:solidFill>
              </a:rPr>
              <a:t>správně = H </a:t>
            </a:r>
            <a:r>
              <a:rPr lang="cs-CZ" sz="1800" baseline="30000" smtClean="0">
                <a:solidFill>
                  <a:srgbClr val="FF0000"/>
                </a:solidFill>
              </a:rPr>
              <a:t>I</a:t>
            </a:r>
            <a:r>
              <a:rPr lang="cs-CZ" sz="1800" smtClean="0">
                <a:solidFill>
                  <a:srgbClr val="FF0000"/>
                </a:solidFill>
              </a:rPr>
              <a:t>C </a:t>
            </a:r>
            <a:r>
              <a:rPr lang="cs-CZ" sz="1800" baseline="30000" smtClean="0">
                <a:solidFill>
                  <a:srgbClr val="FF0000"/>
                </a:solidFill>
              </a:rPr>
              <a:t>IV</a:t>
            </a:r>
            <a:r>
              <a:rPr lang="cs-CZ" sz="1800" smtClean="0">
                <a:solidFill>
                  <a:srgbClr val="FF0000"/>
                </a:solidFill>
              </a:rPr>
              <a:t>O </a:t>
            </a:r>
            <a:r>
              <a:rPr lang="cs-CZ" sz="1800" baseline="30000" smtClean="0">
                <a:solidFill>
                  <a:srgbClr val="FF0000"/>
                </a:solidFill>
              </a:rPr>
              <a:t>-II</a:t>
            </a:r>
            <a:r>
              <a:rPr lang="cs-CZ" sz="1800" baseline="-25000" smtClean="0">
                <a:solidFill>
                  <a:srgbClr val="FF0000"/>
                </a:solidFill>
              </a:rPr>
              <a:t>3</a:t>
            </a:r>
            <a:r>
              <a:rPr lang="cs-CZ" sz="1800" baseline="30000" smtClean="0">
                <a:solidFill>
                  <a:srgbClr val="FF0000"/>
                </a:solidFill>
              </a:rPr>
              <a:t>1-         </a:t>
            </a:r>
            <a:endParaRPr lang="cs-CZ" sz="1800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cs-CZ" sz="1800" smtClean="0"/>
              <a:t>           N </a:t>
            </a:r>
            <a:r>
              <a:rPr lang="cs-CZ" sz="1800" baseline="30000" smtClean="0"/>
              <a:t>III</a:t>
            </a:r>
            <a:r>
              <a:rPr lang="cs-CZ" sz="1800" smtClean="0"/>
              <a:t>H </a:t>
            </a:r>
            <a:r>
              <a:rPr lang="cs-CZ" sz="1800" baseline="30000" smtClean="0"/>
              <a:t>-I</a:t>
            </a:r>
            <a:r>
              <a:rPr lang="cs-CZ" sz="1800" baseline="-25000" smtClean="0"/>
              <a:t>4 </a:t>
            </a:r>
            <a:r>
              <a:rPr lang="cs-CZ" sz="1800" baseline="30000" smtClean="0"/>
              <a:t>1+</a:t>
            </a:r>
            <a:r>
              <a:rPr lang="cs-CZ" sz="1800" smtClean="0"/>
              <a:t>   </a:t>
            </a:r>
            <a:r>
              <a:rPr lang="cs-CZ" sz="1800" b="1" smtClean="0"/>
              <a:t>špatně  </a:t>
            </a:r>
            <a:r>
              <a:rPr lang="cs-CZ" sz="1800" smtClean="0">
                <a:solidFill>
                  <a:srgbClr val="FF0000"/>
                </a:solidFill>
              </a:rPr>
              <a:t>správně = N </a:t>
            </a:r>
            <a:r>
              <a:rPr lang="cs-CZ" sz="1800" baseline="30000" smtClean="0">
                <a:solidFill>
                  <a:srgbClr val="FF0000"/>
                </a:solidFill>
              </a:rPr>
              <a:t>–III </a:t>
            </a:r>
            <a:r>
              <a:rPr lang="cs-CZ" sz="1800" smtClean="0">
                <a:solidFill>
                  <a:srgbClr val="FF0000"/>
                </a:solidFill>
              </a:rPr>
              <a:t>H </a:t>
            </a:r>
            <a:r>
              <a:rPr lang="cs-CZ" sz="1800" baseline="30000" smtClean="0">
                <a:solidFill>
                  <a:srgbClr val="FF0000"/>
                </a:solidFill>
              </a:rPr>
              <a:t>I</a:t>
            </a:r>
            <a:r>
              <a:rPr lang="cs-CZ" sz="1800" baseline="-25000" smtClean="0">
                <a:solidFill>
                  <a:srgbClr val="FF0000"/>
                </a:solidFill>
              </a:rPr>
              <a:t>4 </a:t>
            </a:r>
            <a:r>
              <a:rPr lang="cs-CZ" sz="1800" baseline="30000" smtClean="0">
                <a:solidFill>
                  <a:srgbClr val="FF0000"/>
                </a:solidFill>
              </a:rPr>
              <a:t>1+</a:t>
            </a:r>
            <a:r>
              <a:rPr lang="cs-CZ" sz="1800" smtClean="0">
                <a:solidFill>
                  <a:srgbClr val="FF0000"/>
                </a:solidFill>
              </a:rPr>
              <a:t>  </a:t>
            </a:r>
            <a:r>
              <a:rPr lang="cs-CZ" sz="1800" smtClean="0"/>
              <a:t>N </a:t>
            </a:r>
            <a:r>
              <a:rPr lang="cs-CZ" sz="1800" baseline="30000" smtClean="0"/>
              <a:t>IV</a:t>
            </a:r>
            <a:r>
              <a:rPr lang="cs-CZ" sz="1800" smtClean="0"/>
              <a:t>O </a:t>
            </a:r>
            <a:r>
              <a:rPr lang="cs-CZ" sz="1800" baseline="30000" smtClean="0"/>
              <a:t>-II</a:t>
            </a:r>
            <a:r>
              <a:rPr lang="cs-CZ" sz="1800" baseline="-25000" smtClean="0"/>
              <a:t>2 </a:t>
            </a:r>
            <a:r>
              <a:rPr lang="cs-CZ" sz="1800" baseline="30000" smtClean="0"/>
              <a:t>1-</a:t>
            </a:r>
            <a:r>
              <a:rPr lang="cs-CZ" sz="1800" smtClean="0"/>
              <a:t>  </a:t>
            </a:r>
            <a:r>
              <a:rPr lang="cs-CZ" sz="1800" b="1" smtClean="0"/>
              <a:t>špatně  </a:t>
            </a:r>
            <a:r>
              <a:rPr lang="cs-CZ" sz="1800" smtClean="0">
                <a:solidFill>
                  <a:srgbClr val="FF0000"/>
                </a:solidFill>
              </a:rPr>
              <a:t>správně =</a:t>
            </a:r>
            <a:r>
              <a:rPr lang="cs-CZ" sz="1800" b="1" smtClean="0"/>
              <a:t> </a:t>
            </a:r>
            <a:r>
              <a:rPr lang="cs-CZ" sz="1800" smtClean="0">
                <a:solidFill>
                  <a:srgbClr val="FF0000"/>
                </a:solidFill>
              </a:rPr>
              <a:t>N </a:t>
            </a:r>
            <a:r>
              <a:rPr lang="cs-CZ" sz="1800" baseline="30000" smtClean="0">
                <a:solidFill>
                  <a:srgbClr val="FF0000"/>
                </a:solidFill>
              </a:rPr>
              <a:t>III </a:t>
            </a:r>
            <a:r>
              <a:rPr lang="cs-CZ" sz="1800" smtClean="0">
                <a:solidFill>
                  <a:srgbClr val="FF0000"/>
                </a:solidFill>
              </a:rPr>
              <a:t>O </a:t>
            </a:r>
            <a:r>
              <a:rPr lang="cs-CZ" sz="1800" baseline="30000" smtClean="0">
                <a:solidFill>
                  <a:srgbClr val="FF0000"/>
                </a:solidFill>
              </a:rPr>
              <a:t>-II</a:t>
            </a:r>
            <a:r>
              <a:rPr lang="cs-CZ" sz="1800" baseline="-25000" smtClean="0">
                <a:solidFill>
                  <a:srgbClr val="FF0000"/>
                </a:solidFill>
              </a:rPr>
              <a:t>2 </a:t>
            </a:r>
            <a:r>
              <a:rPr lang="cs-CZ" sz="1800" baseline="30000" smtClean="0">
                <a:solidFill>
                  <a:srgbClr val="FF0000"/>
                </a:solidFill>
              </a:rPr>
              <a:t>1-</a:t>
            </a:r>
            <a:r>
              <a:rPr lang="cs-CZ" sz="1800" smtClean="0">
                <a:solidFill>
                  <a:srgbClr val="FF0000"/>
                </a:solidFill>
              </a:rPr>
              <a:t> </a:t>
            </a:r>
            <a:r>
              <a:rPr lang="cs-CZ" sz="1800" smtClean="0"/>
              <a:t> </a:t>
            </a:r>
            <a:r>
              <a:rPr lang="cs-CZ" sz="1800" b="1" smtClean="0"/>
              <a:t>   </a:t>
            </a:r>
            <a:endParaRPr lang="cs-CZ" sz="1800" smtClean="0"/>
          </a:p>
          <a:p>
            <a:pPr eaLnBrk="1" hangingPunct="1"/>
            <a:endParaRPr lang="cs-CZ" sz="1800" smtClean="0"/>
          </a:p>
        </p:txBody>
      </p:sp>
      <p:sp>
        <p:nvSpPr>
          <p:cNvPr id="5" name="Tlačítko akce: Návrat 4">
            <a:hlinkClick r:id="rId2" action="ppaction://hlinksldjump" highlightClick="1"/>
          </p:cNvPr>
          <p:cNvSpPr/>
          <p:nvPr/>
        </p:nvSpPr>
        <p:spPr>
          <a:xfrm>
            <a:off x="755650" y="5229225"/>
            <a:ext cx="647700" cy="431800"/>
          </a:xfrm>
          <a:prstGeom prst="actionButtonRetur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719138"/>
          </a:xfrm>
        </p:spPr>
        <p:txBody>
          <a:bodyPr/>
          <a:lstStyle/>
          <a:p>
            <a:pPr eaLnBrk="1" hangingPunct="1"/>
            <a:r>
              <a:rPr lang="cs-CZ" sz="2000" smtClean="0"/>
              <a:t>Doplňte oxidační čísla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38163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1500" smtClean="0"/>
              <a:t>      Al</a:t>
            </a:r>
            <a:r>
              <a:rPr lang="cs-CZ" sz="1500" b="1" baseline="30000" smtClean="0">
                <a:solidFill>
                  <a:srgbClr val="FF0000"/>
                </a:solidFill>
              </a:rPr>
              <a:t>III</a:t>
            </a:r>
            <a:r>
              <a:rPr lang="cs-CZ" sz="1500" smtClean="0"/>
              <a:t>Cl</a:t>
            </a:r>
            <a:r>
              <a:rPr lang="cs-CZ" sz="1500" b="1" baseline="30000" smtClean="0">
                <a:solidFill>
                  <a:srgbClr val="FF0000"/>
                </a:solidFill>
              </a:rPr>
              <a:t>-</a:t>
            </a:r>
            <a:r>
              <a:rPr lang="cs-CZ" sz="1500" baseline="30000" smtClean="0">
                <a:solidFill>
                  <a:srgbClr val="FF0000"/>
                </a:solidFill>
              </a:rPr>
              <a:t>I</a:t>
            </a:r>
            <a:r>
              <a:rPr lang="cs-CZ" sz="1500" baseline="-25000" smtClean="0"/>
              <a:t>3</a:t>
            </a:r>
            <a:r>
              <a:rPr lang="cs-CZ" sz="1500" smtClean="0"/>
              <a:t>	                 K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baseline="-25000" smtClean="0"/>
              <a:t>2</a:t>
            </a:r>
            <a:r>
              <a:rPr lang="cs-CZ" sz="1500" smtClean="0"/>
              <a:t>S</a:t>
            </a:r>
            <a:r>
              <a:rPr lang="cs-CZ" sz="1500" b="1" baseline="30000" smtClean="0">
                <a:solidFill>
                  <a:srgbClr val="FF0000"/>
                </a:solidFill>
              </a:rPr>
              <a:t>VI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4</a:t>
            </a:r>
            <a:r>
              <a:rPr lang="cs-CZ" sz="1500" smtClean="0"/>
              <a:t>               Cu</a:t>
            </a:r>
            <a:r>
              <a:rPr lang="cs-CZ" sz="1500" b="1" baseline="30000" smtClean="0">
                <a:solidFill>
                  <a:srgbClr val="FF0000"/>
                </a:solidFill>
              </a:rPr>
              <a:t>0</a:t>
            </a:r>
            <a:r>
              <a:rPr lang="cs-CZ" sz="1500" b="1" smtClean="0"/>
              <a:t> </a:t>
            </a:r>
            <a:r>
              <a:rPr lang="cs-CZ" sz="1500" smtClean="0"/>
              <a:t>                  O</a:t>
            </a:r>
            <a:r>
              <a:rPr lang="cs-CZ" sz="1500" baseline="-25000" smtClean="0"/>
              <a:t>2</a:t>
            </a:r>
            <a:r>
              <a:rPr lang="cs-CZ" sz="1500" b="1" baseline="30000" smtClean="0">
                <a:solidFill>
                  <a:srgbClr val="FF0000"/>
                </a:solidFill>
              </a:rPr>
              <a:t>0</a:t>
            </a:r>
            <a:r>
              <a:rPr lang="cs-CZ" sz="1500" smtClean="0"/>
              <a:t>                Mg</a:t>
            </a:r>
            <a:r>
              <a:rPr lang="cs-CZ" sz="1500" b="1" baseline="30000" smtClean="0">
                <a:solidFill>
                  <a:srgbClr val="FF0000"/>
                </a:solidFill>
              </a:rPr>
              <a:t>II</a:t>
            </a:r>
            <a:r>
              <a:rPr lang="cs-CZ" sz="1500" baseline="-25000" smtClean="0"/>
              <a:t>3</a:t>
            </a:r>
            <a:r>
              <a:rPr lang="cs-CZ" sz="1500" smtClean="0"/>
              <a:t>N</a:t>
            </a:r>
            <a:r>
              <a:rPr lang="cs-CZ" sz="1500" b="1" baseline="30000" smtClean="0">
                <a:solidFill>
                  <a:srgbClr val="FF0000"/>
                </a:solidFill>
              </a:rPr>
              <a:t>-III</a:t>
            </a:r>
            <a:r>
              <a:rPr lang="cs-CZ" sz="1500" baseline="-25000" smtClean="0"/>
              <a:t>2                        </a:t>
            </a:r>
            <a:r>
              <a:rPr lang="cs-CZ" sz="1500" smtClean="0"/>
              <a:t>K 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baseline="-25000" smtClean="0"/>
              <a:t>2</a:t>
            </a:r>
            <a:r>
              <a:rPr lang="cs-CZ" sz="1500" smtClean="0"/>
              <a:t>Cr</a:t>
            </a:r>
            <a:r>
              <a:rPr lang="cs-CZ" sz="1500" b="1" baseline="30000" smtClean="0">
                <a:solidFill>
                  <a:srgbClr val="FF0000"/>
                </a:solidFill>
              </a:rPr>
              <a:t>VI</a:t>
            </a:r>
            <a:r>
              <a:rPr lang="cs-CZ" sz="1500" b="1" baseline="30000" smtClean="0"/>
              <a:t> 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4</a:t>
            </a:r>
            <a:endParaRPr lang="cs-CZ" sz="1500" smtClean="0"/>
          </a:p>
          <a:p>
            <a:pPr eaLnBrk="1" hangingPunct="1">
              <a:buFont typeface="Arial" charset="0"/>
              <a:buNone/>
            </a:pPr>
            <a:r>
              <a:rPr lang="cs-CZ" sz="1500" smtClean="0"/>
              <a:t> </a:t>
            </a:r>
          </a:p>
          <a:p>
            <a:pPr eaLnBrk="1" hangingPunct="1">
              <a:buFont typeface="Arial" charset="0"/>
              <a:buNone/>
            </a:pPr>
            <a:r>
              <a:rPr lang="cs-CZ" sz="1500" smtClean="0"/>
              <a:t>       S</a:t>
            </a:r>
            <a:r>
              <a:rPr lang="cs-CZ" sz="1500" b="1" baseline="30000" smtClean="0">
                <a:solidFill>
                  <a:srgbClr val="FF0000"/>
                </a:solidFill>
              </a:rPr>
              <a:t>VI</a:t>
            </a:r>
            <a:r>
              <a:rPr lang="cs-CZ" sz="1500" smtClean="0"/>
              <a:t>F</a:t>
            </a:r>
            <a:r>
              <a:rPr lang="cs-CZ" sz="1500" b="1" baseline="30000" smtClean="0">
                <a:solidFill>
                  <a:srgbClr val="FF0000"/>
                </a:solidFill>
              </a:rPr>
              <a:t>-I</a:t>
            </a:r>
            <a:r>
              <a:rPr lang="cs-CZ" sz="1500" baseline="-25000" smtClean="0"/>
              <a:t>6</a:t>
            </a:r>
            <a:r>
              <a:rPr lang="cs-CZ" sz="1500" smtClean="0"/>
              <a:t>                        As</a:t>
            </a:r>
            <a:r>
              <a:rPr lang="cs-CZ" sz="1500" b="1" baseline="30000" smtClean="0">
                <a:solidFill>
                  <a:srgbClr val="FF0000"/>
                </a:solidFill>
              </a:rPr>
              <a:t>III</a:t>
            </a:r>
            <a:r>
              <a:rPr lang="cs-CZ" sz="1500" baseline="-25000" smtClean="0"/>
              <a:t>2</a:t>
            </a:r>
            <a:r>
              <a:rPr lang="cs-CZ" sz="1500" smtClean="0"/>
              <a:t>S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3    </a:t>
            </a:r>
            <a:r>
              <a:rPr lang="cs-CZ" sz="1500" smtClean="0"/>
              <a:t>           Si</a:t>
            </a:r>
            <a:r>
              <a:rPr lang="cs-CZ" sz="1500" b="1" baseline="30000" smtClean="0">
                <a:solidFill>
                  <a:srgbClr val="FF0000"/>
                </a:solidFill>
              </a:rPr>
              <a:t>IV</a:t>
            </a:r>
            <a:r>
              <a:rPr lang="cs-CZ" sz="1500" smtClean="0"/>
              <a:t>Cl</a:t>
            </a:r>
            <a:r>
              <a:rPr lang="cs-CZ" sz="1500" b="1" baseline="30000" smtClean="0">
                <a:solidFill>
                  <a:srgbClr val="FF0000"/>
                </a:solidFill>
              </a:rPr>
              <a:t>-I</a:t>
            </a:r>
            <a:r>
              <a:rPr lang="cs-CZ" sz="1500" baseline="-25000" smtClean="0"/>
              <a:t>4</a:t>
            </a:r>
            <a:r>
              <a:rPr lang="cs-CZ" sz="1500" smtClean="0"/>
              <a:t>             P</a:t>
            </a:r>
            <a:r>
              <a:rPr lang="cs-CZ" sz="1500" b="1" baseline="30000" smtClean="0">
                <a:solidFill>
                  <a:srgbClr val="FF0000"/>
                </a:solidFill>
              </a:rPr>
              <a:t>V</a:t>
            </a:r>
            <a:r>
              <a:rPr lang="cs-CZ" sz="1500" baseline="-25000" smtClean="0"/>
              <a:t>2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5</a:t>
            </a:r>
            <a:r>
              <a:rPr lang="cs-CZ" sz="1500" smtClean="0"/>
              <a:t>            Os</a:t>
            </a:r>
            <a:r>
              <a:rPr lang="cs-CZ" sz="1500" b="1" baseline="30000" smtClean="0">
                <a:solidFill>
                  <a:srgbClr val="FF0000"/>
                </a:solidFill>
              </a:rPr>
              <a:t>VIII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4</a:t>
            </a:r>
            <a:r>
              <a:rPr lang="cs-CZ" sz="1500" smtClean="0"/>
              <a:t>              H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smtClean="0"/>
              <a:t>Cl</a:t>
            </a:r>
            <a:r>
              <a:rPr lang="cs-CZ" sz="1500" b="1" baseline="30000" smtClean="0">
                <a:solidFill>
                  <a:srgbClr val="FF0000"/>
                </a:solidFill>
              </a:rPr>
              <a:t>V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3</a:t>
            </a:r>
            <a:r>
              <a:rPr lang="cs-CZ" sz="1500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cs-CZ" sz="1500" smtClean="0"/>
              <a:t>   </a:t>
            </a:r>
          </a:p>
          <a:p>
            <a:pPr eaLnBrk="1" hangingPunct="1">
              <a:buFont typeface="Arial" charset="0"/>
              <a:buNone/>
            </a:pPr>
            <a:r>
              <a:rPr lang="cs-CZ" sz="1500" smtClean="0"/>
              <a:t>          P</a:t>
            </a:r>
            <a:r>
              <a:rPr lang="cs-CZ" sz="1500" baseline="-25000" smtClean="0"/>
              <a:t>4</a:t>
            </a:r>
            <a:r>
              <a:rPr lang="cs-CZ" sz="1500" b="1" baseline="30000" smtClean="0">
                <a:solidFill>
                  <a:srgbClr val="FF0000"/>
                </a:solidFill>
              </a:rPr>
              <a:t>0</a:t>
            </a:r>
            <a:r>
              <a:rPr lang="cs-CZ" sz="1500" baseline="-25000" smtClean="0"/>
              <a:t>                                      </a:t>
            </a:r>
            <a:r>
              <a:rPr lang="cs-CZ" sz="1500" smtClean="0"/>
              <a:t>Cl</a:t>
            </a:r>
            <a:r>
              <a:rPr lang="cs-CZ" sz="1500" b="1" baseline="30000" smtClean="0">
                <a:solidFill>
                  <a:srgbClr val="FF0000"/>
                </a:solidFill>
              </a:rPr>
              <a:t>VII</a:t>
            </a:r>
            <a:r>
              <a:rPr lang="cs-CZ" sz="1500" baseline="-25000" smtClean="0"/>
              <a:t>2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7</a:t>
            </a:r>
            <a:r>
              <a:rPr lang="cs-CZ" sz="1500" smtClean="0"/>
              <a:t>             H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smtClean="0"/>
              <a:t>Br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smtClean="0"/>
              <a:t>O</a:t>
            </a:r>
            <a:r>
              <a:rPr lang="cs-CZ" sz="1500" b="1" baseline="30000" smtClean="0"/>
              <a:t>-</a:t>
            </a:r>
            <a:r>
              <a:rPr lang="cs-CZ" sz="1500" b="1" baseline="30000" smtClean="0">
                <a:solidFill>
                  <a:srgbClr val="FF0000"/>
                </a:solidFill>
              </a:rPr>
              <a:t>II</a:t>
            </a:r>
            <a:r>
              <a:rPr lang="cs-CZ" sz="1500" smtClean="0"/>
              <a:t>              H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baseline="-25000" smtClean="0"/>
              <a:t>4</a:t>
            </a:r>
            <a:r>
              <a:rPr lang="cs-CZ" sz="1500" smtClean="0"/>
              <a:t>Si</a:t>
            </a:r>
            <a:r>
              <a:rPr lang="cs-CZ" sz="1500" b="1" baseline="30000" smtClean="0">
                <a:solidFill>
                  <a:srgbClr val="FF0000"/>
                </a:solidFill>
              </a:rPr>
              <a:t>IV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4</a:t>
            </a:r>
            <a:r>
              <a:rPr lang="cs-CZ" sz="1500" smtClean="0"/>
              <a:t>      N</a:t>
            </a:r>
            <a:r>
              <a:rPr lang="cs-CZ" sz="1500" b="1" baseline="30000" smtClean="0">
                <a:solidFill>
                  <a:srgbClr val="FF0000"/>
                </a:solidFill>
              </a:rPr>
              <a:t>-III</a:t>
            </a:r>
            <a:r>
              <a:rPr lang="cs-CZ" sz="1500" smtClean="0"/>
              <a:t>H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baseline="-25000" smtClean="0"/>
              <a:t>4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smtClean="0"/>
              <a:t>H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smtClean="0">
                <a:solidFill>
                  <a:srgbClr val="FF0000"/>
                </a:solidFill>
              </a:rPr>
              <a:t>              </a:t>
            </a:r>
            <a:r>
              <a:rPr lang="cs-CZ" sz="1500" smtClean="0"/>
              <a:t>Na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smtClean="0"/>
              <a:t>N</a:t>
            </a:r>
            <a:r>
              <a:rPr lang="cs-CZ" sz="1500" b="1" baseline="30000" smtClean="0">
                <a:solidFill>
                  <a:srgbClr val="FF0000"/>
                </a:solidFill>
              </a:rPr>
              <a:t>V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3</a:t>
            </a:r>
            <a:r>
              <a:rPr lang="cs-CZ" sz="1500" smtClean="0"/>
              <a:t>      </a:t>
            </a:r>
          </a:p>
          <a:p>
            <a:pPr eaLnBrk="1" hangingPunct="1">
              <a:buFont typeface="Arial" charset="0"/>
              <a:buNone/>
            </a:pPr>
            <a:endParaRPr lang="cs-CZ" sz="1500" smtClean="0"/>
          </a:p>
          <a:p>
            <a:pPr eaLnBrk="1" hangingPunct="1">
              <a:buFont typeface="Arial" charset="0"/>
              <a:buNone/>
            </a:pPr>
            <a:r>
              <a:rPr lang="cs-CZ" sz="1500" smtClean="0"/>
              <a:t>     Zn</a:t>
            </a:r>
            <a:r>
              <a:rPr lang="cs-CZ" sz="1500" b="1" baseline="30000" smtClean="0">
                <a:solidFill>
                  <a:srgbClr val="FF0000"/>
                </a:solidFill>
              </a:rPr>
              <a:t>II</a:t>
            </a:r>
            <a:r>
              <a:rPr lang="cs-CZ" sz="1500" smtClean="0"/>
              <a:t>(Mn</a:t>
            </a:r>
            <a:r>
              <a:rPr lang="cs-CZ" sz="1500" b="1" baseline="30000" smtClean="0">
                <a:solidFill>
                  <a:srgbClr val="FF0000"/>
                </a:solidFill>
              </a:rPr>
              <a:t>VII</a:t>
            </a:r>
            <a:r>
              <a:rPr lang="cs-CZ" sz="1500" b="1" baseline="30000" smtClean="0"/>
              <a:t> 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4</a:t>
            </a:r>
            <a:r>
              <a:rPr lang="cs-CZ" sz="1500" smtClean="0"/>
              <a:t>)</a:t>
            </a:r>
            <a:r>
              <a:rPr lang="cs-CZ" sz="1500" baseline="-25000" smtClean="0"/>
              <a:t>2           </a:t>
            </a:r>
            <a:r>
              <a:rPr lang="cs-CZ" sz="1500" smtClean="0"/>
              <a:t>Al</a:t>
            </a:r>
            <a:r>
              <a:rPr lang="cs-CZ" sz="1500" b="1" baseline="30000" smtClean="0">
                <a:solidFill>
                  <a:srgbClr val="FF0000"/>
                </a:solidFill>
              </a:rPr>
              <a:t>III</a:t>
            </a:r>
            <a:r>
              <a:rPr lang="cs-CZ" sz="1500" smtClean="0"/>
              <a:t>(N</a:t>
            </a:r>
            <a:r>
              <a:rPr lang="cs-CZ" sz="1500" b="1" baseline="30000" smtClean="0">
                <a:solidFill>
                  <a:srgbClr val="FF0000"/>
                </a:solidFill>
              </a:rPr>
              <a:t>III</a:t>
            </a:r>
            <a:r>
              <a:rPr lang="cs-CZ" sz="1500" smtClean="0"/>
              <a:t>O 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2</a:t>
            </a:r>
            <a:r>
              <a:rPr lang="cs-CZ" sz="1500" smtClean="0"/>
              <a:t>)</a:t>
            </a:r>
            <a:r>
              <a:rPr lang="cs-CZ" sz="1500" baseline="-25000" smtClean="0"/>
              <a:t>3      </a:t>
            </a:r>
            <a:r>
              <a:rPr lang="cs-CZ" sz="1500" smtClean="0"/>
              <a:t>Ca</a:t>
            </a:r>
            <a:r>
              <a:rPr lang="cs-CZ" sz="1500" b="1" baseline="30000" smtClean="0">
                <a:solidFill>
                  <a:srgbClr val="FF0000"/>
                </a:solidFill>
              </a:rPr>
              <a:t>II</a:t>
            </a:r>
            <a:r>
              <a:rPr lang="cs-CZ" sz="1500" smtClean="0"/>
              <a:t>(H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smtClean="0"/>
              <a:t>C</a:t>
            </a:r>
            <a:r>
              <a:rPr lang="cs-CZ" sz="1500" b="1" baseline="30000" smtClean="0">
                <a:solidFill>
                  <a:srgbClr val="FF0000"/>
                </a:solidFill>
              </a:rPr>
              <a:t>IV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3</a:t>
            </a:r>
            <a:r>
              <a:rPr lang="cs-CZ" sz="1500" smtClean="0"/>
              <a:t>)</a:t>
            </a:r>
            <a:r>
              <a:rPr lang="cs-CZ" sz="1500" baseline="-25000" smtClean="0"/>
              <a:t>2</a:t>
            </a:r>
            <a:r>
              <a:rPr lang="cs-CZ" sz="1500" smtClean="0"/>
              <a:t>     Fe</a:t>
            </a:r>
            <a:r>
              <a:rPr lang="cs-CZ" sz="1500" b="1" baseline="30000" smtClean="0">
                <a:solidFill>
                  <a:srgbClr val="FF0000"/>
                </a:solidFill>
              </a:rPr>
              <a:t>II</a:t>
            </a:r>
            <a:r>
              <a:rPr lang="cs-CZ" sz="1500" smtClean="0"/>
              <a:t>S</a:t>
            </a:r>
            <a:r>
              <a:rPr lang="cs-CZ" sz="1500" b="1" baseline="30000" smtClean="0">
                <a:solidFill>
                  <a:srgbClr val="FF0000"/>
                </a:solidFill>
              </a:rPr>
              <a:t>IV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3</a:t>
            </a:r>
            <a:r>
              <a:rPr lang="cs-CZ" sz="1500" smtClean="0"/>
              <a:t>        K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baseline="-25000" smtClean="0"/>
              <a:t>5</a:t>
            </a:r>
            <a:r>
              <a:rPr lang="cs-CZ" sz="1500" smtClean="0"/>
              <a:t>P</a:t>
            </a:r>
            <a:r>
              <a:rPr lang="cs-CZ" sz="1500" b="1" baseline="30000" smtClean="0">
                <a:solidFill>
                  <a:srgbClr val="FF0000"/>
                </a:solidFill>
              </a:rPr>
              <a:t>V</a:t>
            </a:r>
            <a:r>
              <a:rPr lang="cs-CZ" sz="1500" baseline="-25000" smtClean="0"/>
              <a:t>3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10</a:t>
            </a:r>
            <a:r>
              <a:rPr lang="cs-CZ" sz="1500" smtClean="0"/>
              <a:t>           Na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baseline="-25000" smtClean="0"/>
              <a:t>2</a:t>
            </a:r>
            <a:r>
              <a:rPr lang="cs-CZ" sz="1500" smtClean="0"/>
              <a:t>B</a:t>
            </a:r>
            <a:r>
              <a:rPr lang="cs-CZ" sz="1500" b="1" baseline="30000" smtClean="0">
                <a:solidFill>
                  <a:srgbClr val="FF0000"/>
                </a:solidFill>
              </a:rPr>
              <a:t>III</a:t>
            </a:r>
            <a:r>
              <a:rPr lang="cs-CZ" sz="1500" baseline="-25000" smtClean="0"/>
              <a:t>4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7</a:t>
            </a:r>
            <a:r>
              <a:rPr lang="cs-CZ" sz="1500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cs-CZ" sz="1500" smtClean="0"/>
              <a:t>        </a:t>
            </a:r>
          </a:p>
          <a:p>
            <a:pPr eaLnBrk="1" hangingPunct="1">
              <a:buFont typeface="Arial" charset="0"/>
              <a:buNone/>
            </a:pPr>
            <a:r>
              <a:rPr lang="cs-CZ" sz="1500" smtClean="0"/>
              <a:t>        Na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smtClean="0"/>
              <a:t>Cl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–II</a:t>
            </a:r>
            <a:r>
              <a:rPr lang="cs-CZ" sz="1500" b="1" baseline="30000" smtClean="0"/>
              <a:t>  </a:t>
            </a:r>
            <a:r>
              <a:rPr lang="cs-CZ" sz="1500" smtClean="0"/>
              <a:t>                   S</a:t>
            </a:r>
            <a:r>
              <a:rPr lang="cs-CZ" sz="1500" baseline="-25000" smtClean="0"/>
              <a:t>8</a:t>
            </a:r>
            <a:r>
              <a:rPr lang="cs-CZ" sz="1500" b="1" baseline="30000" smtClean="0">
                <a:solidFill>
                  <a:srgbClr val="FF0000"/>
                </a:solidFill>
              </a:rPr>
              <a:t>0</a:t>
            </a:r>
            <a:r>
              <a:rPr lang="cs-CZ" sz="1500" smtClean="0"/>
              <a:t>                    Zn</a:t>
            </a:r>
            <a:r>
              <a:rPr lang="cs-CZ" sz="1500" b="1" baseline="30000" smtClean="0">
                <a:solidFill>
                  <a:srgbClr val="FF0000"/>
                </a:solidFill>
              </a:rPr>
              <a:t>II</a:t>
            </a:r>
            <a:r>
              <a:rPr lang="cs-CZ" sz="1500" smtClean="0"/>
              <a:t>S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smtClean="0"/>
              <a:t>               Fe</a:t>
            </a:r>
            <a:r>
              <a:rPr lang="cs-CZ" sz="1500" b="1" baseline="30000" smtClean="0">
                <a:solidFill>
                  <a:srgbClr val="FF0000"/>
                </a:solidFill>
              </a:rPr>
              <a:t>III</a:t>
            </a:r>
            <a:r>
              <a:rPr lang="cs-CZ" sz="1500" baseline="-25000" smtClean="0"/>
              <a:t>2</a:t>
            </a:r>
            <a:r>
              <a:rPr lang="cs-CZ" sz="1500" smtClean="0"/>
              <a:t>(S</a:t>
            </a:r>
            <a:r>
              <a:rPr lang="cs-CZ" sz="1500" b="1" baseline="30000" smtClean="0">
                <a:solidFill>
                  <a:srgbClr val="FF0000"/>
                </a:solidFill>
              </a:rPr>
              <a:t>VI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4</a:t>
            </a:r>
            <a:r>
              <a:rPr lang="cs-CZ" sz="1500" smtClean="0"/>
              <a:t>)</a:t>
            </a:r>
            <a:r>
              <a:rPr lang="cs-CZ" sz="1500" baseline="-25000" smtClean="0"/>
              <a:t>3            </a:t>
            </a:r>
            <a:r>
              <a:rPr lang="cs-CZ" sz="1500" smtClean="0"/>
              <a:t> Cl</a:t>
            </a:r>
            <a:r>
              <a:rPr lang="cs-CZ" sz="1500" b="1" baseline="30000" smtClean="0">
                <a:solidFill>
                  <a:srgbClr val="FF0000"/>
                </a:solidFill>
              </a:rPr>
              <a:t>V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3 </a:t>
            </a:r>
            <a:r>
              <a:rPr lang="cs-CZ" sz="1500" b="1" baseline="30000" smtClean="0"/>
              <a:t>1-</a:t>
            </a:r>
            <a:r>
              <a:rPr lang="cs-CZ" sz="1500" smtClean="0"/>
              <a:t>             Na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b="1" baseline="30000" smtClean="0"/>
              <a:t> 1+</a:t>
            </a:r>
            <a:r>
              <a:rPr lang="cs-CZ" sz="1500" smtClean="0"/>
              <a:t>    </a:t>
            </a:r>
          </a:p>
          <a:p>
            <a:pPr eaLnBrk="1" hangingPunct="1">
              <a:buFont typeface="Arial" charset="0"/>
              <a:buNone/>
            </a:pPr>
            <a:r>
              <a:rPr lang="cs-CZ" sz="1500" smtClean="0"/>
              <a:t> </a:t>
            </a:r>
          </a:p>
          <a:p>
            <a:pPr eaLnBrk="1" hangingPunct="1">
              <a:buFont typeface="Arial" charset="0"/>
              <a:buNone/>
            </a:pPr>
            <a:r>
              <a:rPr lang="cs-CZ" sz="1500" smtClean="0"/>
              <a:t>        Cr</a:t>
            </a:r>
            <a:r>
              <a:rPr lang="cs-CZ" sz="1500" b="1" baseline="30000" smtClean="0">
                <a:solidFill>
                  <a:srgbClr val="FF0000"/>
                </a:solidFill>
              </a:rPr>
              <a:t>VI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4 </a:t>
            </a:r>
            <a:r>
              <a:rPr lang="cs-CZ" sz="1500" b="1" baseline="30000" smtClean="0"/>
              <a:t>2-</a:t>
            </a:r>
            <a:r>
              <a:rPr lang="cs-CZ" sz="1500" smtClean="0"/>
              <a:t>                 H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smtClean="0"/>
              <a:t>S</a:t>
            </a:r>
            <a:r>
              <a:rPr lang="cs-CZ" sz="1500" b="1" baseline="30000" smtClean="0">
                <a:solidFill>
                  <a:srgbClr val="FF0000"/>
                </a:solidFill>
              </a:rPr>
              <a:t>IV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3 </a:t>
            </a:r>
            <a:r>
              <a:rPr lang="cs-CZ" sz="1500" b="1" baseline="30000" smtClean="0"/>
              <a:t>1-</a:t>
            </a:r>
            <a:r>
              <a:rPr lang="cs-CZ" sz="1500" smtClean="0"/>
              <a:t>                 N</a:t>
            </a:r>
            <a:r>
              <a:rPr lang="cs-CZ" sz="1500" b="1" baseline="30000" smtClean="0">
                <a:solidFill>
                  <a:srgbClr val="FF0000"/>
                </a:solidFill>
              </a:rPr>
              <a:t>-III</a:t>
            </a:r>
            <a:r>
              <a:rPr lang="cs-CZ" sz="1500" smtClean="0"/>
              <a:t>H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baseline="-25000" smtClean="0"/>
              <a:t>4 </a:t>
            </a:r>
            <a:r>
              <a:rPr lang="cs-CZ" sz="1500" b="1" baseline="30000" smtClean="0"/>
              <a:t>1+</a:t>
            </a:r>
            <a:r>
              <a:rPr lang="cs-CZ" sz="1500" smtClean="0"/>
              <a:t>        Ca</a:t>
            </a:r>
            <a:r>
              <a:rPr lang="cs-CZ" sz="1500" b="1" baseline="30000" smtClean="0">
                <a:solidFill>
                  <a:srgbClr val="FF0000"/>
                </a:solidFill>
              </a:rPr>
              <a:t>II</a:t>
            </a:r>
            <a:r>
              <a:rPr lang="cs-CZ" sz="1500" b="1" baseline="30000" smtClean="0"/>
              <a:t> 2+</a:t>
            </a:r>
            <a:r>
              <a:rPr lang="cs-CZ" sz="1500" smtClean="0"/>
              <a:t>                    N</a:t>
            </a:r>
            <a:r>
              <a:rPr lang="cs-CZ" sz="1500" b="1" baseline="30000" smtClean="0">
                <a:solidFill>
                  <a:srgbClr val="FF0000"/>
                </a:solidFill>
              </a:rPr>
              <a:t>III</a:t>
            </a:r>
            <a:r>
              <a:rPr lang="cs-CZ" sz="1500" b="1" baseline="30000" smtClean="0"/>
              <a:t> 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2 </a:t>
            </a:r>
            <a:r>
              <a:rPr lang="cs-CZ" sz="1500" b="1" baseline="30000" smtClean="0"/>
              <a:t>1-             </a:t>
            </a:r>
            <a:r>
              <a:rPr lang="cs-CZ" sz="1500" smtClean="0"/>
              <a:t> P</a:t>
            </a:r>
            <a:r>
              <a:rPr lang="cs-CZ" sz="1500" b="1" baseline="30000" smtClean="0">
                <a:solidFill>
                  <a:srgbClr val="FF0000"/>
                </a:solidFill>
              </a:rPr>
              <a:t>V</a:t>
            </a:r>
            <a:r>
              <a:rPr lang="cs-CZ" sz="1500" smtClean="0"/>
              <a:t> 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4</a:t>
            </a:r>
            <a:r>
              <a:rPr lang="cs-CZ" sz="1500" baseline="30000" smtClean="0"/>
              <a:t>3- </a:t>
            </a:r>
            <a:endParaRPr lang="cs-CZ" sz="1500" smtClean="0"/>
          </a:p>
          <a:p>
            <a:pPr eaLnBrk="1" hangingPunct="1">
              <a:buFont typeface="Arial" charset="0"/>
              <a:buNone/>
            </a:pPr>
            <a:r>
              <a:rPr lang="cs-CZ" sz="1500" smtClean="0"/>
              <a:t> </a:t>
            </a:r>
          </a:p>
          <a:p>
            <a:pPr eaLnBrk="1" hangingPunct="1">
              <a:buFont typeface="Arial" charset="0"/>
              <a:buNone/>
            </a:pPr>
            <a:r>
              <a:rPr lang="cs-CZ" sz="1500" smtClean="0"/>
              <a:t>         S</a:t>
            </a:r>
            <a:r>
              <a:rPr lang="cs-CZ" sz="1500" b="1" baseline="30000" smtClean="0">
                <a:solidFill>
                  <a:srgbClr val="FF0000"/>
                </a:solidFill>
              </a:rPr>
              <a:t>–II </a:t>
            </a:r>
            <a:r>
              <a:rPr lang="cs-CZ" sz="1500" b="1" baseline="30000" smtClean="0"/>
              <a:t>2-</a:t>
            </a:r>
            <a:r>
              <a:rPr lang="cs-CZ" sz="1500" smtClean="0"/>
              <a:t>                         H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smtClean="0"/>
              <a:t>S</a:t>
            </a:r>
            <a:r>
              <a:rPr lang="cs-CZ" sz="1500" b="1" baseline="30000" smtClean="0">
                <a:solidFill>
                  <a:srgbClr val="FF0000"/>
                </a:solidFill>
              </a:rPr>
              <a:t>–II </a:t>
            </a:r>
            <a:r>
              <a:rPr lang="cs-CZ" sz="1500" b="1" baseline="30000" smtClean="0"/>
              <a:t>1-</a:t>
            </a:r>
            <a:r>
              <a:rPr lang="cs-CZ" sz="1500" smtClean="0"/>
              <a:t>                     Pb</a:t>
            </a:r>
            <a:r>
              <a:rPr lang="cs-CZ" sz="1500" b="1" baseline="30000" smtClean="0">
                <a:solidFill>
                  <a:srgbClr val="FF0000"/>
                </a:solidFill>
              </a:rPr>
              <a:t>II</a:t>
            </a:r>
            <a:r>
              <a:rPr lang="cs-CZ" sz="1500" b="1" baseline="30000" smtClean="0"/>
              <a:t> 2+</a:t>
            </a:r>
            <a:r>
              <a:rPr lang="cs-CZ" sz="1500" smtClean="0"/>
              <a:t>               Mn</a:t>
            </a:r>
            <a:r>
              <a:rPr lang="cs-CZ" sz="1500" b="1" baseline="30000" smtClean="0">
                <a:solidFill>
                  <a:srgbClr val="FF0000"/>
                </a:solidFill>
              </a:rPr>
              <a:t>VII</a:t>
            </a:r>
            <a:r>
              <a:rPr lang="cs-CZ" sz="1500" b="1" baseline="30000" smtClean="0"/>
              <a:t> </a:t>
            </a:r>
            <a:r>
              <a:rPr lang="cs-CZ" sz="1500" smtClean="0"/>
              <a:t>O</a:t>
            </a:r>
            <a:r>
              <a:rPr lang="cs-CZ" sz="1500" b="1" baseline="30000" smtClean="0">
                <a:solidFill>
                  <a:srgbClr val="FF0000"/>
                </a:solidFill>
              </a:rPr>
              <a:t>-II</a:t>
            </a:r>
            <a:r>
              <a:rPr lang="cs-CZ" sz="1500" baseline="-25000" smtClean="0"/>
              <a:t>4 </a:t>
            </a:r>
            <a:r>
              <a:rPr lang="cs-CZ" sz="1500" b="1" baseline="30000" smtClean="0"/>
              <a:t>1-</a:t>
            </a:r>
            <a:r>
              <a:rPr lang="cs-CZ" sz="1500" smtClean="0"/>
              <a:t>           N </a:t>
            </a:r>
            <a:r>
              <a:rPr lang="cs-CZ" sz="1500" b="1" baseline="30000" smtClean="0">
                <a:solidFill>
                  <a:srgbClr val="FF0000"/>
                </a:solidFill>
              </a:rPr>
              <a:t>-III</a:t>
            </a:r>
            <a:r>
              <a:rPr lang="cs-CZ" sz="1500" smtClean="0"/>
              <a:t>H 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baseline="-25000" smtClean="0"/>
              <a:t>2 </a:t>
            </a:r>
            <a:r>
              <a:rPr lang="cs-CZ" sz="1500" b="1" baseline="30000" smtClean="0"/>
              <a:t>1-</a:t>
            </a:r>
            <a:r>
              <a:rPr lang="cs-CZ" sz="1500" smtClean="0"/>
              <a:t>        K </a:t>
            </a:r>
            <a:r>
              <a:rPr lang="cs-CZ" sz="1500" b="1" baseline="30000" smtClean="0">
                <a:solidFill>
                  <a:srgbClr val="FF0000"/>
                </a:solidFill>
              </a:rPr>
              <a:t>I</a:t>
            </a:r>
            <a:r>
              <a:rPr lang="cs-CZ" sz="1500" smtClean="0"/>
              <a:t>H </a:t>
            </a:r>
            <a:r>
              <a:rPr lang="cs-CZ" sz="1500" b="1" baseline="30000" smtClean="0">
                <a:solidFill>
                  <a:srgbClr val="FF0000"/>
                </a:solidFill>
              </a:rPr>
              <a:t>I </a:t>
            </a:r>
            <a:r>
              <a:rPr lang="cs-CZ" sz="1500" smtClean="0"/>
              <a:t>S</a:t>
            </a:r>
            <a:r>
              <a:rPr lang="cs-CZ" sz="1500" b="1" baseline="30000" smtClean="0">
                <a:solidFill>
                  <a:srgbClr val="FF0000"/>
                </a:solidFill>
              </a:rPr>
              <a:t>–II</a:t>
            </a:r>
            <a:endParaRPr lang="cs-CZ" sz="1500" smtClean="0"/>
          </a:p>
          <a:p>
            <a:pPr eaLnBrk="1" hangingPunct="1">
              <a:buFont typeface="Arial" charset="0"/>
              <a:buNone/>
            </a:pPr>
            <a:r>
              <a:rPr lang="cs-CZ" sz="1500" smtClean="0"/>
              <a:t> </a:t>
            </a:r>
          </a:p>
          <a:p>
            <a:pPr eaLnBrk="1" hangingPunct="1">
              <a:buFont typeface="Arial" charset="0"/>
              <a:buNone/>
            </a:pPr>
            <a:r>
              <a:rPr lang="cs-CZ" sz="1500" smtClean="0"/>
              <a:t>        </a:t>
            </a:r>
            <a:endParaRPr lang="cs-CZ" sz="1600" smtClean="0"/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7596188" y="476250"/>
            <a:ext cx="936625" cy="288925"/>
          </a:xfrm>
          <a:prstGeom prst="actionButtonBeginning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začátek</a:t>
            </a:r>
          </a:p>
        </p:txBody>
      </p:sp>
      <p:sp>
        <p:nvSpPr>
          <p:cNvPr id="5" name="Tlačítko akce: Návrat 4">
            <a:hlinkClick r:id="rId2" action="ppaction://hlinksldjump" highlightClick="1"/>
          </p:cNvPr>
          <p:cNvSpPr/>
          <p:nvPr/>
        </p:nvSpPr>
        <p:spPr>
          <a:xfrm>
            <a:off x="611188" y="5445125"/>
            <a:ext cx="647700" cy="431800"/>
          </a:xfrm>
          <a:prstGeom prst="actionButtonRetur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Tlačítko akce: Zpět nebo Předchozí 5">
            <a:hlinkClick r:id="rId3" action="ppaction://hlinksldjump" highlightClick="1"/>
          </p:cNvPr>
          <p:cNvSpPr/>
          <p:nvPr/>
        </p:nvSpPr>
        <p:spPr>
          <a:xfrm>
            <a:off x="7668344" y="5445224"/>
            <a:ext cx="576064" cy="360040"/>
          </a:xfrm>
          <a:prstGeom prst="actionButtonBackPrevious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0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délník 2"/>
          <p:cNvSpPr>
            <a:spLocks noChangeArrowheads="1"/>
          </p:cNvSpPr>
          <p:nvPr/>
        </p:nvSpPr>
        <p:spPr bwMode="auto">
          <a:xfrm>
            <a:off x="468313" y="1052513"/>
            <a:ext cx="76327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cs-CZ" sz="1400" b="1"/>
              <a:t>Použitá literatura: </a:t>
            </a:r>
          </a:p>
          <a:p>
            <a:pPr>
              <a:buFont typeface="Arial" charset="0"/>
              <a:buNone/>
            </a:pPr>
            <a:endParaRPr lang="cs-CZ" sz="1400" b="1"/>
          </a:p>
          <a:p>
            <a:pPr>
              <a:buFont typeface="Arial" charset="0"/>
              <a:buNone/>
            </a:pPr>
            <a:r>
              <a:rPr lang="cs-CZ" sz="1400"/>
              <a:t> J. BLAŽEK ,  V.FLEMR , K. KOLÁŘ ,F.LIŠKA, F.ZEMÁNEK  </a:t>
            </a:r>
            <a:r>
              <a:rPr lang="cs-CZ" sz="1400" i="1"/>
              <a:t>Přehled chemického názvosloví.           </a:t>
            </a:r>
          </a:p>
          <a:p>
            <a:pPr>
              <a:buFont typeface="Arial" charset="0"/>
              <a:buNone/>
            </a:pPr>
            <a:r>
              <a:rPr lang="cs-CZ" sz="1400" i="1"/>
              <a:t>                 Praha: SPN,2004. ISBN 80-7235-260-1                                   </a:t>
            </a:r>
          </a:p>
          <a:p>
            <a:pPr>
              <a:buFont typeface="Arial" charset="0"/>
              <a:buNone/>
            </a:pPr>
            <a:r>
              <a:rPr lang="cs-CZ" sz="1400" i="1"/>
              <a:t>                                                                                                                   </a:t>
            </a:r>
            <a:endParaRPr lang="cs-CZ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7313" y="2708275"/>
            <a:ext cx="4105275" cy="2160588"/>
          </a:xfrm>
          <a:solidFill>
            <a:schemeClr val="bg1"/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/>
              <a:t>  </a:t>
            </a: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  <a:hlinkClick r:id="rId2" action="ppaction://hlinksldjump"/>
              </a:rPr>
              <a:t>OXIDAČNÍ ČÍSLO 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  <a:hlinkClick r:id="rId3" action="ppaction://hlinksldjump"/>
              </a:rPr>
              <a:t>PRAVIDLA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  <a:hlinkClick r:id="rId4" action="ppaction://hlinksldjump"/>
              </a:rPr>
              <a:t>PROCVIČENÍ </a:t>
            </a: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Oval 2"/>
          <p:cNvSpPr>
            <a:spLocks noGrp="1" noChangeArrowheads="1"/>
          </p:cNvSpPr>
          <p:nvPr>
            <p:ph type="title"/>
          </p:nvPr>
        </p:nvSpPr>
        <p:spPr>
          <a:xfrm>
            <a:off x="2051720" y="620688"/>
            <a:ext cx="5184576" cy="1143000"/>
          </a:xfrm>
          <a:prstGeom prst="ellipse">
            <a:avLst/>
          </a:prstGeom>
          <a:gradFill flip="none" rotWithShape="1">
            <a:gsLst>
              <a:gs pos="0">
                <a:srgbClr val="FFFFFF">
                  <a:shade val="30000"/>
                  <a:satMod val="115000"/>
                </a:srgbClr>
              </a:gs>
              <a:gs pos="50000">
                <a:srgbClr val="FFFFFF">
                  <a:shade val="67500"/>
                  <a:satMod val="11500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rou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8064A2"/>
            </a:extrusionClr>
          </a:sp3d>
        </p:spPr>
        <p:txBody>
          <a:bodyPr rtlCol="0">
            <a:normAutofit/>
            <a:flatTx/>
          </a:bodyPr>
          <a:lstStyle/>
          <a:p>
            <a:pPr eaLnBrk="1" hangingPunct="1">
              <a:spcAft>
                <a:spcPts val="1000"/>
              </a:spcAft>
              <a:defRPr/>
            </a:pPr>
            <a:r>
              <a:rPr lang="cs-CZ" sz="4000" b="1" dirty="0" smtClean="0">
                <a:ln>
                  <a:solidFill>
                    <a:schemeClr val="accent4">
                      <a:lumMod val="75000"/>
                      <a:alpha val="85000"/>
                    </a:schemeClr>
                  </a:solidFill>
                </a:ln>
                <a:solidFill>
                  <a:srgbClr val="5F497A"/>
                </a:solidFill>
              </a:rPr>
              <a:t>OBSAH</a:t>
            </a:r>
            <a:endParaRPr lang="cs-CZ" sz="4000" dirty="0" smtClean="0">
              <a:ln>
                <a:solidFill>
                  <a:schemeClr val="accent4">
                    <a:lumMod val="75000"/>
                    <a:alpha val="85000"/>
                  </a:schemeClr>
                </a:solidFill>
              </a:ln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3744913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sz="2400" b="1" smtClean="0"/>
              <a:t>OXIDAČNÍ ČÍSLO  </a:t>
            </a:r>
          </a:p>
          <a:p>
            <a:pPr eaLnBrk="1" hangingPunct="1">
              <a:buFont typeface="Arial" charset="0"/>
              <a:buNone/>
            </a:pPr>
            <a:r>
              <a:rPr lang="cs-CZ" sz="2400" b="1" smtClean="0"/>
              <a:t>   </a:t>
            </a:r>
            <a:r>
              <a:rPr lang="cs-CZ" sz="2400" smtClean="0"/>
              <a:t>elektrický náboj, který vznikne přiřazením vazebných elektronů   elektronegativnějšímu atomu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 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400" b="1" smtClean="0"/>
              <a:t>OZNAČENÍ</a:t>
            </a:r>
            <a:r>
              <a:rPr lang="cs-CZ" sz="2400" smtClean="0"/>
              <a:t>   -  ŘÍMSKÉ ČÍSLICE      </a:t>
            </a:r>
          </a:p>
          <a:p>
            <a:pPr eaLnBrk="1" hangingPunct="1">
              <a:buFont typeface="Arial" charset="0"/>
              <a:buNone/>
            </a:pPr>
            <a:r>
              <a:rPr lang="cs-CZ" b="1" smtClean="0"/>
              <a:t> </a:t>
            </a:r>
            <a:endParaRPr lang="cs-CZ" smtClean="0"/>
          </a:p>
          <a:p>
            <a:pPr eaLnBrk="1" hangingPunct="1">
              <a:buFont typeface="Wingdings" pitchFamily="2" charset="2"/>
              <a:buChar char="Ø"/>
            </a:pPr>
            <a:r>
              <a:rPr lang="cs-CZ" sz="2400" b="1" smtClean="0"/>
              <a:t>HODNOTY  :  </a:t>
            </a:r>
            <a:r>
              <a:rPr lang="cs-CZ" sz="2400" smtClean="0"/>
              <a:t>kladné   </a:t>
            </a:r>
            <a:r>
              <a:rPr lang="cs-CZ" sz="2400" smtClean="0">
                <a:solidFill>
                  <a:srgbClr val="FF0000"/>
                </a:solidFill>
              </a:rPr>
              <a:t>I </a:t>
            </a:r>
            <a:r>
              <a:rPr lang="cs-CZ" sz="2400" smtClean="0"/>
              <a:t>až   </a:t>
            </a:r>
            <a:r>
              <a:rPr lang="cs-CZ" sz="2400" smtClean="0">
                <a:solidFill>
                  <a:srgbClr val="FF0000"/>
                </a:solidFill>
              </a:rPr>
              <a:t>VIII</a:t>
            </a:r>
            <a:r>
              <a:rPr lang="cs-CZ" sz="2400" smtClean="0"/>
              <a:t>     </a:t>
            </a:r>
            <a:r>
              <a:rPr lang="cs-CZ" sz="2400" smtClean="0">
                <a:solidFill>
                  <a:srgbClr val="FF0000"/>
                </a:solidFill>
              </a:rPr>
              <a:t>0</a:t>
            </a:r>
            <a:r>
              <a:rPr lang="cs-CZ" sz="2400" smtClean="0"/>
              <a:t>   záporné  </a:t>
            </a:r>
            <a:r>
              <a:rPr lang="cs-CZ" sz="2400" smtClean="0">
                <a:solidFill>
                  <a:srgbClr val="FF0000"/>
                </a:solidFill>
              </a:rPr>
              <a:t>- I</a:t>
            </a:r>
            <a:r>
              <a:rPr lang="cs-CZ" sz="2400" smtClean="0"/>
              <a:t>   až  </a:t>
            </a:r>
            <a:r>
              <a:rPr lang="cs-CZ" sz="2400" smtClean="0">
                <a:solidFill>
                  <a:srgbClr val="FF0000"/>
                </a:solidFill>
              </a:rPr>
              <a:t>- IV</a:t>
            </a:r>
          </a:p>
          <a:p>
            <a:pPr eaLnBrk="1" hangingPunct="1">
              <a:buFont typeface="Arial" charset="0"/>
              <a:buNone/>
            </a:pPr>
            <a:r>
              <a:rPr lang="cs-CZ" b="1" smtClean="0"/>
              <a:t> </a:t>
            </a:r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8028384" y="5589240"/>
            <a:ext cx="576064" cy="360040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Tlačítko akce: Zpět nebo Předchozí 5">
            <a:hlinkClick r:id="" action="ppaction://hlinkshowjump?jump=previousslide" highlightClick="1"/>
          </p:cNvPr>
          <p:cNvSpPr/>
          <p:nvPr/>
        </p:nvSpPr>
        <p:spPr>
          <a:xfrm>
            <a:off x="7236296" y="5589240"/>
            <a:ext cx="576064" cy="360040"/>
          </a:xfrm>
          <a:prstGeom prst="actionButtonBackPrevious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b="1" dirty="0" smtClean="0"/>
              <a:t>PRAVIDLA PRO URČOVÁNÍ HODNOT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b="1" dirty="0" smtClean="0"/>
              <a:t>OXIDAČNÍCH ČÍSEL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atomy prvků ve </a:t>
            </a:r>
            <a:r>
              <a:rPr lang="cs-CZ" sz="2000" b="1" smtClean="0"/>
              <a:t>volném stavu</a:t>
            </a:r>
            <a:r>
              <a:rPr lang="cs-CZ" sz="2000" smtClean="0"/>
              <a:t> či ve </a:t>
            </a:r>
            <a:r>
              <a:rPr lang="cs-CZ" sz="2000" b="1" smtClean="0"/>
              <a:t>své molekule či krystalu</a:t>
            </a:r>
            <a:r>
              <a:rPr lang="cs-CZ" sz="2000" smtClean="0"/>
              <a:t> mají oxidační číslo rovno  </a:t>
            </a:r>
            <a:r>
              <a:rPr lang="cs-CZ" sz="2000" b="1" smtClean="0"/>
              <a:t>NULE</a:t>
            </a:r>
            <a:r>
              <a:rPr lang="cs-CZ" sz="2000" smtClean="0"/>
              <a:t>   ( H</a:t>
            </a:r>
            <a:r>
              <a:rPr lang="cs-CZ" sz="2000" baseline="-25000" smtClean="0"/>
              <a:t>2</a:t>
            </a:r>
            <a:r>
              <a:rPr lang="cs-CZ" sz="2000" baseline="30000" smtClean="0"/>
              <a:t>0</a:t>
            </a:r>
            <a:r>
              <a:rPr lang="cs-CZ" sz="2000" smtClean="0"/>
              <a:t> ;  Zn</a:t>
            </a:r>
            <a:r>
              <a:rPr lang="cs-CZ" sz="2000" baseline="30000" smtClean="0"/>
              <a:t>0</a:t>
            </a:r>
            <a:r>
              <a:rPr lang="cs-CZ" sz="2000" smtClean="0"/>
              <a:t> , O</a:t>
            </a:r>
            <a:r>
              <a:rPr lang="cs-CZ" sz="2000" baseline="-25000" smtClean="0"/>
              <a:t>3</a:t>
            </a:r>
            <a:r>
              <a:rPr lang="cs-CZ" sz="2000" baseline="30000" smtClean="0"/>
              <a:t>0</a:t>
            </a:r>
            <a:r>
              <a:rPr lang="cs-CZ" sz="2000" smtClean="0"/>
              <a:t> )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z="2000" smtClean="0"/>
              <a:t>oxidační číslo prvku v </a:t>
            </a:r>
            <a:r>
              <a:rPr lang="cs-CZ" sz="2000" b="1" smtClean="0"/>
              <a:t>jednojaderném iontu</a:t>
            </a:r>
            <a:r>
              <a:rPr lang="cs-CZ" sz="2000" smtClean="0"/>
              <a:t> je rovno</a:t>
            </a:r>
            <a:r>
              <a:rPr lang="cs-CZ" sz="2000" b="1" smtClean="0"/>
              <a:t> náboji iontu                             </a:t>
            </a:r>
            <a:r>
              <a:rPr lang="cs-CZ" sz="2000" smtClean="0"/>
              <a:t>(  Cu </a:t>
            </a:r>
            <a:r>
              <a:rPr lang="cs-CZ" sz="2000" baseline="30000" smtClean="0"/>
              <a:t>II =  2+</a:t>
            </a:r>
            <a:r>
              <a:rPr lang="cs-CZ" sz="2000" smtClean="0"/>
              <a:t>   ;  Cl </a:t>
            </a:r>
            <a:r>
              <a:rPr lang="cs-CZ" sz="2000" baseline="30000" smtClean="0"/>
              <a:t>–I  = -1</a:t>
            </a:r>
            <a:r>
              <a:rPr lang="cs-CZ" sz="2000" smtClean="0"/>
              <a:t> ) </a:t>
            </a:r>
            <a:r>
              <a:rPr lang="cs-CZ" smtClean="0"/>
              <a:t> 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z="2000" b="1" smtClean="0"/>
              <a:t>součet </a:t>
            </a:r>
            <a:r>
              <a:rPr lang="cs-CZ" sz="2000" smtClean="0"/>
              <a:t>oxidačních čísel všech atomů v </a:t>
            </a:r>
            <a:r>
              <a:rPr lang="cs-CZ" sz="2000" b="1" smtClean="0"/>
              <a:t>molekule je roven nule</a:t>
            </a:r>
            <a:r>
              <a:rPr lang="cs-CZ" sz="2000" smtClean="0"/>
              <a:t>,                            ve </a:t>
            </a:r>
            <a:r>
              <a:rPr lang="cs-CZ" sz="2000" b="1" smtClean="0"/>
              <a:t>vícejaderném iontu</a:t>
            </a:r>
            <a:r>
              <a:rPr lang="cs-CZ" sz="2000" smtClean="0"/>
              <a:t> je roven </a:t>
            </a:r>
            <a:r>
              <a:rPr lang="cs-CZ" sz="2000" b="1" smtClean="0"/>
              <a:t>náboji                                                              </a:t>
            </a:r>
            <a:r>
              <a:rPr lang="cs-CZ" sz="2000" smtClean="0"/>
              <a:t> Na</a:t>
            </a:r>
            <a:r>
              <a:rPr lang="cs-CZ" sz="2000" baseline="-25000" smtClean="0"/>
              <a:t>2</a:t>
            </a:r>
            <a:r>
              <a:rPr lang="cs-CZ" sz="2000" baseline="30000" smtClean="0"/>
              <a:t>I</a:t>
            </a:r>
            <a:r>
              <a:rPr lang="cs-CZ" sz="2000" smtClean="0"/>
              <a:t>O</a:t>
            </a:r>
            <a:r>
              <a:rPr lang="cs-CZ" sz="2000" baseline="30000" smtClean="0"/>
              <a:t>-II </a:t>
            </a:r>
            <a:r>
              <a:rPr lang="cs-CZ" sz="2000" smtClean="0"/>
              <a:t>   2.1 + (- 2) = 0 ;   H</a:t>
            </a:r>
            <a:r>
              <a:rPr lang="cs-CZ" sz="2000" baseline="30000" smtClean="0"/>
              <a:t>I</a:t>
            </a:r>
            <a:r>
              <a:rPr lang="cs-CZ" sz="2000" smtClean="0"/>
              <a:t>N</a:t>
            </a:r>
            <a:r>
              <a:rPr lang="cs-CZ" sz="2000" baseline="30000" smtClean="0"/>
              <a:t>V</a:t>
            </a:r>
            <a:r>
              <a:rPr lang="cs-CZ" sz="2000" smtClean="0"/>
              <a:t>O</a:t>
            </a:r>
            <a:r>
              <a:rPr lang="cs-CZ" sz="2000" baseline="-25000" smtClean="0"/>
              <a:t>3</a:t>
            </a:r>
            <a:r>
              <a:rPr lang="cs-CZ" sz="2000" baseline="30000" smtClean="0"/>
              <a:t>-II</a:t>
            </a:r>
            <a:r>
              <a:rPr lang="cs-CZ" sz="2000" smtClean="0"/>
              <a:t>  1 + 5 + 3 . (-2) = 0                                                   C</a:t>
            </a:r>
            <a:r>
              <a:rPr lang="cs-CZ" sz="2000" baseline="30000" smtClean="0"/>
              <a:t>IV</a:t>
            </a:r>
            <a:r>
              <a:rPr lang="cs-CZ" sz="2000" smtClean="0"/>
              <a:t>O</a:t>
            </a:r>
            <a:r>
              <a:rPr lang="cs-CZ" sz="2000" baseline="-25000" smtClean="0"/>
              <a:t>3 </a:t>
            </a:r>
            <a:r>
              <a:rPr lang="cs-CZ" sz="2000" baseline="30000" smtClean="0"/>
              <a:t>2-</a:t>
            </a:r>
            <a:r>
              <a:rPr lang="cs-CZ" sz="2000" smtClean="0"/>
              <a:t>   4 + 3 . (-2) = - 2   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/>
              <a:t>                         </a:t>
            </a:r>
          </a:p>
          <a:p>
            <a:pPr eaLnBrk="1" hangingPunct="1"/>
            <a:endParaRPr lang="cs-CZ" smtClean="0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7092280" y="5877272"/>
            <a:ext cx="576064" cy="360040"/>
          </a:xfrm>
          <a:prstGeom prst="actionButtonBackPrevious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/>
        </p:nvSpPr>
        <p:spPr>
          <a:xfrm>
            <a:off x="7812360" y="5877272"/>
            <a:ext cx="576064" cy="360040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sah 2"/>
          <p:cNvSpPr>
            <a:spLocks noGrp="1"/>
          </p:cNvSpPr>
          <p:nvPr>
            <p:ph idx="1"/>
          </p:nvPr>
        </p:nvSpPr>
        <p:spPr>
          <a:xfrm>
            <a:off x="539750" y="620713"/>
            <a:ext cx="8229600" cy="4525962"/>
          </a:xfrm>
        </p:spPr>
        <p:txBody>
          <a:bodyPr/>
          <a:lstStyle/>
          <a:p>
            <a:pPr eaLnBrk="1" hangingPunct="1"/>
            <a:r>
              <a:rPr lang="cs-CZ" sz="2400" b="1" smtClean="0"/>
              <a:t>kladné oxidační číslo prvku ve sloučenině je maximálně rovno číslu skupiny, ve které prvek leží </a:t>
            </a:r>
            <a:r>
              <a:rPr lang="cs-CZ" sz="2200" b="1" smtClean="0"/>
              <a:t>v PSP </a:t>
            </a:r>
            <a:r>
              <a:rPr lang="cs-CZ" sz="2200" smtClean="0"/>
              <a:t>                                                                         (platí zejména pro nepřechodné prvky  )</a:t>
            </a:r>
            <a:r>
              <a:rPr lang="cs-CZ" smtClean="0"/>
              <a:t>                                                                                        ( </a:t>
            </a:r>
            <a:r>
              <a:rPr lang="cs-CZ" sz="2200" smtClean="0"/>
              <a:t>Na</a:t>
            </a:r>
            <a:r>
              <a:rPr lang="cs-CZ" sz="2200" baseline="30000" smtClean="0"/>
              <a:t>I</a:t>
            </a:r>
            <a:r>
              <a:rPr lang="cs-CZ" sz="2200" smtClean="0"/>
              <a:t> B</a:t>
            </a:r>
            <a:r>
              <a:rPr lang="cs-CZ" sz="2200" baseline="30000" smtClean="0"/>
              <a:t>V</a:t>
            </a:r>
            <a:r>
              <a:rPr lang="cs-CZ" sz="2200" smtClean="0"/>
              <a:t>O</a:t>
            </a:r>
            <a:r>
              <a:rPr lang="cs-CZ" sz="2200" baseline="-25000" smtClean="0"/>
              <a:t>3</a:t>
            </a:r>
            <a:r>
              <a:rPr lang="cs-CZ" sz="2200" baseline="30000" smtClean="0"/>
              <a:t>-II</a:t>
            </a:r>
            <a:r>
              <a:rPr lang="cs-CZ" sz="2200" smtClean="0"/>
              <a:t>  nelze  B  je prvkem III.A , proto max B</a:t>
            </a:r>
            <a:r>
              <a:rPr lang="cs-CZ" sz="2200" baseline="30000" smtClean="0"/>
              <a:t>III</a:t>
            </a:r>
            <a:r>
              <a:rPr lang="cs-CZ" sz="2200" smtClean="0"/>
              <a:t> 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z="2200" smtClean="0"/>
              <a:t>některé prvky mají ve většině sloučenin stálé oxidační číslo                          </a:t>
            </a:r>
            <a:r>
              <a:rPr lang="cs-CZ" sz="2200" b="1" smtClean="0"/>
              <a:t>Li , Na ; K ; Ag</a:t>
            </a:r>
            <a:r>
              <a:rPr lang="cs-CZ" sz="2200" smtClean="0"/>
              <a:t>       </a:t>
            </a:r>
            <a:r>
              <a:rPr lang="cs-CZ" sz="2200" b="1" smtClean="0">
                <a:solidFill>
                  <a:srgbClr val="FF0000"/>
                </a:solidFill>
              </a:rPr>
              <a:t>+ I</a:t>
            </a:r>
            <a:r>
              <a:rPr lang="cs-CZ" sz="2200" smtClean="0"/>
              <a:t>      </a:t>
            </a:r>
            <a:r>
              <a:rPr lang="cs-CZ" sz="2200" b="1" smtClean="0"/>
              <a:t>Ca ; Mg ; Zn; Ba</a:t>
            </a:r>
            <a:r>
              <a:rPr lang="cs-CZ" sz="2200" smtClean="0"/>
              <a:t>      </a:t>
            </a:r>
            <a:r>
              <a:rPr lang="cs-CZ" sz="2200" b="1" smtClean="0">
                <a:solidFill>
                  <a:srgbClr val="FF0000"/>
                </a:solidFill>
              </a:rPr>
              <a:t>+  II</a:t>
            </a:r>
            <a:r>
              <a:rPr lang="cs-CZ" sz="2200" b="1" smtClean="0"/>
              <a:t> </a:t>
            </a:r>
            <a:r>
              <a:rPr lang="cs-CZ" sz="2200" smtClean="0"/>
              <a:t>     </a:t>
            </a:r>
            <a:r>
              <a:rPr lang="cs-CZ" sz="2200" b="1" smtClean="0"/>
              <a:t>Al   </a:t>
            </a:r>
            <a:r>
              <a:rPr lang="cs-CZ" sz="2200" b="1" smtClean="0">
                <a:solidFill>
                  <a:srgbClr val="FF0000"/>
                </a:solidFill>
              </a:rPr>
              <a:t>+ III</a:t>
            </a:r>
            <a:r>
              <a:rPr lang="cs-CZ" sz="2200" smtClean="0"/>
              <a:t>  </a:t>
            </a:r>
          </a:p>
          <a:p>
            <a:pPr eaLnBrk="1" hangingPunct="1"/>
            <a:endParaRPr lang="cs-CZ" sz="2200" smtClean="0"/>
          </a:p>
          <a:p>
            <a:pPr eaLnBrk="1" hangingPunct="1"/>
            <a:r>
              <a:rPr lang="cs-CZ" sz="2200" smtClean="0"/>
              <a:t> </a:t>
            </a:r>
            <a:r>
              <a:rPr lang="cs-CZ" sz="2200" b="1" smtClean="0"/>
              <a:t>H </a:t>
            </a:r>
            <a:r>
              <a:rPr lang="cs-CZ" sz="2200" smtClean="0"/>
              <a:t>   </a:t>
            </a:r>
            <a:r>
              <a:rPr lang="cs-CZ" sz="2200" b="1" smtClean="0">
                <a:solidFill>
                  <a:srgbClr val="FF0000"/>
                </a:solidFill>
              </a:rPr>
              <a:t>+ I</a:t>
            </a:r>
            <a:r>
              <a:rPr lang="cs-CZ" sz="2200" smtClean="0"/>
              <a:t>   výjimka </a:t>
            </a:r>
            <a:r>
              <a:rPr lang="cs-CZ" sz="2200" b="1" i="1" smtClean="0"/>
              <a:t>hydridy kovů</a:t>
            </a:r>
            <a:r>
              <a:rPr lang="cs-CZ" sz="2200" smtClean="0"/>
              <a:t>    NaH</a:t>
            </a:r>
            <a:r>
              <a:rPr lang="cs-CZ" sz="2200" baseline="30000" smtClean="0"/>
              <a:t> – I</a:t>
            </a:r>
            <a:r>
              <a:rPr lang="cs-CZ" sz="2200" smtClean="0"/>
              <a:t>     </a:t>
            </a:r>
            <a:r>
              <a:rPr lang="cs-CZ" sz="2200" b="1" smtClean="0">
                <a:solidFill>
                  <a:srgbClr val="FF0000"/>
                </a:solidFill>
              </a:rPr>
              <a:t>- I</a:t>
            </a:r>
          </a:p>
          <a:p>
            <a:pPr eaLnBrk="1" hangingPunct="1">
              <a:buFont typeface="Arial" charset="0"/>
              <a:buNone/>
            </a:pPr>
            <a:r>
              <a:rPr lang="cs-CZ" sz="2200" b="1" smtClean="0"/>
              <a:t>      O    </a:t>
            </a:r>
            <a:r>
              <a:rPr lang="cs-CZ" sz="2200" b="1" smtClean="0">
                <a:solidFill>
                  <a:srgbClr val="FF0000"/>
                </a:solidFill>
              </a:rPr>
              <a:t>- II  </a:t>
            </a:r>
            <a:r>
              <a:rPr lang="cs-CZ" sz="2200" smtClean="0"/>
              <a:t>výjimka </a:t>
            </a:r>
            <a:r>
              <a:rPr lang="cs-CZ" sz="2200" b="1" i="1" smtClean="0"/>
              <a:t>peroxidy</a:t>
            </a:r>
            <a:r>
              <a:rPr lang="cs-CZ" sz="2200" b="1" smtClean="0"/>
              <a:t>   - O </a:t>
            </a:r>
            <a:r>
              <a:rPr lang="cs-CZ" sz="2200" b="1" baseline="30000" smtClean="0"/>
              <a:t>–I </a:t>
            </a:r>
            <a:r>
              <a:rPr lang="cs-CZ" sz="2200" b="1" smtClean="0"/>
              <a:t>– O </a:t>
            </a:r>
            <a:r>
              <a:rPr lang="cs-CZ" sz="2200" b="1" baseline="30000" smtClean="0"/>
              <a:t>-I</a:t>
            </a:r>
            <a:r>
              <a:rPr lang="cs-CZ" sz="2200" b="1" smtClean="0"/>
              <a:t> -  </a:t>
            </a:r>
            <a:r>
              <a:rPr lang="cs-CZ" sz="2200" smtClean="0"/>
              <a:t>  O</a:t>
            </a:r>
            <a:r>
              <a:rPr lang="cs-CZ" sz="2200" baseline="-25000" smtClean="0"/>
              <a:t>2 </a:t>
            </a:r>
            <a:r>
              <a:rPr lang="cs-CZ" sz="2200" baseline="30000" smtClean="0"/>
              <a:t>–II</a:t>
            </a:r>
            <a:r>
              <a:rPr lang="cs-CZ" sz="2200" smtClean="0"/>
              <a:t>  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  <p:sp>
        <p:nvSpPr>
          <p:cNvPr id="3" name="Tlačítko akce: Dopředu nebo Další 2">
            <a:hlinkClick r:id="" action="ppaction://hlinkshowjump?jump=nextslide" highlightClick="1"/>
          </p:cNvPr>
          <p:cNvSpPr/>
          <p:nvPr/>
        </p:nvSpPr>
        <p:spPr>
          <a:xfrm>
            <a:off x="7884368" y="5517232"/>
            <a:ext cx="576064" cy="360040"/>
          </a:xfrm>
          <a:prstGeom prst="actionButtonForwardNex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Tlačítko akce: Zpět nebo Předchozí 3">
            <a:hlinkClick r:id="" action="ppaction://hlinkshowjump?jump=previousslide" highlightClick="1"/>
          </p:cNvPr>
          <p:cNvSpPr/>
          <p:nvPr/>
        </p:nvSpPr>
        <p:spPr>
          <a:xfrm>
            <a:off x="7020272" y="5517232"/>
            <a:ext cx="576064" cy="360040"/>
          </a:xfrm>
          <a:prstGeom prst="actionButtonBackPrevious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1979712" y="836712"/>
            <a:ext cx="5483125" cy="2736304"/>
          </a:xfrm>
          <a:prstGeom prst="ellipse">
            <a:avLst/>
          </a:prstGeom>
          <a:gradFill flip="none" rotWithShape="1">
            <a:gsLst>
              <a:gs pos="0">
                <a:srgbClr val="FFFFFF">
                  <a:shade val="30000"/>
                  <a:satMod val="115000"/>
                </a:srgbClr>
              </a:gs>
              <a:gs pos="50000">
                <a:srgbClr val="FFFFFF">
                  <a:shade val="67500"/>
                  <a:satMod val="11500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round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8064A2"/>
            </a:extrusionClr>
          </a:sp3d>
        </p:spPr>
        <p:txBody>
          <a:bodyPr anchor="ctr">
            <a:flatTx/>
          </a:bodyPr>
          <a:lstStyle/>
          <a:p>
            <a:pPr algn="ctr">
              <a:spcAft>
                <a:spcPts val="1000"/>
              </a:spcAft>
              <a:defRPr/>
            </a:pPr>
            <a:r>
              <a:rPr lang="cs-CZ" sz="4000" b="1" dirty="0">
                <a:ln>
                  <a:solidFill>
                    <a:schemeClr val="accent4">
                      <a:lumMod val="75000"/>
                      <a:alpha val="85000"/>
                    </a:schemeClr>
                  </a:solidFill>
                </a:ln>
                <a:solidFill>
                  <a:srgbClr val="5F497A"/>
                </a:solidFill>
                <a:latin typeface="Calibri" pitchFamily="34" charset="0"/>
              </a:rPr>
              <a:t> PROCVIČENÍ</a:t>
            </a:r>
            <a:endParaRPr lang="cs-CZ" sz="4000" dirty="0">
              <a:ln>
                <a:solidFill>
                  <a:schemeClr val="accent4">
                    <a:lumMod val="75000"/>
                    <a:alpha val="85000"/>
                  </a:schemeClr>
                </a:solidFill>
              </a:ln>
              <a:latin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16013" y="3860800"/>
            <a:ext cx="811212" cy="369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4">
                    <a:lumMod val="50000"/>
                  </a:schemeClr>
                </a:solidFill>
                <a:latin typeface="+mn-lt"/>
                <a:hlinkClick r:id="rId2" action="ppaction://hlinksldjump"/>
              </a:rPr>
              <a:t>Určete</a:t>
            </a:r>
            <a:endParaRPr lang="cs-CZ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Obdélník 5">
            <a:hlinkClick r:id="rId3" action="ppaction://hlinksldjump"/>
          </p:cNvPr>
          <p:cNvSpPr/>
          <p:nvPr/>
        </p:nvSpPr>
        <p:spPr>
          <a:xfrm>
            <a:off x="3348038" y="4437063"/>
            <a:ext cx="1368425" cy="369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4">
                    <a:lumMod val="50000"/>
                  </a:schemeClr>
                </a:solidFill>
                <a:latin typeface="+mn-lt"/>
                <a:hlinkClick r:id="rId3" action="ppaction://hlinksldjump"/>
              </a:rPr>
              <a:t>Rozhodněte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  <a:latin typeface="+mn-lt"/>
                <a:hlinkClick r:id="rId3" action="ppaction://hlinksldjump"/>
              </a:rPr>
              <a:t> </a:t>
            </a:r>
            <a:endParaRPr lang="cs-CZ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443663" y="3860800"/>
            <a:ext cx="1006475" cy="369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4">
                    <a:lumMod val="50000"/>
                  </a:schemeClr>
                </a:solidFill>
                <a:latin typeface="+mn-lt"/>
                <a:hlinkClick r:id="rId4" action="ppaction://hlinksldjump"/>
              </a:rPr>
              <a:t>Doplňte</a:t>
            </a:r>
            <a:endParaRPr lang="cs-CZ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lačítko akce: Začátek 6">
            <a:hlinkClick r:id="" action="ppaction://hlinkshowjump?jump=firstslide" highlightClick="1"/>
          </p:cNvPr>
          <p:cNvSpPr/>
          <p:nvPr/>
        </p:nvSpPr>
        <p:spPr>
          <a:xfrm>
            <a:off x="755576" y="404664"/>
            <a:ext cx="576064" cy="288032"/>
          </a:xfrm>
          <a:prstGeom prst="actionButtonBeginning">
            <a:avLst/>
          </a:prstGeom>
          <a:effectLst>
            <a:outerShdw blurRad="546100" dir="6840000" algn="ctr" rotWithShape="0">
              <a:schemeClr val="accent4">
                <a:lumMod val="75000"/>
                <a:alpha val="67000"/>
              </a:schemeClr>
            </a:outerShdw>
          </a:effectLst>
          <a:scene3d>
            <a:camera prst="perspectiveRelaxed">
              <a:rot lat="18589395" lon="21130696" rev="361354"/>
            </a:camera>
            <a:lightRig rig="threePt" dir="t"/>
          </a:scene3d>
          <a:sp3d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flatTx/>
          </a:bodyPr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Určete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239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000" smtClean="0"/>
              <a:t>který z následujících atomů nemůže mít ve sloučeninách oxidační číslo + III a zdůvodněte     </a:t>
            </a:r>
            <a:r>
              <a:rPr lang="cs-CZ" sz="2000" b="1" smtClean="0"/>
              <a:t>Al	Zn   	K 	P 	Cl 	Cu 	 Co</a:t>
            </a:r>
            <a:endParaRPr lang="cs-CZ" sz="2000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  <p:sp>
        <p:nvSpPr>
          <p:cNvPr id="7" name="Tlačítko akce: Návrat 6">
            <a:hlinkClick r:id="rId2" action="ppaction://hlinksldjump" highlightClick="1"/>
          </p:cNvPr>
          <p:cNvSpPr/>
          <p:nvPr/>
        </p:nvSpPr>
        <p:spPr>
          <a:xfrm>
            <a:off x="1042988" y="5732463"/>
            <a:ext cx="649287" cy="433387"/>
          </a:xfrm>
          <a:prstGeom prst="actionButtonRetur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588125" y="5516563"/>
            <a:ext cx="1944688" cy="5048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accent4">
                    <a:lumMod val="50000"/>
                  </a:schemeClr>
                </a:solidFill>
                <a:hlinkClick r:id="rId3" action="ppaction://hlinksldjump"/>
              </a:rPr>
              <a:t>SPRÁVNOST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Rozhodněte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57588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 sz="1800" smtClean="0"/>
              <a:t>ve kterých vzorcích jsou oxidační čísla uvedena chybně, a chyby opravte</a:t>
            </a:r>
          </a:p>
          <a:p>
            <a:pPr eaLnBrk="1" hangingPunct="1">
              <a:buFont typeface="Arial" charset="0"/>
              <a:buNone/>
            </a:pPr>
            <a:endParaRPr lang="cs-CZ" sz="1800" smtClean="0"/>
          </a:p>
          <a:p>
            <a:pPr eaLnBrk="1" hangingPunct="1">
              <a:buFont typeface="Arial" charset="0"/>
              <a:buNone/>
            </a:pPr>
            <a:r>
              <a:rPr lang="cs-CZ" sz="1800" b="1" smtClean="0"/>
              <a:t>         </a:t>
            </a:r>
            <a:r>
              <a:rPr lang="cs-CZ" sz="1800" smtClean="0"/>
              <a:t>N</a:t>
            </a:r>
            <a:r>
              <a:rPr lang="cs-CZ" sz="1800" baseline="-25000" smtClean="0"/>
              <a:t>2 </a:t>
            </a:r>
            <a:r>
              <a:rPr lang="cs-CZ" sz="1800" baseline="30000" smtClean="0"/>
              <a:t>V</a:t>
            </a:r>
            <a:r>
              <a:rPr lang="cs-CZ" sz="1800" smtClean="0"/>
              <a:t>O</a:t>
            </a:r>
            <a:r>
              <a:rPr lang="cs-CZ" sz="1800" baseline="-25000" smtClean="0"/>
              <a:t>5</a:t>
            </a:r>
            <a:r>
              <a:rPr lang="cs-CZ" sz="1800" baseline="30000" smtClean="0"/>
              <a:t>-II</a:t>
            </a:r>
            <a:r>
              <a:rPr lang="cs-CZ" sz="1800" smtClean="0"/>
              <a:t>        </a:t>
            </a:r>
            <a:r>
              <a:rPr lang="cs-CZ" sz="1800" b="1" smtClean="0"/>
              <a:t>           </a:t>
            </a:r>
            <a:r>
              <a:rPr lang="cs-CZ" sz="1800" smtClean="0"/>
              <a:t>      Ru </a:t>
            </a:r>
            <a:r>
              <a:rPr lang="cs-CZ" sz="1800" baseline="30000" smtClean="0"/>
              <a:t>IV</a:t>
            </a:r>
            <a:r>
              <a:rPr lang="cs-CZ" sz="1800" smtClean="0"/>
              <a:t>O</a:t>
            </a:r>
            <a:r>
              <a:rPr lang="cs-CZ" sz="1800" baseline="-25000" smtClean="0"/>
              <a:t>4</a:t>
            </a:r>
            <a:r>
              <a:rPr lang="cs-CZ" sz="1800" baseline="30000" smtClean="0"/>
              <a:t>-II</a:t>
            </a:r>
            <a:r>
              <a:rPr lang="cs-CZ" sz="1800" smtClean="0"/>
              <a:t>  </a:t>
            </a:r>
          </a:p>
          <a:p>
            <a:pPr eaLnBrk="1" hangingPunct="1">
              <a:buFont typeface="Arial" charset="0"/>
              <a:buNone/>
            </a:pPr>
            <a:r>
              <a:rPr lang="cs-CZ" sz="1800" smtClean="0"/>
              <a:t>         H </a:t>
            </a:r>
            <a:r>
              <a:rPr lang="cs-CZ" sz="1800" baseline="30000" smtClean="0"/>
              <a:t>I</a:t>
            </a:r>
            <a:r>
              <a:rPr lang="cs-CZ" sz="1800" smtClean="0"/>
              <a:t>I </a:t>
            </a:r>
            <a:r>
              <a:rPr lang="cs-CZ" sz="1800" baseline="30000" smtClean="0"/>
              <a:t>III</a:t>
            </a:r>
            <a:r>
              <a:rPr lang="cs-CZ" sz="1800" smtClean="0"/>
              <a:t>O</a:t>
            </a:r>
            <a:r>
              <a:rPr lang="cs-CZ" sz="1800" baseline="-25000" smtClean="0"/>
              <a:t>3</a:t>
            </a:r>
            <a:r>
              <a:rPr lang="cs-CZ" sz="1800" baseline="30000" smtClean="0"/>
              <a:t>-II</a:t>
            </a:r>
            <a:r>
              <a:rPr lang="cs-CZ" sz="1800" smtClean="0"/>
              <a:t>   </a:t>
            </a:r>
            <a:r>
              <a:rPr lang="cs-CZ" sz="1800" b="1" smtClean="0"/>
              <a:t>                                           </a:t>
            </a:r>
            <a:r>
              <a:rPr lang="cs-CZ" sz="1800" smtClean="0"/>
              <a:t>Br</a:t>
            </a:r>
            <a:r>
              <a:rPr lang="cs-CZ" sz="1800" baseline="-25000" smtClean="0"/>
              <a:t>2 </a:t>
            </a:r>
            <a:r>
              <a:rPr lang="cs-CZ" sz="1800" baseline="30000" smtClean="0"/>
              <a:t>–I</a:t>
            </a:r>
            <a:r>
              <a:rPr lang="cs-CZ" sz="1800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cs-CZ" sz="1800" smtClean="0"/>
              <a:t>     </a:t>
            </a:r>
            <a:r>
              <a:rPr lang="cs-CZ" sz="1800" baseline="-25000" smtClean="0"/>
              <a:t> </a:t>
            </a:r>
            <a:r>
              <a:rPr lang="cs-CZ" sz="1800" smtClean="0"/>
              <a:t>    H </a:t>
            </a:r>
            <a:r>
              <a:rPr lang="cs-CZ" sz="1800" baseline="30000" smtClean="0"/>
              <a:t>I</a:t>
            </a:r>
            <a:r>
              <a:rPr lang="cs-CZ" sz="1800" smtClean="0"/>
              <a:t>Cl </a:t>
            </a:r>
            <a:r>
              <a:rPr lang="cs-CZ" sz="1800" baseline="30000" smtClean="0"/>
              <a:t>I </a:t>
            </a:r>
            <a:r>
              <a:rPr lang="cs-CZ" sz="1800" smtClean="0"/>
              <a:t>O </a:t>
            </a:r>
            <a:r>
              <a:rPr lang="cs-CZ" sz="1800" baseline="30000" smtClean="0"/>
              <a:t>-II</a:t>
            </a:r>
            <a:r>
              <a:rPr lang="cs-CZ" sz="1800" smtClean="0"/>
              <a:t>  </a:t>
            </a:r>
            <a:r>
              <a:rPr lang="cs-CZ" sz="1800" b="1" smtClean="0"/>
              <a:t>                 </a:t>
            </a:r>
            <a:r>
              <a:rPr lang="cs-CZ" sz="1800" smtClean="0"/>
              <a:t> Ca </a:t>
            </a:r>
            <a:r>
              <a:rPr lang="cs-CZ" sz="1800" baseline="30000" smtClean="0"/>
              <a:t>I</a:t>
            </a:r>
            <a:r>
              <a:rPr lang="cs-CZ" sz="1800" smtClean="0"/>
              <a:t>(O </a:t>
            </a:r>
            <a:r>
              <a:rPr lang="cs-CZ" sz="1800" baseline="30000" smtClean="0"/>
              <a:t>-II</a:t>
            </a:r>
            <a:r>
              <a:rPr lang="cs-CZ" sz="1800" smtClean="0"/>
              <a:t>H </a:t>
            </a:r>
            <a:r>
              <a:rPr lang="cs-CZ" sz="1800" baseline="30000" smtClean="0"/>
              <a:t>I</a:t>
            </a:r>
            <a:r>
              <a:rPr lang="cs-CZ" sz="1800" smtClean="0"/>
              <a:t>)</a:t>
            </a:r>
            <a:r>
              <a:rPr lang="cs-CZ" sz="1800" baseline="-25000" smtClean="0"/>
              <a:t>2</a:t>
            </a:r>
            <a:r>
              <a:rPr lang="cs-CZ" sz="1800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cs-CZ" sz="1800" smtClean="0"/>
              <a:t>          I </a:t>
            </a:r>
            <a:r>
              <a:rPr lang="cs-CZ" sz="1800" baseline="30000" smtClean="0"/>
              <a:t>VI</a:t>
            </a:r>
            <a:r>
              <a:rPr lang="cs-CZ" sz="1800" smtClean="0"/>
              <a:t>O </a:t>
            </a:r>
            <a:r>
              <a:rPr lang="cs-CZ" sz="1800" baseline="30000" smtClean="0"/>
              <a:t>-II</a:t>
            </a:r>
            <a:r>
              <a:rPr lang="cs-CZ" sz="1800" baseline="-25000" smtClean="0"/>
              <a:t>3 </a:t>
            </a:r>
            <a:r>
              <a:rPr lang="cs-CZ" sz="1800" baseline="30000" smtClean="0"/>
              <a:t> 1-</a:t>
            </a:r>
            <a:r>
              <a:rPr lang="cs-CZ" sz="1800" smtClean="0"/>
              <a:t>   </a:t>
            </a:r>
            <a:r>
              <a:rPr lang="cs-CZ" sz="1800" b="1" smtClean="0"/>
              <a:t>                                      </a:t>
            </a:r>
            <a:r>
              <a:rPr lang="cs-CZ" sz="1800" smtClean="0"/>
              <a:t>    K</a:t>
            </a:r>
            <a:r>
              <a:rPr lang="cs-CZ" sz="1800" baseline="30000" smtClean="0"/>
              <a:t>0</a:t>
            </a:r>
            <a:r>
              <a:rPr lang="cs-CZ" sz="1800" smtClean="0"/>
              <a:t> </a:t>
            </a:r>
            <a:r>
              <a:rPr lang="cs-CZ" sz="1800" baseline="30000" smtClean="0"/>
              <a:t>1+</a:t>
            </a:r>
            <a:r>
              <a:rPr lang="cs-CZ" sz="1800" smtClean="0"/>
              <a:t>    </a:t>
            </a:r>
          </a:p>
          <a:p>
            <a:pPr eaLnBrk="1" hangingPunct="1">
              <a:buFont typeface="Arial" charset="0"/>
              <a:buNone/>
            </a:pPr>
            <a:r>
              <a:rPr lang="cs-CZ" sz="1800" smtClean="0"/>
              <a:t>          S </a:t>
            </a:r>
            <a:r>
              <a:rPr lang="cs-CZ" sz="1800" baseline="30000" smtClean="0"/>
              <a:t>VI</a:t>
            </a:r>
            <a:r>
              <a:rPr lang="cs-CZ" sz="1800" smtClean="0"/>
              <a:t>O </a:t>
            </a:r>
            <a:r>
              <a:rPr lang="cs-CZ" sz="1800" baseline="30000" smtClean="0"/>
              <a:t>-II</a:t>
            </a:r>
            <a:r>
              <a:rPr lang="cs-CZ" sz="1800" baseline="-25000" smtClean="0"/>
              <a:t>4 </a:t>
            </a:r>
            <a:r>
              <a:rPr lang="cs-CZ" sz="1800" baseline="30000" smtClean="0"/>
              <a:t>2-</a:t>
            </a:r>
            <a:r>
              <a:rPr lang="cs-CZ" sz="1800" smtClean="0"/>
              <a:t>    </a:t>
            </a:r>
            <a:r>
              <a:rPr lang="cs-CZ" sz="1800" b="1" smtClean="0"/>
              <a:t>          </a:t>
            </a:r>
            <a:r>
              <a:rPr lang="cs-CZ" sz="1800" smtClean="0"/>
              <a:t>        H </a:t>
            </a:r>
            <a:r>
              <a:rPr lang="cs-CZ" sz="1800" baseline="30000" smtClean="0"/>
              <a:t>I</a:t>
            </a:r>
            <a:r>
              <a:rPr lang="cs-CZ" sz="1800" smtClean="0"/>
              <a:t>C </a:t>
            </a:r>
            <a:r>
              <a:rPr lang="cs-CZ" sz="1800" baseline="30000" smtClean="0"/>
              <a:t>V</a:t>
            </a:r>
            <a:r>
              <a:rPr lang="cs-CZ" sz="1800" smtClean="0"/>
              <a:t>O </a:t>
            </a:r>
            <a:r>
              <a:rPr lang="cs-CZ" sz="1800" baseline="30000" smtClean="0"/>
              <a:t>-II</a:t>
            </a:r>
            <a:r>
              <a:rPr lang="cs-CZ" sz="1800" baseline="-25000" smtClean="0"/>
              <a:t>3</a:t>
            </a:r>
            <a:r>
              <a:rPr lang="cs-CZ" sz="1800" baseline="30000" smtClean="0"/>
              <a:t>1-</a:t>
            </a:r>
            <a:r>
              <a:rPr lang="cs-CZ" sz="1800" smtClean="0"/>
              <a:t>   </a:t>
            </a:r>
          </a:p>
          <a:p>
            <a:pPr eaLnBrk="1" hangingPunct="1">
              <a:buFont typeface="Arial" charset="0"/>
              <a:buNone/>
            </a:pPr>
            <a:r>
              <a:rPr lang="cs-CZ" sz="1800" smtClean="0"/>
              <a:t>          N </a:t>
            </a:r>
            <a:r>
              <a:rPr lang="cs-CZ" sz="1800" baseline="30000" smtClean="0"/>
              <a:t>III</a:t>
            </a:r>
            <a:r>
              <a:rPr lang="cs-CZ" sz="1800" smtClean="0"/>
              <a:t>H </a:t>
            </a:r>
            <a:r>
              <a:rPr lang="cs-CZ" sz="1800" baseline="30000" smtClean="0"/>
              <a:t>-I</a:t>
            </a:r>
            <a:r>
              <a:rPr lang="cs-CZ" sz="1800" baseline="-25000" smtClean="0"/>
              <a:t>4 </a:t>
            </a:r>
            <a:r>
              <a:rPr lang="cs-CZ" sz="1800" baseline="30000" smtClean="0"/>
              <a:t>1+</a:t>
            </a:r>
            <a:r>
              <a:rPr lang="cs-CZ" sz="1800" smtClean="0"/>
              <a:t>   </a:t>
            </a:r>
            <a:r>
              <a:rPr lang="cs-CZ" sz="1800" b="1" smtClean="0"/>
              <a:t>                                         </a:t>
            </a:r>
            <a:r>
              <a:rPr lang="cs-CZ" sz="1800" smtClean="0"/>
              <a:t>N </a:t>
            </a:r>
            <a:r>
              <a:rPr lang="cs-CZ" sz="1800" baseline="30000" smtClean="0"/>
              <a:t>IV</a:t>
            </a:r>
            <a:r>
              <a:rPr lang="cs-CZ" sz="1800" smtClean="0"/>
              <a:t>O </a:t>
            </a:r>
            <a:r>
              <a:rPr lang="cs-CZ" sz="1800" baseline="30000" smtClean="0"/>
              <a:t>-II</a:t>
            </a:r>
            <a:r>
              <a:rPr lang="cs-CZ" sz="1800" baseline="-25000" smtClean="0"/>
              <a:t>2 </a:t>
            </a:r>
            <a:r>
              <a:rPr lang="cs-CZ" sz="1800" baseline="30000" smtClean="0"/>
              <a:t>1-</a:t>
            </a:r>
            <a:r>
              <a:rPr lang="cs-CZ" sz="1800" smtClean="0"/>
              <a:t>  </a:t>
            </a:r>
          </a:p>
          <a:p>
            <a:pPr eaLnBrk="1" hangingPunct="1"/>
            <a:endParaRPr lang="cs-CZ" sz="1800" smtClean="0"/>
          </a:p>
        </p:txBody>
      </p:sp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6156325" y="5805488"/>
            <a:ext cx="2354263" cy="54768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  <a:hlinkClick r:id="rId2" action="ppaction://hlinksldjump"/>
              </a:rPr>
              <a:t>ŘEŠENÍ</a:t>
            </a:r>
            <a:endParaRPr lang="cs-CZ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lačítko akce: Návrat 5">
            <a:hlinkClick r:id="rId3" action="ppaction://hlinksldjump" highlightClick="1"/>
          </p:cNvPr>
          <p:cNvSpPr/>
          <p:nvPr/>
        </p:nvSpPr>
        <p:spPr>
          <a:xfrm>
            <a:off x="1042988" y="5732463"/>
            <a:ext cx="649287" cy="433387"/>
          </a:xfrm>
          <a:prstGeom prst="actionButtonRetur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pPr eaLnBrk="1" hangingPunct="1"/>
            <a:r>
              <a:rPr lang="cs-CZ" sz="2400" smtClean="0"/>
              <a:t>Doplňte oxidační čísla</a:t>
            </a:r>
            <a:br>
              <a:rPr lang="cs-CZ" sz="2400" smtClean="0"/>
            </a:br>
            <a:endParaRPr lang="cs-CZ" sz="24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3959225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     </a:t>
            </a:r>
            <a:r>
              <a:rPr lang="cs-CZ" dirty="0" err="1" smtClean="0"/>
              <a:t>Al</a:t>
            </a:r>
            <a:r>
              <a:rPr lang="cs-CZ" dirty="0" smtClean="0"/>
              <a:t> Cl </a:t>
            </a:r>
            <a:r>
              <a:rPr lang="cs-CZ" baseline="-25000" dirty="0" smtClean="0"/>
              <a:t>3</a:t>
            </a:r>
            <a:r>
              <a:rPr lang="cs-CZ" dirty="0" smtClean="0"/>
              <a:t>          K </a:t>
            </a:r>
            <a:r>
              <a:rPr lang="cs-CZ" baseline="-25000" dirty="0" smtClean="0"/>
              <a:t>2</a:t>
            </a:r>
            <a:r>
              <a:rPr lang="cs-CZ" dirty="0" smtClean="0"/>
              <a:t>S O</a:t>
            </a:r>
            <a:r>
              <a:rPr lang="cs-CZ" baseline="-25000" dirty="0" smtClean="0"/>
              <a:t>4</a:t>
            </a:r>
            <a:r>
              <a:rPr lang="cs-CZ" dirty="0" smtClean="0"/>
              <a:t>            </a:t>
            </a:r>
            <a:r>
              <a:rPr lang="cs-CZ" dirty="0" err="1" smtClean="0"/>
              <a:t>Cu</a:t>
            </a:r>
            <a:r>
              <a:rPr lang="cs-CZ" b="1" baseline="30000" dirty="0" smtClean="0"/>
              <a:t> </a:t>
            </a:r>
            <a:r>
              <a:rPr lang="cs-CZ" b="1" dirty="0" smtClean="0"/>
              <a:t> </a:t>
            </a:r>
            <a:r>
              <a:rPr lang="cs-CZ" dirty="0" smtClean="0"/>
              <a:t>                   O</a:t>
            </a:r>
            <a:r>
              <a:rPr lang="cs-CZ" baseline="-25000" dirty="0" smtClean="0"/>
              <a:t>2</a:t>
            </a:r>
            <a:r>
              <a:rPr lang="cs-CZ" b="1" baseline="30000" dirty="0" smtClean="0"/>
              <a:t> </a:t>
            </a:r>
            <a:r>
              <a:rPr lang="cs-CZ" dirty="0" smtClean="0"/>
              <a:t>             Mg</a:t>
            </a:r>
            <a:r>
              <a:rPr lang="cs-CZ" baseline="-25000" dirty="0" smtClean="0"/>
              <a:t>3</a:t>
            </a:r>
            <a:r>
              <a:rPr lang="cs-CZ" dirty="0" smtClean="0"/>
              <a:t>N</a:t>
            </a:r>
            <a:r>
              <a:rPr lang="cs-CZ" baseline="-25000" dirty="0" smtClean="0"/>
              <a:t>2                        </a:t>
            </a:r>
            <a:r>
              <a:rPr lang="cs-CZ" dirty="0" smtClean="0"/>
              <a:t>K </a:t>
            </a:r>
            <a:r>
              <a:rPr lang="cs-CZ" baseline="-25000" dirty="0" smtClean="0"/>
              <a:t>2</a:t>
            </a:r>
            <a:r>
              <a:rPr lang="cs-CZ" dirty="0" smtClean="0"/>
              <a:t>CrO</a:t>
            </a:r>
            <a:r>
              <a:rPr lang="cs-CZ" baseline="-25000" dirty="0" smtClean="0"/>
              <a:t>4</a:t>
            </a:r>
            <a:r>
              <a:rPr lang="cs-CZ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     S</a:t>
            </a:r>
            <a:r>
              <a:rPr lang="cs-CZ" b="1" baseline="30000" dirty="0" smtClean="0"/>
              <a:t> </a:t>
            </a:r>
            <a:r>
              <a:rPr lang="cs-CZ" dirty="0" smtClean="0"/>
              <a:t>F</a:t>
            </a:r>
            <a:r>
              <a:rPr lang="cs-CZ" baseline="-25000" dirty="0" smtClean="0"/>
              <a:t>6</a:t>
            </a:r>
            <a:r>
              <a:rPr lang="cs-CZ" dirty="0" smtClean="0"/>
              <a:t>               As</a:t>
            </a:r>
            <a:r>
              <a:rPr lang="cs-CZ" baseline="-25000" dirty="0" smtClean="0"/>
              <a:t>2</a:t>
            </a:r>
            <a:r>
              <a:rPr lang="cs-CZ" dirty="0" smtClean="0"/>
              <a:t>S</a:t>
            </a:r>
            <a:r>
              <a:rPr lang="cs-CZ" b="1" baseline="30000" dirty="0" smtClean="0"/>
              <a:t> </a:t>
            </a:r>
            <a:r>
              <a:rPr lang="cs-CZ" baseline="-25000" dirty="0" smtClean="0"/>
              <a:t>3    </a:t>
            </a:r>
            <a:r>
              <a:rPr lang="cs-CZ" dirty="0" smtClean="0"/>
              <a:t>           Si Cl</a:t>
            </a:r>
            <a:r>
              <a:rPr lang="cs-CZ" baseline="-25000" dirty="0" smtClean="0"/>
              <a:t>4</a:t>
            </a:r>
            <a:r>
              <a:rPr lang="cs-CZ" dirty="0" smtClean="0"/>
              <a:t>            P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="1" baseline="30000" dirty="0" smtClean="0"/>
              <a:t> </a:t>
            </a:r>
            <a:r>
              <a:rPr lang="cs-CZ" baseline="-25000" dirty="0" smtClean="0"/>
              <a:t>5</a:t>
            </a:r>
            <a:r>
              <a:rPr lang="cs-CZ" dirty="0" smtClean="0"/>
              <a:t>               Os O</a:t>
            </a:r>
            <a:r>
              <a:rPr lang="cs-CZ" baseline="-25000" dirty="0" smtClean="0"/>
              <a:t>4</a:t>
            </a:r>
            <a:r>
              <a:rPr lang="cs-CZ" dirty="0" smtClean="0"/>
              <a:t>                  H</a:t>
            </a:r>
            <a:r>
              <a:rPr lang="cs-CZ" b="1" baseline="30000" dirty="0" smtClean="0"/>
              <a:t> </a:t>
            </a:r>
            <a:r>
              <a:rPr lang="cs-CZ" dirty="0" smtClean="0"/>
              <a:t>ClO</a:t>
            </a:r>
            <a:r>
              <a:rPr lang="cs-CZ" baseline="-25000" dirty="0" smtClean="0"/>
              <a:t>3</a:t>
            </a:r>
            <a:r>
              <a:rPr lang="cs-CZ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     P</a:t>
            </a:r>
            <a:r>
              <a:rPr lang="cs-CZ" baseline="-25000" dirty="0" smtClean="0"/>
              <a:t>4 </a:t>
            </a:r>
            <a:r>
              <a:rPr lang="cs-CZ" b="1" baseline="30000" dirty="0" smtClean="0"/>
              <a:t>  </a:t>
            </a:r>
            <a:r>
              <a:rPr lang="cs-CZ" baseline="-25000" dirty="0" smtClean="0"/>
              <a:t>                      </a:t>
            </a:r>
            <a:r>
              <a:rPr lang="cs-CZ" dirty="0" smtClean="0"/>
              <a:t>Cl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7</a:t>
            </a:r>
            <a:r>
              <a:rPr lang="cs-CZ" dirty="0" smtClean="0"/>
              <a:t>              H </a:t>
            </a:r>
            <a:r>
              <a:rPr lang="cs-CZ" dirty="0" err="1" smtClean="0"/>
              <a:t>BrO</a:t>
            </a:r>
            <a:r>
              <a:rPr lang="cs-CZ" b="1" baseline="30000" dirty="0" smtClean="0"/>
              <a:t>  </a:t>
            </a:r>
            <a:r>
              <a:rPr lang="cs-CZ" dirty="0" smtClean="0"/>
              <a:t>        H</a:t>
            </a:r>
            <a:r>
              <a:rPr lang="cs-CZ" baseline="-25000" dirty="0" smtClean="0"/>
              <a:t>4</a:t>
            </a:r>
            <a:r>
              <a:rPr lang="cs-CZ" dirty="0" smtClean="0"/>
              <a:t>Si</a:t>
            </a:r>
            <a:r>
              <a:rPr lang="cs-CZ" b="1" baseline="30000" dirty="0" smtClean="0"/>
              <a:t> </a:t>
            </a:r>
            <a:r>
              <a:rPr lang="cs-CZ" dirty="0" smtClean="0"/>
              <a:t>O</a:t>
            </a:r>
            <a:r>
              <a:rPr lang="cs-CZ" b="1" baseline="30000" dirty="0" smtClean="0"/>
              <a:t> </a:t>
            </a:r>
            <a:r>
              <a:rPr lang="cs-CZ" baseline="-25000" dirty="0" smtClean="0"/>
              <a:t>4</a:t>
            </a:r>
            <a:r>
              <a:rPr lang="cs-CZ" dirty="0" smtClean="0"/>
              <a:t>               N</a:t>
            </a:r>
            <a:r>
              <a:rPr lang="cs-CZ" b="1" baseline="30000" dirty="0" smtClean="0"/>
              <a:t> </a:t>
            </a:r>
            <a:r>
              <a:rPr lang="cs-CZ" dirty="0" smtClean="0"/>
              <a:t>H</a:t>
            </a:r>
            <a:r>
              <a:rPr lang="cs-CZ" b="1" baseline="30000" dirty="0" smtClean="0"/>
              <a:t> </a:t>
            </a:r>
            <a:r>
              <a:rPr lang="cs-CZ" baseline="-25000" dirty="0" smtClean="0"/>
              <a:t>4</a:t>
            </a:r>
            <a:r>
              <a:rPr lang="cs-CZ" dirty="0" smtClean="0"/>
              <a:t>OH</a:t>
            </a:r>
            <a:r>
              <a:rPr lang="cs-CZ" b="1" baseline="30000" dirty="0" smtClean="0"/>
              <a:t>                  </a:t>
            </a:r>
            <a:r>
              <a:rPr lang="cs-CZ" dirty="0" smtClean="0"/>
              <a:t>Na</a:t>
            </a:r>
            <a:r>
              <a:rPr lang="cs-CZ" b="1" baseline="30000" dirty="0" smtClean="0"/>
              <a:t> </a:t>
            </a:r>
            <a:r>
              <a:rPr lang="cs-CZ" dirty="0" smtClean="0"/>
              <a:t>NO</a:t>
            </a:r>
            <a:r>
              <a:rPr lang="cs-CZ" baseline="-25000" dirty="0" smtClean="0"/>
              <a:t>3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 </a:t>
            </a:r>
            <a:r>
              <a:rPr lang="cs-CZ" dirty="0" err="1" smtClean="0"/>
              <a:t>Zn</a:t>
            </a:r>
            <a:r>
              <a:rPr lang="cs-CZ" dirty="0" smtClean="0"/>
              <a:t> (MnO</a:t>
            </a:r>
            <a:r>
              <a:rPr lang="cs-CZ" baseline="-25000" dirty="0" smtClean="0"/>
              <a:t>4</a:t>
            </a:r>
            <a:r>
              <a:rPr lang="cs-CZ" dirty="0" smtClean="0"/>
              <a:t>)</a:t>
            </a:r>
            <a:r>
              <a:rPr lang="cs-CZ" baseline="-25000" dirty="0" smtClean="0"/>
              <a:t>2</a:t>
            </a:r>
            <a:r>
              <a:rPr lang="cs-CZ" dirty="0" smtClean="0"/>
              <a:t>      </a:t>
            </a:r>
            <a:r>
              <a:rPr lang="cs-CZ" dirty="0" err="1" smtClean="0"/>
              <a:t>Al</a:t>
            </a:r>
            <a:r>
              <a:rPr lang="cs-CZ" dirty="0" smtClean="0"/>
              <a:t> (NO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aseline="-25000" dirty="0" smtClean="0"/>
              <a:t>3      </a:t>
            </a:r>
            <a:r>
              <a:rPr lang="cs-CZ" dirty="0" smtClean="0"/>
              <a:t>Ca</a:t>
            </a:r>
            <a:r>
              <a:rPr lang="cs-CZ" b="1" baseline="30000" dirty="0" smtClean="0"/>
              <a:t> </a:t>
            </a:r>
            <a:r>
              <a:rPr lang="cs-CZ" dirty="0" smtClean="0"/>
              <a:t>(HCO</a:t>
            </a:r>
            <a:r>
              <a:rPr lang="cs-CZ" baseline="-25000" dirty="0" smtClean="0"/>
              <a:t>3</a:t>
            </a:r>
            <a:r>
              <a:rPr lang="cs-CZ" dirty="0" smtClean="0"/>
              <a:t>)</a:t>
            </a:r>
            <a:r>
              <a:rPr lang="cs-CZ" baseline="-25000" dirty="0" smtClean="0"/>
              <a:t>2</a:t>
            </a:r>
            <a:r>
              <a:rPr lang="cs-CZ" dirty="0" smtClean="0"/>
              <a:t>     </a:t>
            </a:r>
            <a:r>
              <a:rPr lang="cs-CZ" dirty="0" err="1" smtClean="0"/>
              <a:t>Fe</a:t>
            </a:r>
            <a:r>
              <a:rPr lang="cs-CZ" dirty="0" smtClean="0"/>
              <a:t> SO</a:t>
            </a:r>
            <a:r>
              <a:rPr lang="cs-CZ" b="1" baseline="30000" dirty="0" smtClean="0"/>
              <a:t> </a:t>
            </a:r>
            <a:r>
              <a:rPr lang="cs-CZ" baseline="-25000" dirty="0" smtClean="0"/>
              <a:t>3</a:t>
            </a:r>
            <a:r>
              <a:rPr lang="cs-CZ" dirty="0" smtClean="0"/>
              <a:t>           K </a:t>
            </a:r>
            <a:r>
              <a:rPr lang="cs-CZ" baseline="-25000" dirty="0" smtClean="0"/>
              <a:t>5</a:t>
            </a:r>
            <a:r>
              <a:rPr lang="cs-CZ" dirty="0" smtClean="0"/>
              <a:t>P</a:t>
            </a:r>
            <a:r>
              <a:rPr lang="cs-CZ" baseline="-25000" dirty="0" smtClean="0"/>
              <a:t>3</a:t>
            </a:r>
            <a:r>
              <a:rPr lang="cs-CZ" dirty="0" smtClean="0"/>
              <a:t>O</a:t>
            </a:r>
            <a:r>
              <a:rPr lang="cs-CZ" baseline="-25000" dirty="0" smtClean="0"/>
              <a:t>10</a:t>
            </a:r>
            <a:r>
              <a:rPr lang="cs-CZ" dirty="0" smtClean="0"/>
              <a:t>              Na</a:t>
            </a:r>
            <a:r>
              <a:rPr lang="cs-CZ" baseline="-25000" dirty="0" smtClean="0"/>
              <a:t>2</a:t>
            </a:r>
            <a:r>
              <a:rPr lang="cs-CZ" dirty="0" smtClean="0"/>
              <a:t>B</a:t>
            </a:r>
            <a:r>
              <a:rPr lang="cs-CZ" b="1" baseline="30000" dirty="0" smtClean="0"/>
              <a:t> </a:t>
            </a:r>
            <a:r>
              <a:rPr lang="cs-CZ" baseline="-25000" dirty="0" smtClean="0"/>
              <a:t>4</a:t>
            </a:r>
            <a:r>
              <a:rPr lang="cs-CZ" dirty="0" smtClean="0"/>
              <a:t>O</a:t>
            </a:r>
            <a:r>
              <a:rPr lang="cs-CZ" baseline="-25000" dirty="0" smtClean="0"/>
              <a:t>7</a:t>
            </a:r>
            <a:r>
              <a:rPr lang="cs-CZ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aseline="-25000" dirty="0" smtClean="0"/>
              <a:t>              </a:t>
            </a:r>
            <a:r>
              <a:rPr lang="cs-CZ" dirty="0" err="1" smtClean="0"/>
              <a:t>NaClO</a:t>
            </a:r>
            <a:r>
              <a:rPr lang="cs-CZ" dirty="0" smtClean="0"/>
              <a:t> </a:t>
            </a:r>
            <a:r>
              <a:rPr lang="cs-CZ" b="1" baseline="30000" dirty="0" smtClean="0"/>
              <a:t>    </a:t>
            </a:r>
            <a:r>
              <a:rPr lang="cs-CZ" dirty="0" smtClean="0"/>
              <a:t>               S</a:t>
            </a:r>
            <a:r>
              <a:rPr lang="cs-CZ" baseline="-25000" dirty="0" smtClean="0"/>
              <a:t>8</a:t>
            </a:r>
            <a:r>
              <a:rPr lang="cs-CZ" dirty="0" smtClean="0"/>
              <a:t> </a:t>
            </a:r>
            <a:r>
              <a:rPr lang="cs-CZ" b="1" baseline="30000" dirty="0" smtClean="0"/>
              <a:t> </a:t>
            </a:r>
            <a:r>
              <a:rPr lang="cs-CZ" dirty="0" smtClean="0"/>
              <a:t>            </a:t>
            </a:r>
            <a:r>
              <a:rPr lang="cs-CZ" dirty="0" err="1" smtClean="0"/>
              <a:t>ZnS</a:t>
            </a:r>
            <a:r>
              <a:rPr lang="cs-CZ" b="1" baseline="30000" dirty="0" smtClean="0"/>
              <a:t>  </a:t>
            </a:r>
            <a:r>
              <a:rPr lang="cs-CZ" dirty="0" smtClean="0"/>
              <a:t>              Fe</a:t>
            </a:r>
            <a:r>
              <a:rPr lang="cs-CZ" baseline="-25000" dirty="0" smtClean="0"/>
              <a:t>2</a:t>
            </a:r>
            <a:r>
              <a:rPr lang="cs-CZ" dirty="0" smtClean="0"/>
              <a:t>(SO</a:t>
            </a:r>
            <a:r>
              <a:rPr lang="cs-CZ" baseline="-25000" dirty="0" smtClean="0"/>
              <a:t>4</a:t>
            </a:r>
            <a:r>
              <a:rPr lang="cs-CZ" dirty="0" smtClean="0"/>
              <a:t>)</a:t>
            </a:r>
            <a:r>
              <a:rPr lang="cs-CZ" baseline="-25000" dirty="0" smtClean="0"/>
              <a:t>3               </a:t>
            </a:r>
            <a:r>
              <a:rPr lang="cs-CZ" dirty="0" smtClean="0"/>
              <a:t>ClO</a:t>
            </a:r>
            <a:r>
              <a:rPr lang="cs-CZ" baseline="-25000" dirty="0" smtClean="0"/>
              <a:t>3 </a:t>
            </a:r>
            <a:r>
              <a:rPr lang="cs-CZ" b="1" baseline="30000" dirty="0" smtClean="0"/>
              <a:t>1-                   </a:t>
            </a:r>
            <a:r>
              <a:rPr lang="cs-CZ" dirty="0" smtClean="0"/>
              <a:t>Na</a:t>
            </a:r>
            <a:r>
              <a:rPr lang="cs-CZ" b="1" baseline="30000" dirty="0" smtClean="0"/>
              <a:t>  1+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baseline="30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   </a:t>
            </a:r>
            <a:r>
              <a:rPr lang="cs-CZ" dirty="0" err="1" smtClean="0"/>
              <a:t>Cr</a:t>
            </a:r>
            <a:r>
              <a:rPr lang="cs-CZ" dirty="0" smtClean="0"/>
              <a:t> O</a:t>
            </a:r>
            <a:r>
              <a:rPr lang="cs-CZ" baseline="-25000" dirty="0" smtClean="0"/>
              <a:t>4 </a:t>
            </a:r>
            <a:r>
              <a:rPr lang="cs-CZ" b="1" baseline="30000" dirty="0" smtClean="0"/>
              <a:t>2-</a:t>
            </a:r>
            <a:r>
              <a:rPr lang="cs-CZ" dirty="0" smtClean="0"/>
              <a:t>               H</a:t>
            </a:r>
            <a:r>
              <a:rPr lang="cs-CZ" b="1" baseline="30000" dirty="0" smtClean="0"/>
              <a:t> </a:t>
            </a:r>
            <a:r>
              <a:rPr lang="cs-CZ" dirty="0" smtClean="0"/>
              <a:t>SO</a:t>
            </a:r>
            <a:r>
              <a:rPr lang="cs-CZ" baseline="-25000" dirty="0" smtClean="0"/>
              <a:t>3 </a:t>
            </a:r>
            <a:r>
              <a:rPr lang="cs-CZ" b="1" baseline="30000" dirty="0" smtClean="0"/>
              <a:t>1-</a:t>
            </a:r>
            <a:r>
              <a:rPr lang="cs-CZ" dirty="0" smtClean="0"/>
              <a:t>        NH</a:t>
            </a:r>
            <a:r>
              <a:rPr lang="cs-CZ" b="1" baseline="30000" dirty="0" smtClean="0"/>
              <a:t> </a:t>
            </a:r>
            <a:r>
              <a:rPr lang="cs-CZ" baseline="-25000" dirty="0" smtClean="0"/>
              <a:t>4 </a:t>
            </a:r>
            <a:r>
              <a:rPr lang="cs-CZ" b="1" baseline="30000" dirty="0" smtClean="0"/>
              <a:t>1+</a:t>
            </a:r>
            <a:r>
              <a:rPr lang="cs-CZ" dirty="0" smtClean="0"/>
              <a:t>             Ca </a:t>
            </a:r>
            <a:r>
              <a:rPr lang="cs-CZ" b="1" baseline="30000" dirty="0" smtClean="0"/>
              <a:t>2+</a:t>
            </a:r>
            <a:r>
              <a:rPr lang="cs-CZ" dirty="0" smtClean="0"/>
              <a:t>               NO</a:t>
            </a:r>
            <a:r>
              <a:rPr lang="cs-CZ" baseline="-25000" dirty="0" smtClean="0"/>
              <a:t>2 </a:t>
            </a:r>
            <a:r>
              <a:rPr lang="cs-CZ" b="1" baseline="30000" dirty="0" smtClean="0"/>
              <a:t>1-                        </a:t>
            </a:r>
            <a:r>
              <a:rPr lang="cs-CZ" dirty="0" smtClean="0"/>
              <a:t>P</a:t>
            </a:r>
            <a:r>
              <a:rPr lang="cs-CZ" b="1" baseline="30000" dirty="0" smtClean="0"/>
              <a:t> </a:t>
            </a:r>
            <a:r>
              <a:rPr lang="cs-CZ" dirty="0" smtClean="0"/>
              <a:t>O</a:t>
            </a:r>
            <a:r>
              <a:rPr lang="cs-CZ" b="1" baseline="30000" dirty="0" smtClean="0"/>
              <a:t> </a:t>
            </a:r>
            <a:r>
              <a:rPr lang="cs-CZ" baseline="-25000" dirty="0" smtClean="0"/>
              <a:t>4</a:t>
            </a:r>
            <a:r>
              <a:rPr lang="cs-CZ" baseline="30000" dirty="0" smtClean="0"/>
              <a:t>3- 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   S</a:t>
            </a:r>
            <a:r>
              <a:rPr lang="cs-CZ" b="1" baseline="30000" dirty="0" smtClean="0"/>
              <a:t> 2-</a:t>
            </a:r>
            <a:r>
              <a:rPr lang="cs-CZ" dirty="0" smtClean="0"/>
              <a:t>                         H S</a:t>
            </a:r>
            <a:r>
              <a:rPr lang="cs-CZ" b="1" baseline="30000" dirty="0" smtClean="0"/>
              <a:t>1-</a:t>
            </a:r>
            <a:r>
              <a:rPr lang="cs-CZ" dirty="0" smtClean="0"/>
              <a:t>            </a:t>
            </a:r>
            <a:r>
              <a:rPr lang="cs-CZ" dirty="0" err="1" smtClean="0"/>
              <a:t>Pb</a:t>
            </a:r>
            <a:r>
              <a:rPr lang="cs-CZ" b="1" baseline="30000" dirty="0" smtClean="0"/>
              <a:t> 2+</a:t>
            </a:r>
            <a:r>
              <a:rPr lang="cs-CZ" dirty="0" smtClean="0"/>
              <a:t>            </a:t>
            </a:r>
            <a:r>
              <a:rPr lang="cs-CZ" dirty="0" err="1" smtClean="0"/>
              <a:t>Mn</a:t>
            </a:r>
            <a:r>
              <a:rPr lang="cs-CZ" b="1" baseline="30000" dirty="0" smtClean="0"/>
              <a:t> </a:t>
            </a:r>
            <a:r>
              <a:rPr lang="cs-CZ" dirty="0" smtClean="0"/>
              <a:t>O</a:t>
            </a:r>
            <a:r>
              <a:rPr lang="cs-CZ" baseline="-25000" dirty="0" smtClean="0"/>
              <a:t>4 </a:t>
            </a:r>
            <a:r>
              <a:rPr lang="cs-CZ" b="1" baseline="30000" dirty="0" smtClean="0"/>
              <a:t>1-</a:t>
            </a:r>
            <a:r>
              <a:rPr lang="cs-CZ" dirty="0" smtClean="0"/>
              <a:t>            N H</a:t>
            </a:r>
            <a:r>
              <a:rPr lang="cs-CZ" b="1" baseline="30000" dirty="0" smtClean="0"/>
              <a:t> </a:t>
            </a:r>
            <a:r>
              <a:rPr lang="cs-CZ" baseline="-25000" dirty="0" smtClean="0"/>
              <a:t>2 </a:t>
            </a:r>
            <a:r>
              <a:rPr lang="cs-CZ" b="1" baseline="30000" dirty="0" smtClean="0"/>
              <a:t>1-</a:t>
            </a:r>
            <a:r>
              <a:rPr lang="cs-CZ" dirty="0" smtClean="0"/>
              <a:t>             K H 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sp>
        <p:nvSpPr>
          <p:cNvPr id="7" name="Tlačítko akce: Návrat 6">
            <a:hlinkClick r:id="rId2" action="ppaction://hlinksldjump" highlightClick="1"/>
          </p:cNvPr>
          <p:cNvSpPr/>
          <p:nvPr/>
        </p:nvSpPr>
        <p:spPr>
          <a:xfrm>
            <a:off x="1042988" y="5732463"/>
            <a:ext cx="649287" cy="433387"/>
          </a:xfrm>
          <a:prstGeom prst="actionButtonRetur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Zaoblený obdélník 9">
            <a:hlinkClick r:id="rId3" action="ppaction://hlinksldjump"/>
          </p:cNvPr>
          <p:cNvSpPr/>
          <p:nvPr/>
        </p:nvSpPr>
        <p:spPr>
          <a:xfrm>
            <a:off x="6300788" y="5589588"/>
            <a:ext cx="2354262" cy="54768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>
                <a:solidFill>
                  <a:schemeClr val="accent4">
                    <a:lumMod val="75000"/>
                  </a:schemeClr>
                </a:solidFill>
                <a:hlinkClick r:id="rId3" action="ppaction://hlinksldjump"/>
              </a:rPr>
              <a:t>ŘEŠENÍ</a:t>
            </a:r>
            <a:endParaRPr lang="cs-CZ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391</Words>
  <Application>Microsoft Office PowerPoint</Application>
  <PresentationFormat>Předvádění na obrazovce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Snímek 1</vt:lpstr>
      <vt:lpstr>OBSAH</vt:lpstr>
      <vt:lpstr>Snímek 3</vt:lpstr>
      <vt:lpstr> PRAVIDLA PRO URČOVÁNÍ HODNOT  OXIDAČNÍCH ČÍSEL </vt:lpstr>
      <vt:lpstr>Snímek 5</vt:lpstr>
      <vt:lpstr>Snímek 6</vt:lpstr>
      <vt:lpstr>Určete</vt:lpstr>
      <vt:lpstr>Rozhodněte</vt:lpstr>
      <vt:lpstr>Doplňte oxidační čísla </vt:lpstr>
      <vt:lpstr>Snímek 10</vt:lpstr>
      <vt:lpstr>Rozhodněte</vt:lpstr>
      <vt:lpstr>Doplňte oxidační čísla</vt:lpstr>
      <vt:lpstr>Snímek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RNDr. Hana Weinhauerová</dc:creator>
  <cp:lastModifiedBy>Uživatel systému Windows</cp:lastModifiedBy>
  <cp:revision>46</cp:revision>
  <dcterms:created xsi:type="dcterms:W3CDTF">2012-03-15T14:16:52Z</dcterms:created>
  <dcterms:modified xsi:type="dcterms:W3CDTF">2019-11-01T15:25:00Z</dcterms:modified>
</cp:coreProperties>
</file>