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Default Extension="gif" ContentType="image/gif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7" r:id="rId11"/>
    <p:sldId id="268" r:id="rId12"/>
    <p:sldId id="273" r:id="rId13"/>
    <p:sldId id="274" r:id="rId14"/>
    <p:sldId id="269" r:id="rId15"/>
    <p:sldId id="275" r:id="rId16"/>
    <p:sldId id="270" r:id="rId17"/>
    <p:sldId id="276" r:id="rId18"/>
    <p:sldId id="277" r:id="rId19"/>
    <p:sldId id="265" r:id="rId2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1C709"/>
    <a:srgbClr val="F7944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3E5889F-01F1-4187-841A-E737A2E7DA2D}" type="doc">
      <dgm:prSet loTypeId="urn:microsoft.com/office/officeart/2005/8/layout/hProcess9" loCatId="process" qsTypeId="urn:microsoft.com/office/officeart/2005/8/quickstyle/simple5" qsCatId="simple" csTypeId="urn:microsoft.com/office/officeart/2005/8/colors/accent0_3" csCatId="mainScheme" phldr="1"/>
      <dgm:spPr/>
    </dgm:pt>
    <dgm:pt modelId="{0CC0B46C-5076-4F0D-B36B-F6C99BB09518}">
      <dgm:prSet phldrT="[Text]"/>
      <dgm:spPr/>
      <dgm:t>
        <a:bodyPr/>
        <a:lstStyle/>
        <a:p>
          <a:r>
            <a:rPr lang="cs-CZ" dirty="0" smtClean="0"/>
            <a:t>elektrický proud</a:t>
          </a:r>
          <a:endParaRPr lang="cs-CZ" dirty="0"/>
        </a:p>
      </dgm:t>
    </dgm:pt>
    <dgm:pt modelId="{EEA2D7D7-8F4F-4E5E-8E10-A5C0CB7DA1B7}" type="parTrans" cxnId="{DDBEA9D1-8E45-4A5B-AA06-781724120FFF}">
      <dgm:prSet/>
      <dgm:spPr/>
      <dgm:t>
        <a:bodyPr/>
        <a:lstStyle/>
        <a:p>
          <a:endParaRPr lang="cs-CZ"/>
        </a:p>
      </dgm:t>
    </dgm:pt>
    <dgm:pt modelId="{4DC0B020-3FC9-4B25-B7E1-35A5D2BBD5E9}" type="sibTrans" cxnId="{DDBEA9D1-8E45-4A5B-AA06-781724120FFF}">
      <dgm:prSet/>
      <dgm:spPr/>
      <dgm:t>
        <a:bodyPr/>
        <a:lstStyle/>
        <a:p>
          <a:endParaRPr lang="cs-CZ"/>
        </a:p>
      </dgm:t>
    </dgm:pt>
    <dgm:pt modelId="{343CEBC2-D3E8-45A1-8A23-6B8D856F9029}">
      <dgm:prSet phldrT="[Text]"/>
      <dgm:spPr/>
      <dgm:t>
        <a:bodyPr/>
        <a:lstStyle/>
        <a:p>
          <a:r>
            <a:rPr lang="cs-CZ" dirty="0" smtClean="0"/>
            <a:t>chemická reakce</a:t>
          </a:r>
          <a:endParaRPr lang="cs-CZ" dirty="0"/>
        </a:p>
      </dgm:t>
    </dgm:pt>
    <dgm:pt modelId="{DE6EF6B9-93CD-4C31-B60E-B4986D9C8602}" type="parTrans" cxnId="{ECC56A76-F66A-4E2F-B2AE-E4C41245EA1B}">
      <dgm:prSet/>
      <dgm:spPr/>
      <dgm:t>
        <a:bodyPr/>
        <a:lstStyle/>
        <a:p>
          <a:endParaRPr lang="cs-CZ"/>
        </a:p>
      </dgm:t>
    </dgm:pt>
    <dgm:pt modelId="{75FB684E-7DD8-44B7-BFFC-E5E716FE8BE9}" type="sibTrans" cxnId="{ECC56A76-F66A-4E2F-B2AE-E4C41245EA1B}">
      <dgm:prSet/>
      <dgm:spPr/>
      <dgm:t>
        <a:bodyPr/>
        <a:lstStyle/>
        <a:p>
          <a:endParaRPr lang="cs-CZ"/>
        </a:p>
      </dgm:t>
    </dgm:pt>
    <dgm:pt modelId="{3D23790F-B8A5-4BC9-8529-C2622633E3EE}" type="pres">
      <dgm:prSet presAssocID="{C3E5889F-01F1-4187-841A-E737A2E7DA2D}" presName="CompostProcess" presStyleCnt="0">
        <dgm:presLayoutVars>
          <dgm:dir/>
          <dgm:resizeHandles val="exact"/>
        </dgm:presLayoutVars>
      </dgm:prSet>
      <dgm:spPr/>
    </dgm:pt>
    <dgm:pt modelId="{9AFCB6EA-C4BB-465F-BCF5-B44065B73F6C}" type="pres">
      <dgm:prSet presAssocID="{C3E5889F-01F1-4187-841A-E737A2E7DA2D}" presName="arrow" presStyleLbl="bgShp" presStyleIdx="0" presStyleCnt="1"/>
      <dgm:spPr/>
    </dgm:pt>
    <dgm:pt modelId="{39BFEE62-DA25-4E51-B097-B5139B5A4C87}" type="pres">
      <dgm:prSet presAssocID="{C3E5889F-01F1-4187-841A-E737A2E7DA2D}" presName="linearProcess" presStyleCnt="0"/>
      <dgm:spPr/>
    </dgm:pt>
    <dgm:pt modelId="{B6D9C783-93D2-4BC3-9794-0A808DBDFD52}" type="pres">
      <dgm:prSet presAssocID="{0CC0B46C-5076-4F0D-B36B-F6C99BB09518}" presName="text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5D06D6F-6931-4122-B918-DC056B5AFBAF}" type="pres">
      <dgm:prSet presAssocID="{4DC0B020-3FC9-4B25-B7E1-35A5D2BBD5E9}" presName="sibTrans" presStyleCnt="0"/>
      <dgm:spPr/>
    </dgm:pt>
    <dgm:pt modelId="{9EA4E2FE-5B3A-471A-82ED-92B1B1048DE9}" type="pres">
      <dgm:prSet presAssocID="{343CEBC2-D3E8-45A1-8A23-6B8D856F9029}" presName="text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ECC56A76-F66A-4E2F-B2AE-E4C41245EA1B}" srcId="{C3E5889F-01F1-4187-841A-E737A2E7DA2D}" destId="{343CEBC2-D3E8-45A1-8A23-6B8D856F9029}" srcOrd="1" destOrd="0" parTransId="{DE6EF6B9-93CD-4C31-B60E-B4986D9C8602}" sibTransId="{75FB684E-7DD8-44B7-BFFC-E5E716FE8BE9}"/>
    <dgm:cxn modelId="{67F75581-C909-4B03-8CB8-5CF32870EC00}" type="presOf" srcId="{343CEBC2-D3E8-45A1-8A23-6B8D856F9029}" destId="{9EA4E2FE-5B3A-471A-82ED-92B1B1048DE9}" srcOrd="0" destOrd="0" presId="urn:microsoft.com/office/officeart/2005/8/layout/hProcess9"/>
    <dgm:cxn modelId="{E19692AA-8676-4141-B2FC-8E154A229E27}" type="presOf" srcId="{C3E5889F-01F1-4187-841A-E737A2E7DA2D}" destId="{3D23790F-B8A5-4BC9-8529-C2622633E3EE}" srcOrd="0" destOrd="0" presId="urn:microsoft.com/office/officeart/2005/8/layout/hProcess9"/>
    <dgm:cxn modelId="{1051C81D-0443-49D7-8CC3-A79E4C5A2166}" type="presOf" srcId="{0CC0B46C-5076-4F0D-B36B-F6C99BB09518}" destId="{B6D9C783-93D2-4BC3-9794-0A808DBDFD52}" srcOrd="0" destOrd="0" presId="urn:microsoft.com/office/officeart/2005/8/layout/hProcess9"/>
    <dgm:cxn modelId="{DDBEA9D1-8E45-4A5B-AA06-781724120FFF}" srcId="{C3E5889F-01F1-4187-841A-E737A2E7DA2D}" destId="{0CC0B46C-5076-4F0D-B36B-F6C99BB09518}" srcOrd="0" destOrd="0" parTransId="{EEA2D7D7-8F4F-4E5E-8E10-A5C0CB7DA1B7}" sibTransId="{4DC0B020-3FC9-4B25-B7E1-35A5D2BBD5E9}"/>
    <dgm:cxn modelId="{F78DDC5F-98E8-4EDA-92C0-5EB2160D6006}" type="presParOf" srcId="{3D23790F-B8A5-4BC9-8529-C2622633E3EE}" destId="{9AFCB6EA-C4BB-465F-BCF5-B44065B73F6C}" srcOrd="0" destOrd="0" presId="urn:microsoft.com/office/officeart/2005/8/layout/hProcess9"/>
    <dgm:cxn modelId="{E371B050-7F59-4082-8B1B-CB7FA8A2AC29}" type="presParOf" srcId="{3D23790F-B8A5-4BC9-8529-C2622633E3EE}" destId="{39BFEE62-DA25-4E51-B097-B5139B5A4C87}" srcOrd="1" destOrd="0" presId="urn:microsoft.com/office/officeart/2005/8/layout/hProcess9"/>
    <dgm:cxn modelId="{C8AC8116-90E4-4915-9C9C-D52640DC4A35}" type="presParOf" srcId="{39BFEE62-DA25-4E51-B097-B5139B5A4C87}" destId="{B6D9C783-93D2-4BC3-9794-0A808DBDFD52}" srcOrd="0" destOrd="0" presId="urn:microsoft.com/office/officeart/2005/8/layout/hProcess9"/>
    <dgm:cxn modelId="{C494066D-29FB-45B5-87AB-6F925AB35B00}" type="presParOf" srcId="{39BFEE62-DA25-4E51-B097-B5139B5A4C87}" destId="{45D06D6F-6931-4122-B918-DC056B5AFBAF}" srcOrd="1" destOrd="0" presId="urn:microsoft.com/office/officeart/2005/8/layout/hProcess9"/>
    <dgm:cxn modelId="{175FE2BB-8DC5-41A0-9CA7-B7867C5C1652}" type="presParOf" srcId="{39BFEE62-DA25-4E51-B097-B5139B5A4C87}" destId="{9EA4E2FE-5B3A-471A-82ED-92B1B1048DE9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3E5889F-01F1-4187-841A-E737A2E7DA2D}" type="doc">
      <dgm:prSet loTypeId="urn:microsoft.com/office/officeart/2005/8/layout/hProcess9" loCatId="process" qsTypeId="urn:microsoft.com/office/officeart/2005/8/quickstyle/simple5" qsCatId="simple" csTypeId="urn:microsoft.com/office/officeart/2005/8/colors/accent3_2" csCatId="accent3" phldr="1"/>
      <dgm:spPr/>
    </dgm:pt>
    <dgm:pt modelId="{0CC0B46C-5076-4F0D-B36B-F6C99BB09518}">
      <dgm:prSet phldrT="[Text]"/>
      <dgm:spPr/>
      <dgm:t>
        <a:bodyPr/>
        <a:lstStyle/>
        <a:p>
          <a:r>
            <a:rPr lang="cs-CZ" dirty="0" smtClean="0"/>
            <a:t>elektrický proud</a:t>
          </a:r>
          <a:endParaRPr lang="cs-CZ" dirty="0"/>
        </a:p>
      </dgm:t>
    </dgm:pt>
    <dgm:pt modelId="{EEA2D7D7-8F4F-4E5E-8E10-A5C0CB7DA1B7}" type="parTrans" cxnId="{DDBEA9D1-8E45-4A5B-AA06-781724120FFF}">
      <dgm:prSet/>
      <dgm:spPr/>
      <dgm:t>
        <a:bodyPr/>
        <a:lstStyle/>
        <a:p>
          <a:endParaRPr lang="cs-CZ"/>
        </a:p>
      </dgm:t>
    </dgm:pt>
    <dgm:pt modelId="{4DC0B020-3FC9-4B25-B7E1-35A5D2BBD5E9}" type="sibTrans" cxnId="{DDBEA9D1-8E45-4A5B-AA06-781724120FFF}">
      <dgm:prSet/>
      <dgm:spPr/>
      <dgm:t>
        <a:bodyPr/>
        <a:lstStyle/>
        <a:p>
          <a:endParaRPr lang="cs-CZ"/>
        </a:p>
      </dgm:t>
    </dgm:pt>
    <dgm:pt modelId="{809FAE7B-42C4-49EB-821F-0D1D69F45EF3}">
      <dgm:prSet phldrT="[Text]"/>
      <dgm:spPr/>
      <dgm:t>
        <a:bodyPr/>
        <a:lstStyle/>
        <a:p>
          <a:r>
            <a:rPr lang="cs-CZ" dirty="0" smtClean="0"/>
            <a:t>chemická reakce</a:t>
          </a:r>
          <a:endParaRPr lang="cs-CZ" dirty="0"/>
        </a:p>
      </dgm:t>
    </dgm:pt>
    <dgm:pt modelId="{53494CC3-8993-427D-AF9F-B20363BEC3A0}" type="parTrans" cxnId="{5A300BD2-7E92-4B91-AB64-7581C4EC192F}">
      <dgm:prSet/>
      <dgm:spPr/>
      <dgm:t>
        <a:bodyPr/>
        <a:lstStyle/>
        <a:p>
          <a:endParaRPr lang="cs-CZ"/>
        </a:p>
      </dgm:t>
    </dgm:pt>
    <dgm:pt modelId="{77F11085-4681-4824-855E-FEA7642CCAE5}" type="sibTrans" cxnId="{5A300BD2-7E92-4B91-AB64-7581C4EC192F}">
      <dgm:prSet/>
      <dgm:spPr/>
      <dgm:t>
        <a:bodyPr/>
        <a:lstStyle/>
        <a:p>
          <a:endParaRPr lang="cs-CZ"/>
        </a:p>
      </dgm:t>
    </dgm:pt>
    <dgm:pt modelId="{C56C29EA-E819-4BFC-A093-7EDBA726BFA1}" type="pres">
      <dgm:prSet presAssocID="{C3E5889F-01F1-4187-841A-E737A2E7DA2D}" presName="CompostProcess" presStyleCnt="0">
        <dgm:presLayoutVars>
          <dgm:dir/>
          <dgm:resizeHandles val="exact"/>
        </dgm:presLayoutVars>
      </dgm:prSet>
      <dgm:spPr/>
    </dgm:pt>
    <dgm:pt modelId="{C070FE44-4721-4E07-8943-4D589C2BD7E7}" type="pres">
      <dgm:prSet presAssocID="{C3E5889F-01F1-4187-841A-E737A2E7DA2D}" presName="arrow" presStyleLbl="bgShp" presStyleIdx="0" presStyleCnt="1"/>
      <dgm:spPr/>
    </dgm:pt>
    <dgm:pt modelId="{5AEBEDCC-A316-4BED-9E57-D468B914FEDB}" type="pres">
      <dgm:prSet presAssocID="{C3E5889F-01F1-4187-841A-E737A2E7DA2D}" presName="linearProcess" presStyleCnt="0"/>
      <dgm:spPr/>
    </dgm:pt>
    <dgm:pt modelId="{30F40A71-94F5-4AE7-9FF4-07ACE8A645F2}" type="pres">
      <dgm:prSet presAssocID="{809FAE7B-42C4-49EB-821F-0D1D69F45EF3}" presName="text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E75222D-189E-4733-A2C7-7775AE397798}" type="pres">
      <dgm:prSet presAssocID="{77F11085-4681-4824-855E-FEA7642CCAE5}" presName="sibTrans" presStyleCnt="0"/>
      <dgm:spPr/>
    </dgm:pt>
    <dgm:pt modelId="{6CDF9B67-C8C7-4820-8FAE-CA062901E081}" type="pres">
      <dgm:prSet presAssocID="{0CC0B46C-5076-4F0D-B36B-F6C99BB09518}" presName="text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006ECED1-1B8E-4A1C-BF87-2D66C63ECE7B}" type="presOf" srcId="{809FAE7B-42C4-49EB-821F-0D1D69F45EF3}" destId="{30F40A71-94F5-4AE7-9FF4-07ACE8A645F2}" srcOrd="0" destOrd="0" presId="urn:microsoft.com/office/officeart/2005/8/layout/hProcess9"/>
    <dgm:cxn modelId="{5A300BD2-7E92-4B91-AB64-7581C4EC192F}" srcId="{C3E5889F-01F1-4187-841A-E737A2E7DA2D}" destId="{809FAE7B-42C4-49EB-821F-0D1D69F45EF3}" srcOrd="0" destOrd="0" parTransId="{53494CC3-8993-427D-AF9F-B20363BEC3A0}" sibTransId="{77F11085-4681-4824-855E-FEA7642CCAE5}"/>
    <dgm:cxn modelId="{418BEF11-FEF4-4F10-A85A-71CC88A2E22B}" type="presOf" srcId="{C3E5889F-01F1-4187-841A-E737A2E7DA2D}" destId="{C56C29EA-E819-4BFC-A093-7EDBA726BFA1}" srcOrd="0" destOrd="0" presId="urn:microsoft.com/office/officeart/2005/8/layout/hProcess9"/>
    <dgm:cxn modelId="{DDBEA9D1-8E45-4A5B-AA06-781724120FFF}" srcId="{C3E5889F-01F1-4187-841A-E737A2E7DA2D}" destId="{0CC0B46C-5076-4F0D-B36B-F6C99BB09518}" srcOrd="1" destOrd="0" parTransId="{EEA2D7D7-8F4F-4E5E-8E10-A5C0CB7DA1B7}" sibTransId="{4DC0B020-3FC9-4B25-B7E1-35A5D2BBD5E9}"/>
    <dgm:cxn modelId="{CBFFC8B3-0CA8-4693-982B-2CC12924ECA7}" type="presOf" srcId="{0CC0B46C-5076-4F0D-B36B-F6C99BB09518}" destId="{6CDF9B67-C8C7-4820-8FAE-CA062901E081}" srcOrd="0" destOrd="0" presId="urn:microsoft.com/office/officeart/2005/8/layout/hProcess9"/>
    <dgm:cxn modelId="{E7706127-98BF-4982-A6BE-3CF5694E8F73}" type="presParOf" srcId="{C56C29EA-E819-4BFC-A093-7EDBA726BFA1}" destId="{C070FE44-4721-4E07-8943-4D589C2BD7E7}" srcOrd="0" destOrd="0" presId="urn:microsoft.com/office/officeart/2005/8/layout/hProcess9"/>
    <dgm:cxn modelId="{6728279C-87D4-4307-A253-95F9B7117BEF}" type="presParOf" srcId="{C56C29EA-E819-4BFC-A093-7EDBA726BFA1}" destId="{5AEBEDCC-A316-4BED-9E57-D468B914FEDB}" srcOrd="1" destOrd="0" presId="urn:microsoft.com/office/officeart/2005/8/layout/hProcess9"/>
    <dgm:cxn modelId="{538E1CC3-23E1-4CE5-958E-2E7402014B18}" type="presParOf" srcId="{5AEBEDCC-A316-4BED-9E57-D468B914FEDB}" destId="{30F40A71-94F5-4AE7-9FF4-07ACE8A645F2}" srcOrd="0" destOrd="0" presId="urn:microsoft.com/office/officeart/2005/8/layout/hProcess9"/>
    <dgm:cxn modelId="{08C09235-8081-4512-A005-F93C507C136A}" type="presParOf" srcId="{5AEBEDCC-A316-4BED-9E57-D468B914FEDB}" destId="{CE75222D-189E-4733-A2C7-7775AE397798}" srcOrd="1" destOrd="0" presId="urn:microsoft.com/office/officeart/2005/8/layout/hProcess9"/>
    <dgm:cxn modelId="{643883F8-B59E-4204-86A6-412EE44092B8}" type="presParOf" srcId="{5AEBEDCC-A316-4BED-9E57-D468B914FEDB}" destId="{6CDF9B67-C8C7-4820-8FAE-CA062901E081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AFCB6EA-C4BB-465F-BCF5-B44065B73F6C}">
      <dsp:nvSpPr>
        <dsp:cNvPr id="0" name=""/>
        <dsp:cNvSpPr/>
      </dsp:nvSpPr>
      <dsp:spPr>
        <a:xfrm>
          <a:off x="457199" y="0"/>
          <a:ext cx="5181600" cy="2032000"/>
        </a:xfrm>
        <a:prstGeom prst="rightArrow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6D9C783-93D2-4BC3-9794-0A808DBDFD52}">
      <dsp:nvSpPr>
        <dsp:cNvPr id="0" name=""/>
        <dsp:cNvSpPr/>
      </dsp:nvSpPr>
      <dsp:spPr>
        <a:xfrm>
          <a:off x="74" y="609599"/>
          <a:ext cx="2973585" cy="812800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100" kern="1200" dirty="0" smtClean="0"/>
            <a:t>elektrický proud</a:t>
          </a:r>
          <a:endParaRPr lang="cs-CZ" sz="3100" kern="1200" dirty="0"/>
        </a:p>
      </dsp:txBody>
      <dsp:txXfrm>
        <a:off x="74" y="609599"/>
        <a:ext cx="2973585" cy="812800"/>
      </dsp:txXfrm>
    </dsp:sp>
    <dsp:sp modelId="{9EA4E2FE-5B3A-471A-82ED-92B1B1048DE9}">
      <dsp:nvSpPr>
        <dsp:cNvPr id="0" name=""/>
        <dsp:cNvSpPr/>
      </dsp:nvSpPr>
      <dsp:spPr>
        <a:xfrm>
          <a:off x="3122339" y="609599"/>
          <a:ext cx="2973585" cy="812800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100" kern="1200" dirty="0" smtClean="0"/>
            <a:t>chemická reakce</a:t>
          </a:r>
          <a:endParaRPr lang="cs-CZ" sz="3100" kern="1200" dirty="0"/>
        </a:p>
      </dsp:txBody>
      <dsp:txXfrm>
        <a:off x="3122339" y="609599"/>
        <a:ext cx="2973585" cy="81280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070FE44-4721-4E07-8943-4D589C2BD7E7}">
      <dsp:nvSpPr>
        <dsp:cNvPr id="0" name=""/>
        <dsp:cNvSpPr/>
      </dsp:nvSpPr>
      <dsp:spPr>
        <a:xfrm>
          <a:off x="457199" y="0"/>
          <a:ext cx="5181600" cy="2032000"/>
        </a:xfrm>
        <a:prstGeom prst="rightArrow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0F40A71-94F5-4AE7-9FF4-07ACE8A645F2}">
      <dsp:nvSpPr>
        <dsp:cNvPr id="0" name=""/>
        <dsp:cNvSpPr/>
      </dsp:nvSpPr>
      <dsp:spPr>
        <a:xfrm>
          <a:off x="74" y="609599"/>
          <a:ext cx="2973585" cy="81280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100" kern="1200" dirty="0" smtClean="0"/>
            <a:t>chemická reakce</a:t>
          </a:r>
          <a:endParaRPr lang="cs-CZ" sz="3100" kern="1200" dirty="0"/>
        </a:p>
      </dsp:txBody>
      <dsp:txXfrm>
        <a:off x="74" y="609599"/>
        <a:ext cx="2973585" cy="812800"/>
      </dsp:txXfrm>
    </dsp:sp>
    <dsp:sp modelId="{6CDF9B67-C8C7-4820-8FAE-CA062901E081}">
      <dsp:nvSpPr>
        <dsp:cNvPr id="0" name=""/>
        <dsp:cNvSpPr/>
      </dsp:nvSpPr>
      <dsp:spPr>
        <a:xfrm>
          <a:off x="3122339" y="609599"/>
          <a:ext cx="2973585" cy="81280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100" kern="1200" dirty="0" smtClean="0"/>
            <a:t>elektrický proud</a:t>
          </a:r>
          <a:endParaRPr lang="cs-CZ" sz="3100" kern="1200" dirty="0"/>
        </a:p>
      </dsp:txBody>
      <dsp:txXfrm>
        <a:off x="3122339" y="609599"/>
        <a:ext cx="2973585" cy="8128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76D82D-89D2-449F-AFAE-EF0D6C8F1B3C}" type="datetimeFigureOut">
              <a:rPr lang="cs-CZ"/>
              <a:pPr>
                <a:defRPr/>
              </a:pPr>
              <a:t>02.11.2019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88534A-4F37-46AC-A807-EC8BFE1C98A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B2443D-BC99-4A22-8C3B-2C177CAF3494}" type="datetimeFigureOut">
              <a:rPr lang="cs-CZ"/>
              <a:pPr>
                <a:defRPr/>
              </a:pPr>
              <a:t>02.11.2019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14CB4-639B-4B52-9F98-145DA7B5F94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879FAD-DD43-4A0E-962B-1C3AEA8FD5D3}" type="datetimeFigureOut">
              <a:rPr lang="cs-CZ"/>
              <a:pPr>
                <a:defRPr/>
              </a:pPr>
              <a:t>02.11.2019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47948A-914A-4D34-BBD0-5815791D6C6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349490-0D20-4F6E-AE3D-21210AC408C0}" type="datetimeFigureOut">
              <a:rPr lang="cs-CZ"/>
              <a:pPr>
                <a:defRPr/>
              </a:pPr>
              <a:t>02.11.2019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850F38-5CB8-4F3D-A098-04BD73F9DAF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5BD83F-DCB2-44F8-8C81-C4C65D500F1C}" type="datetimeFigureOut">
              <a:rPr lang="cs-CZ"/>
              <a:pPr>
                <a:defRPr/>
              </a:pPr>
              <a:t>02.11.2019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F62B97-6B0A-4A12-987C-A5BD3B8DFC4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7BB57D-9008-48D4-82D6-6B5AD050386E}" type="datetimeFigureOut">
              <a:rPr lang="cs-CZ"/>
              <a:pPr>
                <a:defRPr/>
              </a:pPr>
              <a:t>02.11.2019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289D8E-8E46-4ABF-8B76-E3B1F099986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60DB11-A90A-4C64-A953-39BD305572A3}" type="datetimeFigureOut">
              <a:rPr lang="cs-CZ"/>
              <a:pPr>
                <a:defRPr/>
              </a:pPr>
              <a:t>02.11.2019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26216C-6055-4E0C-97ED-F3279C57A9A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16ACBE-C089-4CE3-BBA7-DD5C805FF278}" type="datetimeFigureOut">
              <a:rPr lang="cs-CZ"/>
              <a:pPr>
                <a:defRPr/>
              </a:pPr>
              <a:t>02.11.2019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F34179-5922-4055-B7FE-D357F63C88E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0B7E86-66D1-4BEC-8E50-D4F5E87B50D8}" type="datetimeFigureOut">
              <a:rPr lang="cs-CZ"/>
              <a:pPr>
                <a:defRPr/>
              </a:pPr>
              <a:t>02.11.2019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651AF4-3CD9-45B9-8263-D4C75A518B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F0D0C7-7EC2-40C8-9F3D-BBB7F2CCA3D4}" type="datetimeFigureOut">
              <a:rPr lang="cs-CZ"/>
              <a:pPr>
                <a:defRPr/>
              </a:pPr>
              <a:t>02.11.2019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EDBCD2-EA2C-4CBD-BA24-065D363A32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43A06C-ED64-4D44-B54D-B3D385CCEDB6}" type="datetimeFigureOut">
              <a:rPr lang="cs-CZ"/>
              <a:pPr>
                <a:defRPr/>
              </a:pPr>
              <a:t>02.11.2019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BFE31-688F-4403-AFED-9AF326993A4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5D8EC35-32D7-4C23-8332-4ACB6C2491B2}" type="datetimeFigureOut">
              <a:rPr lang="cs-CZ"/>
              <a:pPr>
                <a:defRPr/>
              </a:pPr>
              <a:t>02.11.2019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5B8210F-D903-467A-ADE8-534F72FAA0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upload.wikimedia.org/wikipedia/commons/3/3b/Elektrol%C3%BDza.jpeg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10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259632" y="1124744"/>
            <a:ext cx="6336704" cy="1139354"/>
          </a:xfrm>
          <a:prstGeom prst="rect">
            <a:avLst/>
          </a:prstGeom>
          <a:noFill/>
        </p:spPr>
        <p:txBody>
          <a:bodyPr wrap="none">
            <a:prstTxWarp prst="textDoubleWave1">
              <a:avLst>
                <a:gd name="adj1" fmla="val 6250"/>
                <a:gd name="adj2" fmla="val -324"/>
              </a:avLst>
            </a:prstTxWarp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101600">
                    <a:schemeClr val="tx1">
                      <a:lumMod val="75000"/>
                      <a:lumOff val="25000"/>
                      <a:alpha val="60000"/>
                    </a:schemeClr>
                  </a:glow>
                  <a:outerShdw blurRad="50800" algn="tl" rotWithShape="0">
                    <a:srgbClr val="000000"/>
                  </a:outerShdw>
                </a:effectLst>
                <a:latin typeface="+mn-lt"/>
              </a:rPr>
              <a:t>REDOXNÍ  DĚJ</a:t>
            </a:r>
          </a:p>
        </p:txBody>
      </p:sp>
      <p:pic>
        <p:nvPicPr>
          <p:cNvPr id="1033" name="Picture 9" descr="C:\Documents and Settings\Admin\Local Settings\Temporary Internet Files\Content.IE5\2625W1CQ\MC90021273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7400" y="2997200"/>
            <a:ext cx="2160588" cy="20875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54" name="Picture 6" descr="C:\Documents and Settings\Admin\Local Settings\Temporary Internet Files\Content.IE5\NHLE0G4A\MC900241105[1].wmf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827584" y="3140968"/>
            <a:ext cx="2448272" cy="19442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539750" y="620713"/>
            <a:ext cx="8208963" cy="2370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cs-CZ" sz="2400" b="1">
                <a:latin typeface="Constantia" pitchFamily="18" charset="0"/>
                <a:ea typeface="Calibri" pitchFamily="34" charset="0"/>
                <a:cs typeface="Times New Roman" pitchFamily="18" charset="0"/>
              </a:rPr>
              <a:t>ELEKTROLÝZA</a:t>
            </a:r>
          </a:p>
          <a:p>
            <a:pPr algn="ctr" eaLnBrk="0" hangingPunct="0"/>
            <a:endParaRPr lang="cs-CZ" sz="2400" b="1">
              <a:latin typeface="Constantia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>
              <a:buFont typeface="Arial" charset="0"/>
              <a:buChar char="•"/>
            </a:pPr>
            <a:r>
              <a:rPr lang="cs-CZ" sz="2000">
                <a:latin typeface="Calibri" pitchFamily="34" charset="0"/>
                <a:ea typeface="Calibri" pitchFamily="34" charset="0"/>
                <a:cs typeface="Times New Roman" pitchFamily="18" charset="0"/>
              </a:rPr>
              <a:t>  redoxní reakce vyvolaná průchodem stejnosměrného elektrického proudu  </a:t>
            </a:r>
          </a:p>
          <a:p>
            <a:pPr eaLnBrk="0" hangingPunct="0"/>
            <a:r>
              <a:rPr lang="cs-CZ" sz="2000">
                <a:latin typeface="Calibri" pitchFamily="34" charset="0"/>
                <a:ea typeface="Calibri" pitchFamily="34" charset="0"/>
                <a:cs typeface="Times New Roman" pitchFamily="18" charset="0"/>
              </a:rPr>
              <a:t>    elektrolytem</a:t>
            </a:r>
          </a:p>
          <a:p>
            <a:pPr eaLnBrk="0" hangingPunct="0"/>
            <a:endParaRPr lang="cs-CZ" sz="20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cs-CZ" sz="2000">
                <a:latin typeface="Calibri" pitchFamily="34" charset="0"/>
                <a:ea typeface="Calibri" pitchFamily="34" charset="0"/>
                <a:cs typeface="Times New Roman" pitchFamily="18" charset="0"/>
              </a:rPr>
              <a:t>    Na katodě probíhá </a:t>
            </a:r>
            <a:r>
              <a:rPr lang="cs-CZ" sz="20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REDUKCE</a:t>
            </a:r>
            <a:r>
              <a:rPr lang="cs-CZ" sz="2000">
                <a:latin typeface="Calibri" pitchFamily="34" charset="0"/>
                <a:ea typeface="Calibri" pitchFamily="34" charset="0"/>
                <a:cs typeface="Times New Roman" pitchFamily="18" charset="0"/>
              </a:rPr>
              <a:t>        Na anodě probíhá </a:t>
            </a:r>
            <a:r>
              <a:rPr lang="cs-CZ" sz="20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OXIDACE</a:t>
            </a:r>
          </a:p>
          <a:p>
            <a:pPr eaLnBrk="0" hangingPunct="0"/>
            <a:endParaRPr lang="cs-CZ" sz="2000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179388" y="2852738"/>
            <a:ext cx="89646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hangingPunct="0">
              <a:defRPr/>
            </a:pPr>
            <a:r>
              <a:rPr lang="cs-CZ" sz="2000" b="1" dirty="0">
                <a:latin typeface="+mn-lt"/>
                <a:ea typeface="Calibri" pitchFamily="34" charset="0"/>
                <a:cs typeface="Times New Roman" pitchFamily="18" charset="0"/>
              </a:rPr>
              <a:t>ELEKTROLYT </a:t>
            </a:r>
          </a:p>
          <a:p>
            <a:pPr eaLnBrk="0" hangingPunct="0">
              <a:defRPr/>
            </a:pPr>
            <a:r>
              <a:rPr lang="cs-CZ" sz="20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                      </a:t>
            </a:r>
            <a:r>
              <a:rPr lang="cs-CZ" sz="2000" dirty="0">
                <a:latin typeface="+mn-lt"/>
                <a:ea typeface="Calibri" pitchFamily="34" charset="0"/>
                <a:cs typeface="Times New Roman" pitchFamily="18" charset="0"/>
              </a:rPr>
              <a:t>sloučenina, která se při tavení nebo rozpouštění štěpí na ionty</a:t>
            </a:r>
            <a:endParaRPr lang="cs-CZ" dirty="0">
              <a:latin typeface="+mn-lt"/>
            </a:endParaRPr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395288" y="3922713"/>
            <a:ext cx="7380287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cs-CZ" sz="20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VYUŽITÍ</a:t>
            </a:r>
            <a:r>
              <a:rPr lang="cs-CZ" sz="2000">
                <a:latin typeface="Calibri" pitchFamily="34" charset="0"/>
                <a:ea typeface="Calibri" pitchFamily="34" charset="0"/>
                <a:cs typeface="Times New Roman" pitchFamily="18" charset="0"/>
              </a:rPr>
              <a:t>: </a:t>
            </a:r>
          </a:p>
          <a:p>
            <a:pPr eaLnBrk="0" hangingPunct="0"/>
            <a:r>
              <a:rPr lang="cs-CZ" sz="2000"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výroba Na, K,  Mg, Al, H</a:t>
            </a:r>
            <a:r>
              <a:rPr lang="cs-CZ" sz="2000" baseline="-30000"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cs-CZ" sz="2000">
                <a:latin typeface="Calibri" pitchFamily="34" charset="0"/>
                <a:ea typeface="Calibri" pitchFamily="34" charset="0"/>
                <a:cs typeface="Times New Roman" pitchFamily="18" charset="0"/>
              </a:rPr>
              <a:t> , Cl</a:t>
            </a:r>
            <a:r>
              <a:rPr lang="cs-CZ" sz="2000" baseline="-30000"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cs-CZ" sz="2000">
                <a:latin typeface="Calibri" pitchFamily="34" charset="0"/>
                <a:ea typeface="Calibri" pitchFamily="34" charset="0"/>
                <a:cs typeface="Times New Roman" pitchFamily="18" charset="0"/>
              </a:rPr>
              <a:t>, NaOH, . . .</a:t>
            </a:r>
          </a:p>
          <a:p>
            <a:pPr eaLnBrk="0" hangingPunct="0"/>
            <a:r>
              <a:rPr lang="cs-CZ" sz="2000"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rafinace kovů</a:t>
            </a:r>
          </a:p>
          <a:p>
            <a:pPr eaLnBrk="0" hangingPunct="0"/>
            <a:r>
              <a:rPr lang="cs-CZ" sz="2000"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galvanické pokovování</a:t>
            </a:r>
          </a:p>
          <a:p>
            <a:pPr eaLnBrk="0" hangingPunct="0"/>
            <a:r>
              <a:rPr lang="cs-CZ" sz="2000"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galvanické články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358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3000"/>
                                        <p:tgtEl>
                                          <p:spTgt spid="358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3000"/>
                                        <p:tgtEl>
                                          <p:spTgt spid="358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3000"/>
                                        <p:tgtEl>
                                          <p:spTgt spid="358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0"/>
                            </p:stCondLst>
                            <p:childTnLst>
                              <p:par>
                                <p:cTn id="1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2000"/>
                                        <p:tgtEl>
                                          <p:spTgt spid="358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00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3000"/>
                                        <p:tgtEl>
                                          <p:spTgt spid="358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0"/>
                            </p:stCondLst>
                            <p:childTnLst>
                              <p:par>
                                <p:cTn id="2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20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300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30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3000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3000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250825" y="446088"/>
            <a:ext cx="6372225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hangingPunct="0">
              <a:defRPr/>
            </a:pPr>
            <a:r>
              <a:rPr lang="cs-CZ" sz="2400" b="1" dirty="0">
                <a:latin typeface="Constantia" pitchFamily="18" charset="0"/>
                <a:ea typeface="Calibri" pitchFamily="34" charset="0"/>
                <a:cs typeface="Times New Roman" pitchFamily="18" charset="0"/>
              </a:rPr>
              <a:t>SCHÉMA </a:t>
            </a:r>
            <a:endParaRPr lang="cs-CZ" sz="2400" b="1" dirty="0">
              <a:latin typeface="Constantia" pitchFamily="18" charset="0"/>
            </a:endParaRPr>
          </a:p>
          <a:p>
            <a:pPr eaLnBrk="0" hangingPunct="0">
              <a:defRPr/>
            </a:pPr>
            <a:r>
              <a:rPr lang="cs-CZ" sz="20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cs-CZ" sz="2000" dirty="0">
                <a:latin typeface="+mn-lt"/>
                <a:ea typeface="Calibri" pitchFamily="34" charset="0"/>
                <a:cs typeface="Times New Roman" pitchFamily="18" charset="0"/>
              </a:rPr>
              <a:t>elektrolýzy vodného roztoku chloridu měďnatého</a:t>
            </a:r>
            <a:endParaRPr lang="cs-CZ" dirty="0">
              <a:latin typeface="+mn-lt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971550" y="1773238"/>
            <a:ext cx="2376488" cy="40005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cs-CZ" sz="2000" dirty="0">
                <a:latin typeface="+mn-lt"/>
              </a:rPr>
              <a:t>CuCl</a:t>
            </a:r>
            <a:r>
              <a:rPr lang="cs-CZ" sz="2000" baseline="-25000" dirty="0">
                <a:latin typeface="+mn-lt"/>
              </a:rPr>
              <a:t>2</a:t>
            </a:r>
            <a:r>
              <a:rPr lang="cs-CZ" sz="2000" dirty="0">
                <a:latin typeface="+mn-lt"/>
              </a:rPr>
              <a:t>           </a:t>
            </a:r>
            <a:r>
              <a:rPr lang="cs-CZ" sz="2000" dirty="0" err="1">
                <a:latin typeface="+mn-lt"/>
              </a:rPr>
              <a:t>Cu</a:t>
            </a:r>
            <a:r>
              <a:rPr lang="cs-CZ" sz="2000" dirty="0">
                <a:latin typeface="+mn-lt"/>
              </a:rPr>
              <a:t>  + Cl</a:t>
            </a:r>
            <a:r>
              <a:rPr lang="cs-CZ" sz="2000" baseline="-25000" dirty="0">
                <a:latin typeface="+mn-lt"/>
              </a:rPr>
              <a:t>2</a:t>
            </a:r>
            <a:r>
              <a:rPr lang="cs-CZ" sz="2000" dirty="0">
                <a:latin typeface="+mn-lt"/>
              </a:rPr>
              <a:t> </a:t>
            </a:r>
          </a:p>
        </p:txBody>
      </p:sp>
      <p:cxnSp>
        <p:nvCxnSpPr>
          <p:cNvPr id="7" name="Přímá spojovací šipka 6"/>
          <p:cNvCxnSpPr/>
          <p:nvPr/>
        </p:nvCxnSpPr>
        <p:spPr>
          <a:xfrm>
            <a:off x="1763713" y="1989138"/>
            <a:ext cx="4318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bdélník 7"/>
          <p:cNvSpPr/>
          <p:nvPr/>
        </p:nvSpPr>
        <p:spPr>
          <a:xfrm>
            <a:off x="539750" y="2565400"/>
            <a:ext cx="2819400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2000" b="1" dirty="0">
                <a:latin typeface="+mn-lt"/>
              </a:rPr>
              <a:t>anoda</a:t>
            </a:r>
            <a:r>
              <a:rPr lang="cs-CZ" sz="2000" dirty="0">
                <a:latin typeface="+mn-lt"/>
              </a:rPr>
              <a:t>:    Cl</a:t>
            </a:r>
            <a:r>
              <a:rPr lang="cs-CZ" sz="2000" baseline="30000" dirty="0">
                <a:latin typeface="+mn-lt"/>
              </a:rPr>
              <a:t>1-</a:t>
            </a:r>
            <a:r>
              <a:rPr lang="cs-CZ" sz="2000" dirty="0">
                <a:latin typeface="+mn-lt"/>
              </a:rPr>
              <a:t> - e</a:t>
            </a:r>
            <a:r>
              <a:rPr lang="cs-CZ" sz="2000" baseline="30000" dirty="0">
                <a:latin typeface="+mn-lt"/>
              </a:rPr>
              <a:t>-</a:t>
            </a:r>
            <a:r>
              <a:rPr lang="cs-CZ" sz="2000" dirty="0">
                <a:latin typeface="+mn-lt"/>
              </a:rPr>
              <a:t>           Cl</a:t>
            </a:r>
            <a:r>
              <a:rPr lang="cs-CZ" sz="2000" baseline="30000" dirty="0">
                <a:latin typeface="+mn-lt"/>
              </a:rPr>
              <a:t>0</a:t>
            </a:r>
            <a:r>
              <a:rPr lang="cs-CZ" sz="2000" dirty="0">
                <a:latin typeface="+mn-lt"/>
              </a:rPr>
              <a:t> </a:t>
            </a:r>
          </a:p>
        </p:txBody>
      </p:sp>
      <p:cxnSp>
        <p:nvCxnSpPr>
          <p:cNvPr id="9" name="Přímá spojovací šipka 8"/>
          <p:cNvCxnSpPr/>
          <p:nvPr/>
        </p:nvCxnSpPr>
        <p:spPr>
          <a:xfrm>
            <a:off x="2339975" y="2781300"/>
            <a:ext cx="4318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1908175" y="2924175"/>
            <a:ext cx="10271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>
              <a:defRPr/>
            </a:pPr>
            <a:r>
              <a:rPr lang="cs-CZ" b="1" i="1" dirty="0">
                <a:latin typeface="+mn-lt"/>
                <a:ea typeface="Calibri" pitchFamily="34" charset="0"/>
                <a:cs typeface="Times New Roman" pitchFamily="18" charset="0"/>
              </a:rPr>
              <a:t>OXIDACE</a:t>
            </a:r>
            <a:endParaRPr lang="cs-CZ" b="1" i="1" dirty="0">
              <a:latin typeface="+mn-lt"/>
            </a:endParaRPr>
          </a:p>
        </p:txBody>
      </p:sp>
      <p:sp>
        <p:nvSpPr>
          <p:cNvPr id="14345" name="Obdélník 10"/>
          <p:cNvSpPr>
            <a:spLocks noChangeArrowheads="1"/>
          </p:cNvSpPr>
          <p:nvPr/>
        </p:nvSpPr>
        <p:spPr bwMode="auto">
          <a:xfrm>
            <a:off x="1331913" y="3284538"/>
            <a:ext cx="19812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( Cl + Cl       Cl</a:t>
            </a:r>
            <a:r>
              <a:rPr lang="cs-CZ" baseline="-25000"/>
              <a:t>2</a:t>
            </a:r>
            <a:r>
              <a:rPr lang="cs-CZ"/>
              <a:t>  )</a:t>
            </a:r>
          </a:p>
        </p:txBody>
      </p:sp>
      <p:cxnSp>
        <p:nvCxnSpPr>
          <p:cNvPr id="13" name="Přímá spojovací šipka 12"/>
          <p:cNvCxnSpPr/>
          <p:nvPr/>
        </p:nvCxnSpPr>
        <p:spPr>
          <a:xfrm>
            <a:off x="2339975" y="3500438"/>
            <a:ext cx="287338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611188" y="3860800"/>
            <a:ext cx="32448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>
              <a:defRPr/>
            </a:pPr>
            <a:r>
              <a:rPr lang="cs-CZ" sz="2000" b="1" dirty="0">
                <a:latin typeface="+mn-lt"/>
                <a:ea typeface="Calibri" pitchFamily="34" charset="0"/>
                <a:cs typeface="Times New Roman" pitchFamily="18" charset="0"/>
              </a:rPr>
              <a:t>katoda</a:t>
            </a:r>
            <a:r>
              <a:rPr lang="cs-CZ" sz="2000" dirty="0">
                <a:latin typeface="+mn-lt"/>
                <a:ea typeface="Calibri" pitchFamily="34" charset="0"/>
                <a:cs typeface="Times New Roman" pitchFamily="18" charset="0"/>
              </a:rPr>
              <a:t>:   </a:t>
            </a:r>
            <a:r>
              <a:rPr lang="cs-CZ" sz="2000" dirty="0" err="1">
                <a:latin typeface="+mn-lt"/>
                <a:ea typeface="Calibri" pitchFamily="34" charset="0"/>
                <a:cs typeface="Times New Roman" pitchFamily="18" charset="0"/>
              </a:rPr>
              <a:t>Cu</a:t>
            </a:r>
            <a:r>
              <a:rPr lang="cs-CZ" sz="2000" dirty="0"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lang="cs-CZ" sz="2000" baseline="30000" dirty="0">
                <a:latin typeface="+mn-lt"/>
                <a:ea typeface="Calibri" pitchFamily="34" charset="0"/>
                <a:cs typeface="Times New Roman" pitchFamily="18" charset="0"/>
              </a:rPr>
              <a:t>2+</a:t>
            </a:r>
            <a:r>
              <a:rPr lang="cs-CZ" sz="2000" dirty="0">
                <a:latin typeface="+mn-lt"/>
                <a:ea typeface="Calibri" pitchFamily="34" charset="0"/>
                <a:cs typeface="Times New Roman" pitchFamily="18" charset="0"/>
              </a:rPr>
              <a:t>  +  2e</a:t>
            </a:r>
            <a:r>
              <a:rPr lang="cs-CZ" sz="2000" baseline="30000" dirty="0">
                <a:latin typeface="+mn-lt"/>
                <a:ea typeface="Calibri" pitchFamily="34" charset="0"/>
                <a:cs typeface="Times New Roman" pitchFamily="18" charset="0"/>
              </a:rPr>
              <a:t>-</a:t>
            </a:r>
            <a:r>
              <a:rPr lang="cs-CZ" sz="2000" dirty="0">
                <a:latin typeface="+mn-lt"/>
                <a:ea typeface="Calibri" pitchFamily="34" charset="0"/>
                <a:cs typeface="Times New Roman" pitchFamily="18" charset="0"/>
              </a:rPr>
              <a:t>          Cu</a:t>
            </a:r>
            <a:r>
              <a:rPr lang="cs-CZ" sz="2000" baseline="30000" dirty="0">
                <a:latin typeface="+mn-lt"/>
                <a:ea typeface="Calibri" pitchFamily="34" charset="0"/>
                <a:cs typeface="Times New Roman" pitchFamily="18" charset="0"/>
              </a:rPr>
              <a:t>0</a:t>
            </a:r>
            <a:endParaRPr lang="cs-CZ" dirty="0">
              <a:latin typeface="+mn-lt"/>
            </a:endParaRPr>
          </a:p>
        </p:txBody>
      </p:sp>
      <p:cxnSp>
        <p:nvCxnSpPr>
          <p:cNvPr id="18" name="Přímá spojovací šipka 17"/>
          <p:cNvCxnSpPr/>
          <p:nvPr/>
        </p:nvCxnSpPr>
        <p:spPr>
          <a:xfrm>
            <a:off x="2916238" y="4076700"/>
            <a:ext cx="4318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1908175" y="4292600"/>
            <a:ext cx="1074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>
              <a:defRPr/>
            </a:pPr>
            <a:r>
              <a:rPr lang="cs-CZ" b="1" i="1" dirty="0">
                <a:latin typeface="+mn-lt"/>
                <a:ea typeface="Calibri" pitchFamily="34" charset="0"/>
                <a:cs typeface="Times New Roman" pitchFamily="18" charset="0"/>
              </a:rPr>
              <a:t>REDUKCE</a:t>
            </a:r>
            <a:endParaRPr lang="cs-CZ" b="1" i="1" dirty="0">
              <a:latin typeface="+mn-lt"/>
            </a:endParaRPr>
          </a:p>
        </p:txBody>
      </p:sp>
      <p:pic>
        <p:nvPicPr>
          <p:cNvPr id="17" name="Picture 2" descr="Soubor:Elektrolýza.jpe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r="6477"/>
          <a:stretch>
            <a:fillRect/>
          </a:stretch>
        </p:blipFill>
        <p:spPr bwMode="auto">
          <a:xfrm>
            <a:off x="4139952" y="1484784"/>
            <a:ext cx="4464496" cy="3744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Elipsa 18"/>
          <p:cNvSpPr/>
          <p:nvPr/>
        </p:nvSpPr>
        <p:spPr>
          <a:xfrm>
            <a:off x="5220072" y="3429000"/>
            <a:ext cx="719137" cy="432693"/>
          </a:xfrm>
          <a:prstGeom prst="ellipse">
            <a:avLst/>
          </a:prstGeom>
          <a:solidFill>
            <a:srgbClr val="71C709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Cl</a:t>
            </a:r>
            <a:r>
              <a:rPr lang="cs-CZ" sz="1400" baseline="30000" dirty="0">
                <a:latin typeface="Arial" pitchFamily="34" charset="0"/>
                <a:cs typeface="Arial" pitchFamily="34" charset="0"/>
              </a:rPr>
              <a:t>-1</a:t>
            </a:r>
            <a:endParaRPr lang="cs-CZ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Elipsa 19"/>
          <p:cNvSpPr/>
          <p:nvPr/>
        </p:nvSpPr>
        <p:spPr>
          <a:xfrm>
            <a:off x="5220072" y="3933056"/>
            <a:ext cx="719137" cy="433387"/>
          </a:xfrm>
          <a:prstGeom prst="ellipse">
            <a:avLst/>
          </a:prstGeom>
          <a:solidFill>
            <a:srgbClr val="71C709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Cl</a:t>
            </a:r>
            <a:r>
              <a:rPr lang="cs-CZ" sz="1400" baseline="30000" dirty="0">
                <a:latin typeface="Arial" pitchFamily="34" charset="0"/>
                <a:cs typeface="Arial" pitchFamily="34" charset="0"/>
              </a:rPr>
              <a:t>-1</a:t>
            </a:r>
            <a:endParaRPr lang="cs-CZ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Elipsa 20"/>
          <p:cNvSpPr/>
          <p:nvPr/>
        </p:nvSpPr>
        <p:spPr>
          <a:xfrm>
            <a:off x="6228184" y="3140968"/>
            <a:ext cx="791468" cy="433387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Cu</a:t>
            </a:r>
            <a:r>
              <a:rPr lang="cs-CZ" sz="1400" baseline="30000" dirty="0">
                <a:latin typeface="Arial" pitchFamily="34" charset="0"/>
                <a:cs typeface="Arial" pitchFamily="34" charset="0"/>
              </a:rPr>
              <a:t>2+</a:t>
            </a:r>
          </a:p>
        </p:txBody>
      </p:sp>
      <p:sp>
        <p:nvSpPr>
          <p:cNvPr id="22" name="Elipsa 21"/>
          <p:cNvSpPr/>
          <p:nvPr/>
        </p:nvSpPr>
        <p:spPr>
          <a:xfrm>
            <a:off x="6228184" y="3717032"/>
            <a:ext cx="792162" cy="433387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Cu</a:t>
            </a:r>
            <a:r>
              <a:rPr lang="cs-CZ" sz="1400" baseline="30000" dirty="0">
                <a:latin typeface="Arial" pitchFamily="34" charset="0"/>
                <a:cs typeface="Arial" pitchFamily="34" charset="0"/>
              </a:rPr>
              <a:t>2+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3000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5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500"/>
                            </p:stCondLst>
                            <p:childTnLst>
                              <p:par>
                                <p:cTn id="2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1000"/>
                                        <p:tgtEl>
                                          <p:spTgt spid="368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9500"/>
                            </p:stCondLst>
                            <p:childTnLst>
                              <p:par>
                                <p:cTn id="3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43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0"/>
                            </p:stCondLst>
                            <p:childTnLst>
                              <p:par>
                                <p:cTn id="3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500"/>
                            </p:stCondLst>
                            <p:childTnLst>
                              <p:par>
                                <p:cTn id="4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2000"/>
                                        <p:tgtEl>
                                          <p:spTgt spid="36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2500"/>
                            </p:stCondLst>
                            <p:childTnLst>
                              <p:par>
                                <p:cTn id="4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3000"/>
                            </p:stCondLst>
                            <p:childTnLst>
                              <p:par>
                                <p:cTn id="4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1000"/>
                                        <p:tgtEl>
                                          <p:spTgt spid="36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kupina 1"/>
          <p:cNvGrpSpPr/>
          <p:nvPr/>
        </p:nvGrpSpPr>
        <p:grpSpPr>
          <a:xfrm>
            <a:off x="1331640" y="404813"/>
            <a:ext cx="6384032" cy="5488235"/>
            <a:chOff x="1331640" y="404813"/>
            <a:chExt cx="6384032" cy="5488235"/>
          </a:xfrm>
        </p:grpSpPr>
        <p:graphicFrame>
          <p:nvGraphicFramePr>
            <p:cNvPr id="3" name="Diagram 2"/>
            <p:cNvGraphicFramePr/>
            <p:nvPr/>
          </p:nvGraphicFramePr>
          <p:xfrm>
            <a:off x="1331640" y="836712"/>
            <a:ext cx="6096000" cy="20320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graphicFrame>
          <p:nvGraphicFramePr>
            <p:cNvPr id="4" name="Diagram 3"/>
            <p:cNvGraphicFramePr/>
            <p:nvPr/>
          </p:nvGraphicFramePr>
          <p:xfrm>
            <a:off x="1619672" y="3861048"/>
            <a:ext cx="6096000" cy="20320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7" r:lo="rId8" r:qs="rId9" r:cs="rId10"/>
            </a:graphicData>
          </a:graphic>
        </p:graphicFrame>
        <p:sp>
          <p:nvSpPr>
            <p:cNvPr id="5" name="TextovéPole 3"/>
            <p:cNvSpPr txBox="1">
              <a:spLocks noChangeArrowheads="1"/>
            </p:cNvSpPr>
            <p:nvPr/>
          </p:nvSpPr>
          <p:spPr bwMode="auto">
            <a:xfrm>
              <a:off x="1331913" y="404813"/>
              <a:ext cx="1927225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2000" b="1"/>
                <a:t>ELEKROLÝZA</a:t>
              </a:r>
            </a:p>
          </p:txBody>
        </p:sp>
        <p:sp>
          <p:nvSpPr>
            <p:cNvPr id="6" name="TextovéPole 4"/>
            <p:cNvSpPr txBox="1">
              <a:spLocks noChangeArrowheads="1"/>
            </p:cNvSpPr>
            <p:nvPr/>
          </p:nvSpPr>
          <p:spPr bwMode="auto">
            <a:xfrm>
              <a:off x="1619250" y="3789363"/>
              <a:ext cx="2989263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2000" b="1"/>
                <a:t>GALVANICKÝ ČLÁNEK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kupina 1"/>
          <p:cNvGrpSpPr/>
          <p:nvPr/>
        </p:nvGrpSpPr>
        <p:grpSpPr>
          <a:xfrm>
            <a:off x="179388" y="333375"/>
            <a:ext cx="8799512" cy="6335713"/>
            <a:chOff x="179388" y="333375"/>
            <a:chExt cx="8799512" cy="6335713"/>
          </a:xfrm>
        </p:grpSpPr>
        <p:pic>
          <p:nvPicPr>
            <p:cNvPr id="3" name="Picture 4" descr="Volta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875463" y="2708275"/>
              <a:ext cx="1287462" cy="1728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" name="Picture 6" descr="Výsledek obrázku pro GALVANI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092950" y="333375"/>
              <a:ext cx="1885950" cy="1943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" name="Picture 12" descr="Související obrázek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508625" y="333375"/>
              <a:ext cx="1349375" cy="1943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Obdélník 8"/>
            <p:cNvSpPr>
              <a:spLocks noChangeArrowheads="1"/>
            </p:cNvSpPr>
            <p:nvPr/>
          </p:nvSpPr>
          <p:spPr bwMode="auto">
            <a:xfrm>
              <a:off x="179388" y="5157788"/>
              <a:ext cx="6696075" cy="892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cs-CZ" sz="2400"/>
                <a:t>1859 – navrhnul </a:t>
              </a:r>
              <a:r>
                <a:rPr lang="cs-CZ" sz="2800" b="1"/>
                <a:t>Gaston</a:t>
              </a:r>
              <a:r>
                <a:rPr lang="cs-CZ" sz="2800"/>
                <a:t> </a:t>
              </a:r>
              <a:r>
                <a:rPr lang="cs-CZ" sz="2800" b="1"/>
                <a:t>Planté    </a:t>
              </a:r>
            </a:p>
            <a:p>
              <a:r>
                <a:rPr lang="cs-CZ" sz="2400" b="1"/>
                <a:t>      </a:t>
              </a:r>
              <a:r>
                <a:rPr lang="cs-CZ" sz="2400"/>
                <a:t>první akumulátor s olověnými elektrodami </a:t>
              </a:r>
            </a:p>
          </p:txBody>
        </p:sp>
        <p:pic>
          <p:nvPicPr>
            <p:cNvPr id="7" name="Picture 10" descr="File:Gaston Plante.gif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516688" y="5013325"/>
              <a:ext cx="1130300" cy="1470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12" descr="Související obrázek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7667625" y="4868863"/>
              <a:ext cx="1149350" cy="1800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14" descr="Výsledek obrázku pro voltův sloup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3132138" y="3789363"/>
              <a:ext cx="3209925" cy="1152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0" y="115888"/>
            <a:ext cx="5795963" cy="4625975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Char char="•"/>
              <a:defRPr/>
            </a:pPr>
            <a:endParaRPr lang="cs-CZ" sz="3200" dirty="0">
              <a:latin typeface="+mn-lt"/>
            </a:endParaRP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cs-CZ" sz="2800" dirty="0">
                <a:latin typeface="Arial" pitchFamily="34" charset="0"/>
                <a:cs typeface="Arial" pitchFamily="34" charset="0"/>
              </a:rPr>
              <a:t>1780 – </a:t>
            </a:r>
            <a:r>
              <a:rPr lang="cs-CZ" sz="2800" b="1" dirty="0" err="1">
                <a:latin typeface="Arial" pitchFamily="34" charset="0"/>
                <a:cs typeface="Arial" pitchFamily="34" charset="0"/>
              </a:rPr>
              <a:t>Luigi</a:t>
            </a:r>
            <a:r>
              <a:rPr lang="cs-CZ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800" b="1" dirty="0" err="1">
                <a:latin typeface="Arial" pitchFamily="34" charset="0"/>
                <a:cs typeface="Arial" pitchFamily="34" charset="0"/>
              </a:rPr>
              <a:t>Galvani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– 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při pokusech s preparáty žabích svalů popsal „živočišnou elektřinu“</a:t>
            </a:r>
          </a:p>
          <a:p>
            <a:pPr marL="342900" indent="-342900" eaLnBrk="0" hangingPunct="0">
              <a:spcBef>
                <a:spcPct val="20000"/>
              </a:spcBef>
              <a:buFont typeface="Arial" charset="0"/>
              <a:buChar char="•"/>
              <a:defRPr/>
            </a:pPr>
            <a:endParaRPr lang="cs-CZ" sz="2400" dirty="0">
              <a:latin typeface="Arial" pitchFamily="34" charset="0"/>
              <a:cs typeface="Arial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Font typeface="Arial" charset="0"/>
              <a:buChar char="•"/>
              <a:defRPr/>
            </a:pPr>
            <a:endParaRPr lang="cs-CZ" sz="2400" dirty="0">
              <a:latin typeface="Arial" pitchFamily="34" charset="0"/>
              <a:cs typeface="Arial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cs-CZ" sz="2800" dirty="0">
                <a:latin typeface="Arial" pitchFamily="34" charset="0"/>
                <a:cs typeface="Arial" pitchFamily="34" charset="0"/>
              </a:rPr>
              <a:t>1801 - 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sestrojil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800" b="1" dirty="0">
                <a:latin typeface="Arial" pitchFamily="34" charset="0"/>
                <a:cs typeface="Arial" pitchFamily="34" charset="0"/>
              </a:rPr>
              <a:t>Alessandro Volta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galvanický článek, první stálý zdroj elektrického proudu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684213" y="620713"/>
            <a:ext cx="7704137" cy="206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cs-CZ" sz="2400" b="1">
                <a:latin typeface="Constantia" pitchFamily="18" charset="0"/>
                <a:ea typeface="Calibri" pitchFamily="34" charset="0"/>
                <a:cs typeface="Times New Roman" pitchFamily="18" charset="0"/>
              </a:rPr>
              <a:t>GALVANICKÉ ČLÁNKY</a:t>
            </a:r>
          </a:p>
          <a:p>
            <a:pPr eaLnBrk="0" hangingPunct="0"/>
            <a:endParaRPr lang="cs-CZ" sz="2400" b="1">
              <a:latin typeface="Constantia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>
              <a:buFont typeface="Arial" charset="0"/>
              <a:buChar char="•"/>
            </a:pPr>
            <a:r>
              <a:rPr lang="cs-CZ" sz="2000">
                <a:latin typeface="Calibri" pitchFamily="34" charset="0"/>
                <a:ea typeface="Calibri" pitchFamily="34" charset="0"/>
                <a:cs typeface="Times New Roman" pitchFamily="18" charset="0"/>
              </a:rPr>
              <a:t>  zdroje stejnosměrného napětí, které fungují na principu samovolných   </a:t>
            </a:r>
          </a:p>
          <a:p>
            <a:pPr eaLnBrk="0" hangingPunct="0"/>
            <a:r>
              <a:rPr lang="cs-CZ" sz="2000">
                <a:latin typeface="Calibri" pitchFamily="34" charset="0"/>
                <a:ea typeface="Calibri" pitchFamily="34" charset="0"/>
                <a:cs typeface="Times New Roman" pitchFamily="18" charset="0"/>
              </a:rPr>
              <a:t>   redoxních dějů</a:t>
            </a:r>
          </a:p>
          <a:p>
            <a:pPr eaLnBrk="0" hangingPunct="0">
              <a:buFont typeface="Arial" charset="0"/>
              <a:buChar char="•"/>
            </a:pPr>
            <a:r>
              <a:rPr lang="cs-CZ" sz="2000">
                <a:latin typeface="Calibri" pitchFamily="34" charset="0"/>
                <a:ea typeface="Calibri" pitchFamily="34" charset="0"/>
                <a:cs typeface="Times New Roman" pitchFamily="18" charset="0"/>
              </a:rPr>
              <a:t> obsahují dva poločlánky, z nichž každý obsahuje elektrodu ponořenou    </a:t>
            </a:r>
          </a:p>
          <a:p>
            <a:pPr eaLnBrk="0" hangingPunct="0"/>
            <a:r>
              <a:rPr lang="cs-CZ" sz="2000">
                <a:latin typeface="Calibri" pitchFamily="34" charset="0"/>
                <a:ea typeface="Calibri" pitchFamily="34" charset="0"/>
                <a:cs typeface="Times New Roman" pitchFamily="18" charset="0"/>
              </a:rPr>
              <a:t>  do elektrolytu</a:t>
            </a:r>
          </a:p>
        </p:txBody>
      </p:sp>
      <p:pic>
        <p:nvPicPr>
          <p:cNvPr id="37890" name="Picture 2" descr="Batteri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3284984"/>
            <a:ext cx="3024336" cy="216024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6804025" y="5157788"/>
            <a:ext cx="65405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>
              <a:defRPr/>
            </a:pPr>
            <a:r>
              <a:rPr lang="cs-CZ" sz="1600" dirty="0">
                <a:latin typeface="+mn-lt"/>
                <a:ea typeface="Calibri" pitchFamily="34" charset="0"/>
                <a:cs typeface="Times New Roman" pitchFamily="18" charset="0"/>
              </a:rPr>
              <a:t>obr. 2</a:t>
            </a:r>
            <a:endParaRPr lang="cs-CZ" sz="16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78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3000"/>
                                        <p:tgtEl>
                                          <p:spTgt spid="378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3000"/>
                                        <p:tgtEl>
                                          <p:spTgt spid="378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3000"/>
                                        <p:tgtEl>
                                          <p:spTgt spid="378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3000"/>
                                        <p:tgtEl>
                                          <p:spTgt spid="378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30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0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30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7000"/>
                            </p:stCondLst>
                            <p:childTnLst>
                              <p:par>
                                <p:cTn id="2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Výsledek obrázku pro galvanické článk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88925" y="0"/>
            <a:ext cx="94329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1116013" y="620713"/>
            <a:ext cx="7343775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hangingPunct="0">
              <a:defRPr/>
            </a:pPr>
            <a:endParaRPr lang="cs-CZ" sz="2000" dirty="0"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eaLnBrk="0" hangingPunct="0">
              <a:defRPr/>
            </a:pPr>
            <a:endParaRPr lang="cs-CZ" sz="2000" dirty="0"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eaLnBrk="0" hangingPunct="0">
              <a:defRPr/>
            </a:pPr>
            <a:r>
              <a:rPr lang="cs-CZ" sz="2000" b="1" dirty="0">
                <a:latin typeface="Constantia" pitchFamily="18" charset="0"/>
                <a:ea typeface="Calibri" pitchFamily="34" charset="0"/>
                <a:cs typeface="Times New Roman" pitchFamily="18" charset="0"/>
              </a:rPr>
              <a:t>PRIMÁRNÍ</a:t>
            </a:r>
            <a:r>
              <a:rPr lang="cs-CZ" sz="20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  -  </a:t>
            </a:r>
            <a:r>
              <a:rPr lang="cs-CZ" sz="2000" dirty="0">
                <a:latin typeface="+mn-lt"/>
                <a:ea typeface="Calibri" pitchFamily="34" charset="0"/>
                <a:cs typeface="Times New Roman" pitchFamily="18" charset="0"/>
              </a:rPr>
              <a:t>probíhá nevratná elektrochemická reakce</a:t>
            </a:r>
            <a:endParaRPr lang="cs-CZ" sz="2000" dirty="0">
              <a:latin typeface="+mn-lt"/>
            </a:endParaRPr>
          </a:p>
          <a:p>
            <a:pPr eaLnBrk="0" hangingPunct="0">
              <a:defRPr/>
            </a:pPr>
            <a:r>
              <a:rPr lang="cs-CZ" sz="2000" dirty="0">
                <a:latin typeface="+mn-lt"/>
                <a:ea typeface="Calibri" pitchFamily="34" charset="0"/>
                <a:cs typeface="Times New Roman" pitchFamily="18" charset="0"/>
              </a:rPr>
              <a:t>                         -  </a:t>
            </a:r>
            <a:r>
              <a:rPr lang="cs-CZ" sz="2000" dirty="0" err="1">
                <a:latin typeface="+mn-lt"/>
                <a:ea typeface="Calibri" pitchFamily="34" charset="0"/>
                <a:cs typeface="Times New Roman" pitchFamily="18" charset="0"/>
              </a:rPr>
              <a:t>elektroaktivní</a:t>
            </a:r>
            <a:r>
              <a:rPr lang="cs-CZ" sz="2000" dirty="0">
                <a:latin typeface="+mn-lt"/>
                <a:ea typeface="Calibri" pitchFamily="34" charset="0"/>
                <a:cs typeface="Times New Roman" pitchFamily="18" charset="0"/>
              </a:rPr>
              <a:t> látka dodána při výrobě</a:t>
            </a:r>
          </a:p>
          <a:p>
            <a:pPr eaLnBrk="0" hangingPunct="0">
              <a:defRPr/>
            </a:pPr>
            <a:r>
              <a:rPr lang="cs-CZ" sz="2000" dirty="0">
                <a:latin typeface="+mn-lt"/>
                <a:ea typeface="Calibri" pitchFamily="34" charset="0"/>
                <a:cs typeface="Times New Roman" pitchFamily="18" charset="0"/>
              </a:rPr>
              <a:t>                         -  po vybití již nelze funkci obnovit</a:t>
            </a:r>
            <a:r>
              <a:rPr lang="cs-CZ" sz="2000" dirty="0">
                <a:latin typeface="+mn-lt"/>
              </a:rPr>
              <a:t> </a:t>
            </a:r>
          </a:p>
          <a:p>
            <a:pPr eaLnBrk="0" hangingPunct="0">
              <a:defRPr/>
            </a:pPr>
            <a:r>
              <a:rPr lang="cs-CZ" sz="2000" dirty="0">
                <a:latin typeface="+mn-lt"/>
              </a:rPr>
              <a:t>                          </a:t>
            </a:r>
          </a:p>
        </p:txBody>
      </p:sp>
      <p:sp>
        <p:nvSpPr>
          <p:cNvPr id="16387" name="Rectangle 2"/>
          <p:cNvSpPr>
            <a:spLocks noChangeArrowheads="1"/>
          </p:cNvSpPr>
          <p:nvPr/>
        </p:nvSpPr>
        <p:spPr bwMode="auto">
          <a:xfrm>
            <a:off x="3276600" y="333375"/>
            <a:ext cx="19669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cs-CZ" sz="2400" b="1">
                <a:latin typeface="Constantia" pitchFamily="18" charset="0"/>
                <a:ea typeface="Calibri" pitchFamily="34" charset="0"/>
                <a:cs typeface="Times New Roman" pitchFamily="18" charset="0"/>
              </a:rPr>
              <a:t>ROZDĚLENÍ</a:t>
            </a:r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900113" y="2492375"/>
            <a:ext cx="7632700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cs-CZ" sz="2000" b="1">
                <a:latin typeface="Constantia" pitchFamily="18" charset="0"/>
                <a:ea typeface="Calibri" pitchFamily="34" charset="0"/>
                <a:cs typeface="Times New Roman" pitchFamily="18" charset="0"/>
              </a:rPr>
              <a:t>SEKUNDÁRNÍ</a:t>
            </a:r>
            <a:r>
              <a:rPr lang="cs-CZ" sz="2000">
                <a:ea typeface="Calibri" pitchFamily="34" charset="0"/>
                <a:cs typeface="Times New Roman" pitchFamily="18" charset="0"/>
              </a:rPr>
              <a:t> – </a:t>
            </a:r>
            <a:r>
              <a:rPr lang="cs-CZ" sz="2000">
                <a:latin typeface="Calibri" pitchFamily="34" charset="0"/>
                <a:ea typeface="Calibri" pitchFamily="34" charset="0"/>
                <a:cs typeface="Times New Roman" pitchFamily="18" charset="0"/>
              </a:rPr>
              <a:t>probíhá vratná elektrochemická reakce</a:t>
            </a:r>
            <a:endParaRPr lang="cs-CZ" sz="6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cs-CZ" sz="2000">
                <a:ea typeface="Calibri" pitchFamily="34" charset="0"/>
                <a:cs typeface="Times New Roman" pitchFamily="18" charset="0"/>
              </a:rPr>
              <a:t>                                       </a:t>
            </a:r>
            <a:r>
              <a:rPr lang="cs-CZ" sz="2000" b="1">
                <a:latin typeface="Constantia" pitchFamily="18" charset="0"/>
                <a:ea typeface="Calibri" pitchFamily="34" charset="0"/>
                <a:cs typeface="Times New Roman" pitchFamily="18" charset="0"/>
              </a:rPr>
              <a:t>(AKUMULÁTOR</a:t>
            </a:r>
            <a:r>
              <a:rPr lang="cs-CZ" sz="2000">
                <a:ea typeface="Calibri" pitchFamily="34" charset="0"/>
                <a:cs typeface="Times New Roman" pitchFamily="18" charset="0"/>
              </a:rPr>
              <a:t>)                     </a:t>
            </a:r>
            <a:endParaRPr lang="cs-CZ" sz="6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cs-CZ" sz="2000"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</a:t>
            </a:r>
            <a:r>
              <a:rPr lang="cs-CZ" sz="2000" b="1" i="1">
                <a:latin typeface="Calibri" pitchFamily="34" charset="0"/>
                <a:ea typeface="Calibri" pitchFamily="34" charset="0"/>
                <a:cs typeface="Times New Roman" pitchFamily="18" charset="0"/>
              </a:rPr>
              <a:t>nabíjení</a:t>
            </a:r>
            <a:r>
              <a:rPr lang="cs-CZ" sz="2000">
                <a:latin typeface="Calibri" pitchFamily="34" charset="0"/>
                <a:ea typeface="Calibri" pitchFamily="34" charset="0"/>
                <a:cs typeface="Times New Roman" pitchFamily="18" charset="0"/>
              </a:rPr>
              <a:t> – vznik elektroaktivní látky elektrolýzou</a:t>
            </a:r>
            <a:endParaRPr lang="cs-CZ" sz="6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cs-CZ" sz="2000"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</a:t>
            </a:r>
            <a:r>
              <a:rPr lang="cs-CZ" sz="2000" b="1" i="1">
                <a:latin typeface="Calibri" pitchFamily="34" charset="0"/>
                <a:ea typeface="Calibri" pitchFamily="34" charset="0"/>
                <a:cs typeface="Times New Roman" pitchFamily="18" charset="0"/>
              </a:rPr>
              <a:t>vybíjení </a:t>
            </a:r>
            <a:r>
              <a:rPr lang="cs-CZ" sz="2000">
                <a:latin typeface="Calibri" pitchFamily="34" charset="0"/>
                <a:ea typeface="Calibri" pitchFamily="34" charset="0"/>
                <a:cs typeface="Times New Roman" pitchFamily="18" charset="0"/>
              </a:rPr>
              <a:t>– elektroaktivní látka se spotřebovává</a:t>
            </a:r>
            <a:endParaRPr lang="cs-CZ" sz="6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cs-CZ" sz="200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cs-CZ" sz="2000" b="1" i="1">
                <a:latin typeface="Calibri" pitchFamily="34" charset="0"/>
                <a:ea typeface="Calibri" pitchFamily="34" charset="0"/>
                <a:cs typeface="Times New Roman" pitchFamily="18" charset="0"/>
              </a:rPr>
              <a:t>olověný akumulátor </a:t>
            </a:r>
            <a:r>
              <a:rPr lang="cs-CZ" sz="2000">
                <a:latin typeface="Calibri" pitchFamily="34" charset="0"/>
                <a:ea typeface="Calibri" pitchFamily="34" charset="0"/>
                <a:cs typeface="Times New Roman" pitchFamily="18" charset="0"/>
              </a:rPr>
              <a:t>– dopravní prostředky</a:t>
            </a:r>
            <a:endParaRPr lang="cs-CZ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719138" y="4365625"/>
            <a:ext cx="8101012" cy="101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hangingPunct="0">
              <a:defRPr/>
            </a:pPr>
            <a:r>
              <a:rPr lang="cs-CZ" sz="2000" b="1" cap="all" dirty="0">
                <a:latin typeface="Constantia" pitchFamily="18" charset="0"/>
                <a:ea typeface="Calibri" pitchFamily="34" charset="0"/>
                <a:cs typeface="Times New Roman" pitchFamily="18" charset="0"/>
              </a:rPr>
              <a:t>palivový článek  </a:t>
            </a:r>
            <a:r>
              <a:rPr lang="cs-CZ" sz="20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- </a:t>
            </a:r>
            <a:r>
              <a:rPr lang="cs-CZ" sz="2000" dirty="0" err="1">
                <a:latin typeface="+mn-lt"/>
                <a:ea typeface="Calibri" pitchFamily="34" charset="0"/>
                <a:cs typeface="Times New Roman" pitchFamily="18" charset="0"/>
              </a:rPr>
              <a:t>elektroaktivní</a:t>
            </a:r>
            <a:r>
              <a:rPr lang="cs-CZ" sz="2000" dirty="0">
                <a:latin typeface="+mn-lt"/>
                <a:ea typeface="Calibri" pitchFamily="34" charset="0"/>
                <a:cs typeface="Times New Roman" pitchFamily="18" charset="0"/>
              </a:rPr>
              <a:t> látka(plynné či kapalné palivo) </a:t>
            </a:r>
          </a:p>
          <a:p>
            <a:pPr eaLnBrk="0" hangingPunct="0">
              <a:defRPr/>
            </a:pPr>
            <a:r>
              <a:rPr lang="cs-CZ" sz="2000" dirty="0">
                <a:latin typeface="+mn-lt"/>
                <a:ea typeface="Calibri" pitchFamily="34" charset="0"/>
                <a:cs typeface="Times New Roman" pitchFamily="18" charset="0"/>
              </a:rPr>
              <a:t>                                              je přiváděna plynule</a:t>
            </a:r>
            <a:endParaRPr lang="cs-CZ" sz="2000" dirty="0">
              <a:latin typeface="+mn-lt"/>
            </a:endParaRPr>
          </a:p>
          <a:p>
            <a:pPr eaLnBrk="0" hangingPunct="0">
              <a:defRPr/>
            </a:pPr>
            <a:r>
              <a:rPr lang="cs-CZ" sz="2000" dirty="0">
                <a:latin typeface="+mn-lt"/>
                <a:ea typeface="Calibri" pitchFamily="34" charset="0"/>
                <a:cs typeface="Times New Roman" pitchFamily="18" charset="0"/>
              </a:rPr>
              <a:t>           </a:t>
            </a:r>
            <a:r>
              <a:rPr lang="cs-CZ" sz="2000" b="1" i="1" dirty="0" err="1">
                <a:latin typeface="+mn-lt"/>
                <a:ea typeface="Calibri" pitchFamily="34" charset="0"/>
                <a:cs typeface="Times New Roman" pitchFamily="18" charset="0"/>
              </a:rPr>
              <a:t>kyslíkovodíkový</a:t>
            </a:r>
            <a:r>
              <a:rPr lang="cs-CZ" sz="2000" b="1" i="1" dirty="0"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lang="cs-CZ" sz="2000" dirty="0">
                <a:latin typeface="+mn-lt"/>
                <a:ea typeface="Calibri" pitchFamily="34" charset="0"/>
                <a:cs typeface="Times New Roman" pitchFamily="18" charset="0"/>
              </a:rPr>
              <a:t> - kosmonautika</a:t>
            </a:r>
            <a:endParaRPr lang="cs-CZ" sz="2000" dirty="0">
              <a:latin typeface="+mn-lt"/>
            </a:endParaRPr>
          </a:p>
        </p:txBody>
      </p:sp>
      <p:pic>
        <p:nvPicPr>
          <p:cNvPr id="9218" name="Picture 2" descr="Výsledek obrázku pro akumuláto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2492896"/>
            <a:ext cx="1959868" cy="1512168"/>
          </a:xfrm>
          <a:prstGeom prst="rect">
            <a:avLst/>
          </a:prstGeom>
          <a:noFill/>
        </p:spPr>
      </p:pic>
      <p:sp>
        <p:nvSpPr>
          <p:cNvPr id="9220" name="AutoShape 4" descr="Výsledek obrázku pro primární  článe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9222" name="AutoShape 6" descr="Výsledek obrázku pro primární  článe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9224" name="Picture 8" descr="Výsledek obrázku pro primární  článe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764704"/>
            <a:ext cx="1679848" cy="1008112"/>
          </a:xfrm>
          <a:prstGeom prst="rect">
            <a:avLst/>
          </a:prstGeom>
          <a:noFill/>
        </p:spPr>
      </p:pic>
      <p:pic>
        <p:nvPicPr>
          <p:cNvPr id="9226" name="Picture 10" descr="Výsledek obrázku pro palivový článek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28184" y="5013176"/>
            <a:ext cx="2256334" cy="129614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2000"/>
                                        <p:tgtEl>
                                          <p:spTgt spid="38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8000"/>
                            </p:stCondLst>
                            <p:childTnLst>
                              <p:par>
                                <p:cTn id="19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1" dur="2000"/>
                                        <p:tgtEl>
                                          <p:spTgt spid="38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0"/>
                            </p:stCondLst>
                            <p:childTnLst>
                              <p:par>
                                <p:cTn id="2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0"/>
                            </p:stCondLst>
                            <p:childTnLst>
                              <p:par>
                                <p:cTn id="29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1" dur="1000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6000"/>
                            </p:stCondLst>
                            <p:childTnLst>
                              <p:par>
                                <p:cTn id="3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3" grpId="0"/>
      <p:bldP spid="38915" grpId="0"/>
      <p:bldP spid="3891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auto">
          <a:xfrm>
            <a:off x="468313" y="765175"/>
            <a:ext cx="76327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dirty="0"/>
              <a:t>Při </a:t>
            </a:r>
            <a:r>
              <a:rPr lang="cs-CZ" b="1" dirty="0">
                <a:solidFill>
                  <a:srgbClr val="FF0000"/>
                </a:solidFill>
              </a:rPr>
              <a:t>vybíjení </a:t>
            </a:r>
            <a:r>
              <a:rPr lang="cs-CZ" dirty="0"/>
              <a:t>akumulátoru se </a:t>
            </a:r>
            <a:r>
              <a:rPr lang="cs-CZ" b="1" dirty="0"/>
              <a:t>olovo oxiduje </a:t>
            </a:r>
            <a:r>
              <a:rPr lang="cs-CZ" dirty="0"/>
              <a:t>a </a:t>
            </a:r>
            <a:r>
              <a:rPr lang="cs-CZ" b="1" dirty="0"/>
              <a:t>oxid </a:t>
            </a:r>
            <a:r>
              <a:rPr lang="cs-CZ" b="1" dirty="0" err="1"/>
              <a:t>olovičitý</a:t>
            </a:r>
            <a:r>
              <a:rPr lang="cs-CZ" b="1" dirty="0"/>
              <a:t> redukuje</a:t>
            </a:r>
            <a:r>
              <a:rPr lang="cs-CZ" dirty="0"/>
              <a:t>, </a:t>
            </a:r>
          </a:p>
          <a:p>
            <a:r>
              <a:rPr lang="cs-CZ" dirty="0"/>
              <a:t>     vzniká síran olovnatý a voda. </a:t>
            </a:r>
          </a:p>
          <a:p>
            <a:endParaRPr lang="cs-CZ" dirty="0"/>
          </a:p>
          <a:p>
            <a:r>
              <a:rPr lang="cs-CZ" dirty="0"/>
              <a:t>Při </a:t>
            </a:r>
            <a:r>
              <a:rPr lang="cs-CZ" b="1" dirty="0">
                <a:solidFill>
                  <a:srgbClr val="FF0000"/>
                </a:solidFill>
              </a:rPr>
              <a:t>nabíjení </a:t>
            </a:r>
            <a:r>
              <a:rPr lang="cs-CZ" dirty="0"/>
              <a:t>akumulátoru probíhá </a:t>
            </a:r>
            <a:r>
              <a:rPr lang="cs-CZ" b="1" dirty="0"/>
              <a:t>děj opačný</a:t>
            </a:r>
            <a:r>
              <a:rPr lang="cs-CZ" dirty="0"/>
              <a:t>.</a:t>
            </a:r>
          </a:p>
          <a:p>
            <a:endParaRPr lang="cs-CZ" dirty="0"/>
          </a:p>
          <a:p>
            <a:r>
              <a:rPr lang="cs-CZ" dirty="0"/>
              <a:t>Zda je akumulátor v automobilu </a:t>
            </a:r>
            <a:r>
              <a:rPr lang="cs-CZ" b="1" dirty="0"/>
              <a:t>vybitý zjišťujeme </a:t>
            </a:r>
            <a:r>
              <a:rPr lang="cs-CZ" dirty="0"/>
              <a:t>měřením</a:t>
            </a:r>
            <a:r>
              <a:rPr lang="cs-CZ" b="1" dirty="0"/>
              <a:t> hustoty </a:t>
            </a:r>
            <a:r>
              <a:rPr lang="cs-CZ" dirty="0"/>
              <a:t>kyseliny sírové (hustoměrem</a:t>
            </a:r>
            <a:r>
              <a:rPr lang="cs-CZ" dirty="0" smtClean="0"/>
              <a:t>)</a:t>
            </a:r>
          </a:p>
          <a:p>
            <a:endParaRPr lang="cs-CZ" dirty="0" smtClean="0"/>
          </a:p>
        </p:txBody>
      </p:sp>
      <p:grpSp>
        <p:nvGrpSpPr>
          <p:cNvPr id="15" name="Skupina 14"/>
          <p:cNvGrpSpPr/>
          <p:nvPr/>
        </p:nvGrpSpPr>
        <p:grpSpPr>
          <a:xfrm>
            <a:off x="611188" y="3276600"/>
            <a:ext cx="8353425" cy="2744788"/>
            <a:chOff x="611188" y="3276600"/>
            <a:chExt cx="8353425" cy="2744788"/>
          </a:xfrm>
        </p:grpSpPr>
        <p:grpSp>
          <p:nvGrpSpPr>
            <p:cNvPr id="7" name="Skupina 9"/>
            <p:cNvGrpSpPr>
              <a:grpSpLocks/>
            </p:cNvGrpSpPr>
            <p:nvPr/>
          </p:nvGrpSpPr>
          <p:grpSpPr bwMode="auto">
            <a:xfrm>
              <a:off x="611188" y="3276600"/>
              <a:ext cx="8353425" cy="2731684"/>
              <a:chOff x="0" y="5153022"/>
              <a:chExt cx="9820956" cy="1625741"/>
            </a:xfrm>
          </p:grpSpPr>
          <p:sp>
            <p:nvSpPr>
              <p:cNvPr id="10" name="Rectangle 1"/>
              <p:cNvSpPr>
                <a:spLocks noChangeArrowheads="1"/>
              </p:cNvSpPr>
              <p:nvPr/>
            </p:nvSpPr>
            <p:spPr bwMode="auto">
              <a:xfrm>
                <a:off x="0" y="5153022"/>
                <a:ext cx="9820956" cy="238212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/>
                <a:r>
                  <a:rPr lang="cs-CZ" sz="2000" b="1" dirty="0">
                    <a:solidFill>
                      <a:srgbClr val="FF0000"/>
                    </a:solidFill>
                    <a:latin typeface="Verdana" pitchFamily="34" charset="0"/>
                  </a:rPr>
                  <a:t>Pb</a:t>
                </a:r>
                <a:r>
                  <a:rPr lang="cs-CZ" sz="2000" b="1" baseline="30000" dirty="0">
                    <a:solidFill>
                      <a:srgbClr val="FF0000"/>
                    </a:solidFill>
                    <a:latin typeface="Verdana" pitchFamily="34" charset="0"/>
                  </a:rPr>
                  <a:t>0</a:t>
                </a:r>
                <a:r>
                  <a:rPr lang="cs-CZ" sz="2000" b="1" dirty="0">
                    <a:solidFill>
                      <a:srgbClr val="008000"/>
                    </a:solidFill>
                    <a:latin typeface="Verdana" pitchFamily="34" charset="0"/>
                  </a:rPr>
                  <a:t> + </a:t>
                </a:r>
                <a:r>
                  <a:rPr lang="cs-CZ" sz="2000" b="1" dirty="0">
                    <a:solidFill>
                      <a:srgbClr val="000099"/>
                    </a:solidFill>
                    <a:latin typeface="Verdana" pitchFamily="34" charset="0"/>
                  </a:rPr>
                  <a:t>Pb</a:t>
                </a:r>
                <a:r>
                  <a:rPr lang="cs-CZ" sz="2000" b="1" baseline="30000" dirty="0">
                    <a:solidFill>
                      <a:srgbClr val="000099"/>
                    </a:solidFill>
                    <a:latin typeface="Verdana" pitchFamily="34" charset="0"/>
                  </a:rPr>
                  <a:t>IV</a:t>
                </a:r>
                <a:r>
                  <a:rPr lang="cs-CZ" sz="2000" b="1" dirty="0">
                    <a:solidFill>
                      <a:srgbClr val="000099"/>
                    </a:solidFill>
                    <a:latin typeface="Verdana" pitchFamily="34" charset="0"/>
                  </a:rPr>
                  <a:t>O</a:t>
                </a:r>
                <a:r>
                  <a:rPr lang="cs-CZ" b="1" baseline="-30000" dirty="0">
                    <a:solidFill>
                      <a:srgbClr val="000099"/>
                    </a:solidFill>
                    <a:latin typeface="Verdana" pitchFamily="34" charset="0"/>
                  </a:rPr>
                  <a:t>2</a:t>
                </a:r>
                <a:r>
                  <a:rPr lang="cs-CZ" sz="2000" b="1" dirty="0">
                    <a:solidFill>
                      <a:srgbClr val="008000"/>
                    </a:solidFill>
                    <a:latin typeface="Verdana" pitchFamily="34" charset="0"/>
                  </a:rPr>
                  <a:t> + 2 H</a:t>
                </a:r>
                <a:r>
                  <a:rPr lang="cs-CZ" b="1" baseline="-30000" dirty="0">
                    <a:solidFill>
                      <a:srgbClr val="008000"/>
                    </a:solidFill>
                    <a:latin typeface="Verdana" pitchFamily="34" charset="0"/>
                  </a:rPr>
                  <a:t>2</a:t>
                </a:r>
                <a:r>
                  <a:rPr lang="cs-CZ" sz="2000" b="1" dirty="0">
                    <a:solidFill>
                      <a:srgbClr val="008000"/>
                    </a:solidFill>
                    <a:latin typeface="Verdana" pitchFamily="34" charset="0"/>
                  </a:rPr>
                  <a:t>SO</a:t>
                </a:r>
                <a:r>
                  <a:rPr lang="cs-CZ" b="1" baseline="-30000" dirty="0">
                    <a:solidFill>
                      <a:srgbClr val="008000"/>
                    </a:solidFill>
                    <a:latin typeface="Verdana" pitchFamily="34" charset="0"/>
                  </a:rPr>
                  <a:t>4</a:t>
                </a:r>
                <a:r>
                  <a:rPr lang="cs-CZ" sz="2000" b="1" dirty="0">
                    <a:solidFill>
                      <a:srgbClr val="008000"/>
                    </a:solidFill>
                    <a:latin typeface="Verdana" pitchFamily="34" charset="0"/>
                  </a:rPr>
                  <a:t> </a:t>
                </a:r>
                <a:r>
                  <a:rPr lang="cs-CZ" sz="2000" dirty="0"/>
                  <a:t>  </a:t>
                </a:r>
                <a:r>
                  <a:rPr lang="cs-CZ" sz="1400" b="1" dirty="0">
                    <a:solidFill>
                      <a:srgbClr val="008000"/>
                    </a:solidFill>
                    <a:latin typeface="Verdana" pitchFamily="34" charset="0"/>
                  </a:rPr>
                  <a:t>                                 </a:t>
                </a:r>
                <a:r>
                  <a:rPr lang="cs-CZ" sz="2000" b="1" dirty="0">
                    <a:solidFill>
                      <a:srgbClr val="008000"/>
                    </a:solidFill>
                    <a:latin typeface="Verdana" pitchFamily="34" charset="0"/>
                  </a:rPr>
                  <a:t>2 </a:t>
                </a:r>
                <a:r>
                  <a:rPr lang="cs-CZ" sz="2000" b="1" dirty="0">
                    <a:solidFill>
                      <a:srgbClr val="D60093"/>
                    </a:solidFill>
                    <a:latin typeface="Verdana" pitchFamily="34" charset="0"/>
                  </a:rPr>
                  <a:t>Pb</a:t>
                </a:r>
                <a:r>
                  <a:rPr lang="cs-CZ" sz="2000" b="1" baseline="30000" dirty="0">
                    <a:solidFill>
                      <a:srgbClr val="D60093"/>
                    </a:solidFill>
                    <a:latin typeface="Verdana" pitchFamily="34" charset="0"/>
                  </a:rPr>
                  <a:t>II</a:t>
                </a:r>
                <a:r>
                  <a:rPr lang="cs-CZ" sz="2000" b="1" dirty="0">
                    <a:solidFill>
                      <a:srgbClr val="D60093"/>
                    </a:solidFill>
                    <a:latin typeface="Verdana" pitchFamily="34" charset="0"/>
                  </a:rPr>
                  <a:t>SO</a:t>
                </a:r>
                <a:r>
                  <a:rPr lang="cs-CZ" b="1" baseline="-30000" dirty="0">
                    <a:solidFill>
                      <a:srgbClr val="D60093"/>
                    </a:solidFill>
                    <a:latin typeface="Verdana" pitchFamily="34" charset="0"/>
                  </a:rPr>
                  <a:t>4</a:t>
                </a:r>
                <a:r>
                  <a:rPr lang="cs-CZ" sz="2000" b="1" dirty="0">
                    <a:solidFill>
                      <a:srgbClr val="008000"/>
                    </a:solidFill>
                    <a:latin typeface="Verdana" pitchFamily="34" charset="0"/>
                  </a:rPr>
                  <a:t> + 2 H</a:t>
                </a:r>
                <a:r>
                  <a:rPr lang="cs-CZ" b="1" baseline="-30000" dirty="0">
                    <a:solidFill>
                      <a:srgbClr val="008000"/>
                    </a:solidFill>
                    <a:latin typeface="Verdana" pitchFamily="34" charset="0"/>
                  </a:rPr>
                  <a:t>2</a:t>
                </a:r>
                <a:r>
                  <a:rPr lang="cs-CZ" sz="2000" b="1" dirty="0">
                    <a:solidFill>
                      <a:srgbClr val="008000"/>
                    </a:solidFill>
                    <a:latin typeface="Verdana" pitchFamily="34" charset="0"/>
                  </a:rPr>
                  <a:t>O</a:t>
                </a:r>
                <a:r>
                  <a:rPr lang="cs-CZ" sz="2000" dirty="0"/>
                  <a:t> </a:t>
                </a:r>
                <a:endParaRPr lang="cs-CZ" sz="4800" dirty="0"/>
              </a:p>
            </p:txBody>
          </p:sp>
          <p:sp>
            <p:nvSpPr>
              <p:cNvPr id="11" name="Rectangle 1"/>
              <p:cNvSpPr>
                <a:spLocks noChangeArrowheads="1"/>
              </p:cNvSpPr>
              <p:nvPr/>
            </p:nvSpPr>
            <p:spPr bwMode="auto">
              <a:xfrm>
                <a:off x="1752570" y="5865693"/>
                <a:ext cx="7391429" cy="91307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/>
                <a:r>
                  <a:rPr lang="cs-CZ" sz="2000" b="1" dirty="0">
                    <a:solidFill>
                      <a:srgbClr val="FF0000"/>
                    </a:solidFill>
                    <a:latin typeface="Verdana" pitchFamily="34" charset="0"/>
                  </a:rPr>
                  <a:t>Pb</a:t>
                </a:r>
                <a:r>
                  <a:rPr lang="cs-CZ" sz="2000" b="1" baseline="30000" dirty="0">
                    <a:solidFill>
                      <a:srgbClr val="FF0000"/>
                    </a:solidFill>
                    <a:latin typeface="Verdana" pitchFamily="34" charset="0"/>
                  </a:rPr>
                  <a:t>0</a:t>
                </a:r>
                <a:r>
                  <a:rPr lang="cs-CZ" sz="2000" b="1" dirty="0">
                    <a:solidFill>
                      <a:srgbClr val="FF0000"/>
                    </a:solidFill>
                    <a:latin typeface="Verdana" pitchFamily="34" charset="0"/>
                  </a:rPr>
                  <a:t>  </a:t>
                </a:r>
                <a:r>
                  <a:rPr lang="cs-CZ" sz="2000" b="1" dirty="0">
                    <a:solidFill>
                      <a:srgbClr val="008000"/>
                    </a:solidFill>
                    <a:latin typeface="Verdana" pitchFamily="34" charset="0"/>
                  </a:rPr>
                  <a:t>- 2e</a:t>
                </a:r>
                <a:r>
                  <a:rPr lang="cs-CZ" sz="2000" b="1" baseline="30000" dirty="0">
                    <a:solidFill>
                      <a:srgbClr val="008000"/>
                    </a:solidFill>
                    <a:latin typeface="Verdana" pitchFamily="34" charset="0"/>
                  </a:rPr>
                  <a:t>-</a:t>
                </a:r>
                <a:r>
                  <a:rPr lang="cs-CZ" sz="2000" b="1" dirty="0">
                    <a:solidFill>
                      <a:srgbClr val="008000"/>
                    </a:solidFill>
                    <a:latin typeface="Verdana" pitchFamily="34" charset="0"/>
                  </a:rPr>
                  <a:t>  </a:t>
                </a:r>
                <a:r>
                  <a:rPr lang="cs-CZ" sz="2000" dirty="0"/>
                  <a:t>  </a:t>
                </a:r>
                <a:r>
                  <a:rPr lang="cs-CZ" sz="1400" b="1" dirty="0">
                    <a:solidFill>
                      <a:srgbClr val="008000"/>
                    </a:solidFill>
                    <a:latin typeface="Verdana" pitchFamily="34" charset="0"/>
                  </a:rPr>
                  <a:t>       </a:t>
                </a:r>
                <a:r>
                  <a:rPr lang="cs-CZ" sz="2000" b="1" dirty="0" err="1">
                    <a:solidFill>
                      <a:srgbClr val="D60093"/>
                    </a:solidFill>
                    <a:latin typeface="Verdana" pitchFamily="34" charset="0"/>
                  </a:rPr>
                  <a:t>Pb</a:t>
                </a:r>
                <a:r>
                  <a:rPr lang="cs-CZ" sz="2000" b="1" baseline="30000" dirty="0">
                    <a:solidFill>
                      <a:srgbClr val="D60093"/>
                    </a:solidFill>
                    <a:latin typeface="Verdana" pitchFamily="34" charset="0"/>
                  </a:rPr>
                  <a:t>+II</a:t>
                </a:r>
                <a:br>
                  <a:rPr lang="cs-CZ" sz="2000" b="1" baseline="30000" dirty="0">
                    <a:solidFill>
                      <a:srgbClr val="D60093"/>
                    </a:solidFill>
                    <a:latin typeface="Verdana" pitchFamily="34" charset="0"/>
                  </a:rPr>
                </a:br>
                <a:endParaRPr lang="cs-CZ" sz="2000" b="1" baseline="30000" dirty="0">
                  <a:solidFill>
                    <a:srgbClr val="D60093"/>
                  </a:solidFill>
                  <a:latin typeface="Verdana" pitchFamily="34" charset="0"/>
                </a:endParaRPr>
              </a:p>
              <a:p>
                <a:pPr algn="ctr"/>
                <a:r>
                  <a:rPr lang="cs-CZ" sz="2000" b="1" dirty="0" err="1">
                    <a:solidFill>
                      <a:srgbClr val="000099"/>
                    </a:solidFill>
                    <a:latin typeface="Verdana" pitchFamily="34" charset="0"/>
                  </a:rPr>
                  <a:t>Pb</a:t>
                </a:r>
                <a:r>
                  <a:rPr lang="cs-CZ" sz="2000" b="1" baseline="30000" dirty="0">
                    <a:solidFill>
                      <a:srgbClr val="000099"/>
                    </a:solidFill>
                    <a:latin typeface="Verdana" pitchFamily="34" charset="0"/>
                  </a:rPr>
                  <a:t>+IV</a:t>
                </a:r>
                <a:r>
                  <a:rPr lang="cs-CZ" sz="2000" b="1" dirty="0">
                    <a:solidFill>
                      <a:srgbClr val="008000"/>
                    </a:solidFill>
                    <a:latin typeface="Verdana" pitchFamily="34" charset="0"/>
                  </a:rPr>
                  <a:t>  + 2e</a:t>
                </a:r>
                <a:r>
                  <a:rPr lang="cs-CZ" sz="2000" b="1" baseline="30000" dirty="0">
                    <a:solidFill>
                      <a:srgbClr val="008000"/>
                    </a:solidFill>
                    <a:latin typeface="Verdana" pitchFamily="34" charset="0"/>
                  </a:rPr>
                  <a:t>-</a:t>
                </a:r>
                <a:r>
                  <a:rPr lang="cs-CZ" sz="2000" b="1" dirty="0">
                    <a:solidFill>
                      <a:srgbClr val="008000"/>
                    </a:solidFill>
                    <a:latin typeface="Verdana" pitchFamily="34" charset="0"/>
                  </a:rPr>
                  <a:t>           </a:t>
                </a:r>
                <a:r>
                  <a:rPr lang="cs-CZ" sz="2000" b="1" dirty="0" err="1">
                    <a:solidFill>
                      <a:srgbClr val="D60093"/>
                    </a:solidFill>
                    <a:latin typeface="Verdana" pitchFamily="34" charset="0"/>
                  </a:rPr>
                  <a:t>Pb</a:t>
                </a:r>
                <a:r>
                  <a:rPr lang="cs-CZ" sz="2000" b="1" baseline="30000" dirty="0">
                    <a:solidFill>
                      <a:srgbClr val="D60093"/>
                    </a:solidFill>
                    <a:latin typeface="Verdana" pitchFamily="34" charset="0"/>
                  </a:rPr>
                  <a:t>+II</a:t>
                </a:r>
              </a:p>
            </p:txBody>
          </p:sp>
          <p:pic>
            <p:nvPicPr>
              <p:cNvPr id="12" name="Picture 2" descr="http://www.zschemie.euweb.cz/redox/sipka1.gif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5503333" y="6143629"/>
                <a:ext cx="476250" cy="457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3" name="Picture 2" descr="http://www.zschemie.euweb.cz/redox/sipka1.gif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5757333" y="6443664"/>
                <a:ext cx="476250" cy="457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8" name="Šipka doprava 7"/>
            <p:cNvSpPr/>
            <p:nvPr/>
          </p:nvSpPr>
          <p:spPr bwMode="auto">
            <a:xfrm>
              <a:off x="1263650" y="4460874"/>
              <a:ext cx="1352550" cy="720725"/>
            </a:xfrm>
            <a:prstGeom prst="rightArrow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cs-CZ" b="1" dirty="0"/>
                <a:t>oxidace</a:t>
              </a:r>
            </a:p>
          </p:txBody>
        </p:sp>
        <p:sp>
          <p:nvSpPr>
            <p:cNvPr id="9" name="Šipka doprava 8"/>
            <p:cNvSpPr/>
            <p:nvPr/>
          </p:nvSpPr>
          <p:spPr bwMode="auto">
            <a:xfrm>
              <a:off x="1263650" y="5302249"/>
              <a:ext cx="1352550" cy="719139"/>
            </a:xfrm>
            <a:prstGeom prst="rightArrow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cs-CZ" b="1" dirty="0"/>
                <a:t>redukce</a:t>
              </a:r>
            </a:p>
          </p:txBody>
        </p:sp>
      </p:grpSp>
      <p:sp>
        <p:nvSpPr>
          <p:cNvPr id="5" name="Šipka doprava 4"/>
          <p:cNvSpPr/>
          <p:nvPr/>
        </p:nvSpPr>
        <p:spPr>
          <a:xfrm>
            <a:off x="4355976" y="3140968"/>
            <a:ext cx="1569214" cy="432408"/>
          </a:xfrm>
          <a:prstGeom prst="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400" b="1" dirty="0"/>
              <a:t>VYBÍJENÍ</a:t>
            </a:r>
          </a:p>
        </p:txBody>
      </p:sp>
      <p:sp>
        <p:nvSpPr>
          <p:cNvPr id="6" name="Šipka doprava 5"/>
          <p:cNvSpPr/>
          <p:nvPr/>
        </p:nvSpPr>
        <p:spPr>
          <a:xfrm flipH="1">
            <a:off x="4283968" y="3573016"/>
            <a:ext cx="1575620" cy="446723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400" b="1" dirty="0"/>
              <a:t>NABÍJENÍ</a:t>
            </a:r>
            <a:endParaRPr lang="cs-CZ" sz="1600" b="1" dirty="0"/>
          </a:p>
        </p:txBody>
      </p:sp>
      <p:sp>
        <p:nvSpPr>
          <p:cNvPr id="14" name="Obdélník 13"/>
          <p:cNvSpPr/>
          <p:nvPr/>
        </p:nvSpPr>
        <p:spPr>
          <a:xfrm>
            <a:off x="1691680" y="260648"/>
            <a:ext cx="515769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b="1" dirty="0" smtClean="0"/>
              <a:t>PRINCIP  OLOVĚNÉHO  AKUMULÁTORU</a:t>
            </a:r>
            <a:endParaRPr lang="cs-CZ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0"/>
                            </p:stCondLst>
                            <p:childTnLst>
                              <p:par>
                                <p:cTn id="2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1"/>
          <p:cNvSpPr>
            <a:spLocks noChangeArrowheads="1"/>
          </p:cNvSpPr>
          <p:nvPr/>
        </p:nvSpPr>
        <p:spPr bwMode="auto">
          <a:xfrm>
            <a:off x="827088" y="620713"/>
            <a:ext cx="7489825" cy="286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000" b="1" dirty="0"/>
              <a:t>nikl-kadmiový akumulátor                                   </a:t>
            </a:r>
          </a:p>
          <a:p>
            <a:r>
              <a:rPr lang="pl-PL" sz="2000" dirty="0"/>
              <a:t>–</a:t>
            </a:r>
            <a:r>
              <a:rPr lang="cs-CZ" sz="2000" dirty="0"/>
              <a:t> </a:t>
            </a:r>
            <a:r>
              <a:rPr lang="pl-PL" sz="2000" dirty="0"/>
              <a:t>napětí jednoho článku je 1,2 V                              </a:t>
            </a:r>
          </a:p>
          <a:p>
            <a:r>
              <a:rPr lang="pl-PL" sz="2000" dirty="0"/>
              <a:t>   – problematická jedovatost Cd                                      </a:t>
            </a:r>
          </a:p>
          <a:p>
            <a:r>
              <a:rPr lang="pl-PL" sz="2000" dirty="0"/>
              <a:t>  – v podobě tzv. tužkových baterii</a:t>
            </a:r>
          </a:p>
          <a:p>
            <a:endParaRPr lang="cs-CZ" sz="2000" b="1" dirty="0"/>
          </a:p>
          <a:p>
            <a:endParaRPr lang="cs-CZ" sz="2000" b="1" dirty="0"/>
          </a:p>
          <a:p>
            <a:r>
              <a:rPr lang="cs-CZ" sz="2000" b="1" dirty="0"/>
              <a:t>lithium-iontový akumulátor, </a:t>
            </a:r>
            <a:r>
              <a:rPr lang="cs-CZ" sz="2000" dirty="0"/>
              <a:t>zkráceně </a:t>
            </a:r>
            <a:r>
              <a:rPr lang="cs-CZ" sz="2000" b="1" dirty="0"/>
              <a:t>Li-Ion   </a:t>
            </a:r>
          </a:p>
          <a:p>
            <a:r>
              <a:rPr lang="pl-PL" sz="2000" dirty="0"/>
              <a:t>– </a:t>
            </a:r>
            <a:r>
              <a:rPr lang="cs-CZ" sz="2000" dirty="0"/>
              <a:t>nominální napětí 3,7 V                                              </a:t>
            </a:r>
          </a:p>
          <a:p>
            <a:r>
              <a:rPr lang="cs-CZ" sz="2000" dirty="0"/>
              <a:t> </a:t>
            </a:r>
            <a:r>
              <a:rPr lang="pl-PL" sz="2000" dirty="0"/>
              <a:t>– použití v elektromobilech</a:t>
            </a:r>
            <a:endParaRPr lang="cs-CZ" sz="2000" b="1" dirty="0"/>
          </a:p>
        </p:txBody>
      </p:sp>
      <p:sp>
        <p:nvSpPr>
          <p:cNvPr id="4" name="Obdélník 2"/>
          <p:cNvSpPr>
            <a:spLocks noChangeArrowheads="1"/>
          </p:cNvSpPr>
          <p:nvPr/>
        </p:nvSpPr>
        <p:spPr bwMode="auto">
          <a:xfrm>
            <a:off x="395288" y="4076700"/>
            <a:ext cx="8353176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b="1" dirty="0"/>
              <a:t>Užití sekundárních článků</a:t>
            </a:r>
          </a:p>
          <a:p>
            <a:r>
              <a:rPr lang="cs-CZ" sz="2000" dirty="0"/>
              <a:t>jako startovací baterie motorových vozidel</a:t>
            </a:r>
          </a:p>
          <a:p>
            <a:r>
              <a:rPr lang="cs-CZ" sz="2000" dirty="0"/>
              <a:t>u akumulátorových nákladních vozíků, elektromobilů </a:t>
            </a:r>
          </a:p>
          <a:p>
            <a:r>
              <a:rPr lang="cs-CZ" sz="2000" dirty="0"/>
              <a:t>pro nouzová osvětlení, pro přenosné svítilny i ke stálému osvětlování  </a:t>
            </a:r>
          </a:p>
          <a:p>
            <a:r>
              <a:rPr lang="cs-CZ" sz="2000" dirty="0"/>
              <a:t>používají se i do přenosných zařízení: hračky, radiopřijímače, fotografické blesky ap.</a:t>
            </a:r>
          </a:p>
        </p:txBody>
      </p:sp>
      <p:pic>
        <p:nvPicPr>
          <p:cNvPr id="5" name="Picture 14" descr="Li-Ion baterie z mobilu Samsu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125" y="2276475"/>
            <a:ext cx="1905000" cy="138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8" descr="Výsledek obrázku pro nikl kadmiový akumulát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7400" y="188913"/>
            <a:ext cx="1905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Obdélník 2"/>
          <p:cNvSpPr>
            <a:spLocks noChangeArrowheads="1"/>
          </p:cNvSpPr>
          <p:nvPr/>
        </p:nvSpPr>
        <p:spPr bwMode="auto">
          <a:xfrm>
            <a:off x="395288" y="2133600"/>
            <a:ext cx="79216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solidFill>
                  <a:schemeClr val="bg1"/>
                </a:solidFill>
                <a:latin typeface="Calibri" pitchFamily="34" charset="0"/>
              </a:rPr>
              <a:t>  </a:t>
            </a:r>
            <a:r>
              <a:rPr lang="cs-CZ">
                <a:latin typeface="Calibri" pitchFamily="34" charset="0"/>
              </a:rPr>
              <a:t>oxidační číslo prvku v </a:t>
            </a:r>
            <a:r>
              <a:rPr lang="cs-CZ" b="1">
                <a:latin typeface="Calibri" pitchFamily="34" charset="0"/>
              </a:rPr>
              <a:t>jednojaderném iontu</a:t>
            </a:r>
            <a:r>
              <a:rPr lang="cs-CZ">
                <a:latin typeface="Calibri" pitchFamily="34" charset="0"/>
              </a:rPr>
              <a:t> je rovno</a:t>
            </a:r>
            <a:r>
              <a:rPr lang="cs-CZ" b="1">
                <a:latin typeface="Calibri" pitchFamily="34" charset="0"/>
              </a:rPr>
              <a:t> náboji iontu </a:t>
            </a:r>
            <a:endParaRPr lang="cs-CZ">
              <a:latin typeface="Calibri" pitchFamily="34" charset="0"/>
            </a:endParaRPr>
          </a:p>
        </p:txBody>
      </p:sp>
      <p:sp>
        <p:nvSpPr>
          <p:cNvPr id="17411" name="Rectangle 2"/>
          <p:cNvSpPr>
            <a:spLocks noChangeArrowheads="1"/>
          </p:cNvSpPr>
          <p:nvPr/>
        </p:nvSpPr>
        <p:spPr bwMode="auto">
          <a:xfrm>
            <a:off x="395288" y="1341438"/>
            <a:ext cx="83534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</a:t>
            </a:r>
            <a:r>
              <a:rPr lang="cs-CZ">
                <a:latin typeface="Calibri" pitchFamily="34" charset="0"/>
                <a:ea typeface="Calibri" pitchFamily="34" charset="0"/>
                <a:cs typeface="Times New Roman" pitchFamily="18" charset="0"/>
              </a:rPr>
              <a:t>atomy prvků ve </a:t>
            </a:r>
            <a:r>
              <a:rPr lang="cs-CZ" b="1">
                <a:latin typeface="Calibri" pitchFamily="34" charset="0"/>
                <a:ea typeface="Calibri" pitchFamily="34" charset="0"/>
                <a:cs typeface="Times New Roman" pitchFamily="18" charset="0"/>
              </a:rPr>
              <a:t>volném stavu</a:t>
            </a:r>
            <a:r>
              <a:rPr lang="cs-CZ">
                <a:latin typeface="Calibri" pitchFamily="34" charset="0"/>
                <a:ea typeface="Calibri" pitchFamily="34" charset="0"/>
                <a:cs typeface="Times New Roman" pitchFamily="18" charset="0"/>
              </a:rPr>
              <a:t> či ve </a:t>
            </a:r>
            <a:r>
              <a:rPr lang="cs-CZ" b="1">
                <a:latin typeface="Calibri" pitchFamily="34" charset="0"/>
                <a:ea typeface="Calibri" pitchFamily="34" charset="0"/>
                <a:cs typeface="Times New Roman" pitchFamily="18" charset="0"/>
              </a:rPr>
              <a:t>své molekule či krystalu </a:t>
            </a:r>
            <a:r>
              <a:rPr lang="cs-CZ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r>
              <a:rPr lang="cs-CZ">
                <a:latin typeface="Calibri" pitchFamily="34" charset="0"/>
                <a:ea typeface="Calibri" pitchFamily="34" charset="0"/>
                <a:cs typeface="Times New Roman" pitchFamily="18" charset="0"/>
              </a:rPr>
              <a:t>      mají oxidační číslo </a:t>
            </a:r>
            <a:r>
              <a:rPr lang="cs-CZ" b="1">
                <a:latin typeface="Calibri" pitchFamily="34" charset="0"/>
                <a:ea typeface="Calibri" pitchFamily="34" charset="0"/>
                <a:cs typeface="Times New Roman" pitchFamily="18" charset="0"/>
              </a:rPr>
              <a:t>rovno  NULE </a:t>
            </a:r>
          </a:p>
        </p:txBody>
      </p:sp>
      <p:sp>
        <p:nvSpPr>
          <p:cNvPr id="17412" name="Obdélník 4"/>
          <p:cNvSpPr>
            <a:spLocks noChangeArrowheads="1"/>
          </p:cNvSpPr>
          <p:nvPr/>
        </p:nvSpPr>
        <p:spPr bwMode="auto">
          <a:xfrm>
            <a:off x="395288" y="2708275"/>
            <a:ext cx="8497887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>
                <a:solidFill>
                  <a:schemeClr val="bg1"/>
                </a:solidFill>
                <a:latin typeface="Calibri" pitchFamily="34" charset="0"/>
              </a:rPr>
              <a:t>  </a:t>
            </a:r>
            <a:r>
              <a:rPr lang="cs-CZ" b="1">
                <a:latin typeface="Calibri" pitchFamily="34" charset="0"/>
              </a:rPr>
              <a:t>součet </a:t>
            </a:r>
            <a:r>
              <a:rPr lang="cs-CZ">
                <a:latin typeface="Calibri" pitchFamily="34" charset="0"/>
              </a:rPr>
              <a:t>oxidačních čísel všech atomů v </a:t>
            </a:r>
            <a:r>
              <a:rPr lang="cs-CZ" b="1">
                <a:latin typeface="Calibri" pitchFamily="34" charset="0"/>
              </a:rPr>
              <a:t>molekule je roven nule</a:t>
            </a:r>
            <a:r>
              <a:rPr lang="cs-CZ">
                <a:latin typeface="Calibri" pitchFamily="34" charset="0"/>
              </a:rPr>
              <a:t>,          </a:t>
            </a:r>
          </a:p>
          <a:p>
            <a:r>
              <a:rPr lang="cs-CZ">
                <a:latin typeface="Calibri" pitchFamily="34" charset="0"/>
              </a:rPr>
              <a:t>     ve </a:t>
            </a:r>
            <a:r>
              <a:rPr lang="cs-CZ" b="1">
                <a:latin typeface="Calibri" pitchFamily="34" charset="0"/>
              </a:rPr>
              <a:t>vícejaderném iontu</a:t>
            </a:r>
            <a:r>
              <a:rPr lang="cs-CZ">
                <a:latin typeface="Calibri" pitchFamily="34" charset="0"/>
              </a:rPr>
              <a:t> je roven </a:t>
            </a:r>
            <a:r>
              <a:rPr lang="cs-CZ" b="1">
                <a:latin typeface="Calibri" pitchFamily="34" charset="0"/>
              </a:rPr>
              <a:t>náboji </a:t>
            </a:r>
            <a:endParaRPr lang="cs-CZ">
              <a:latin typeface="Calibri" pitchFamily="34" charset="0"/>
            </a:endParaRPr>
          </a:p>
        </p:txBody>
      </p:sp>
      <p:sp>
        <p:nvSpPr>
          <p:cNvPr id="17413" name="Obdélník 5"/>
          <p:cNvSpPr>
            <a:spLocks noChangeArrowheads="1"/>
          </p:cNvSpPr>
          <p:nvPr/>
        </p:nvSpPr>
        <p:spPr bwMode="auto">
          <a:xfrm>
            <a:off x="395288" y="3573463"/>
            <a:ext cx="864076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>
                <a:solidFill>
                  <a:schemeClr val="bg1"/>
                </a:solidFill>
                <a:latin typeface="Calibri" pitchFamily="34" charset="0"/>
              </a:rPr>
              <a:t>  </a:t>
            </a:r>
            <a:r>
              <a:rPr lang="cs-CZ" b="1">
                <a:latin typeface="Calibri" pitchFamily="34" charset="0"/>
              </a:rPr>
              <a:t>kladné oxidační číslo prvku ve sloučenině je maximálně rovno číslu skupiny, ve které    </a:t>
            </a:r>
          </a:p>
          <a:p>
            <a:r>
              <a:rPr lang="cs-CZ" b="1">
                <a:latin typeface="Calibri" pitchFamily="34" charset="0"/>
              </a:rPr>
              <a:t>      prvek leží v PSP </a:t>
            </a:r>
            <a:r>
              <a:rPr lang="cs-CZ">
                <a:latin typeface="Calibri" pitchFamily="34" charset="0"/>
              </a:rPr>
              <a:t> (platí zejména pro nepřechodné prvky  ) </a:t>
            </a:r>
          </a:p>
        </p:txBody>
      </p:sp>
      <p:sp>
        <p:nvSpPr>
          <p:cNvPr id="17414" name="Rectangle 5"/>
          <p:cNvSpPr>
            <a:spLocks noChangeArrowheads="1"/>
          </p:cNvSpPr>
          <p:nvPr/>
        </p:nvSpPr>
        <p:spPr bwMode="auto">
          <a:xfrm>
            <a:off x="395288" y="4344988"/>
            <a:ext cx="7777162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cs-CZ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cs-CZ">
                <a:latin typeface="Calibri" pitchFamily="34" charset="0"/>
                <a:ea typeface="Calibri" pitchFamily="34" charset="0"/>
                <a:cs typeface="Times New Roman" pitchFamily="18" charset="0"/>
              </a:rPr>
              <a:t>některé prvky mají ve většině sloučenin stálé oxidační číslo  </a:t>
            </a:r>
          </a:p>
          <a:p>
            <a:r>
              <a:rPr lang="cs-CZ"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</a:t>
            </a:r>
            <a:r>
              <a:rPr lang="cs-CZ" b="1">
                <a:latin typeface="Calibri" pitchFamily="34" charset="0"/>
                <a:ea typeface="Calibri" pitchFamily="34" charset="0"/>
                <a:cs typeface="Times New Roman" pitchFamily="18" charset="0"/>
              </a:rPr>
              <a:t>Li , Na ; K ; Ag</a:t>
            </a:r>
            <a:r>
              <a:rPr lang="cs-CZ">
                <a:latin typeface="Calibri" pitchFamily="34" charset="0"/>
                <a:ea typeface="Calibri" pitchFamily="34" charset="0"/>
                <a:cs typeface="Times New Roman" pitchFamily="18" charset="0"/>
              </a:rPr>
              <a:t>       </a:t>
            </a:r>
            <a:r>
              <a:rPr lang="cs-CZ" b="1">
                <a:latin typeface="Calibri" pitchFamily="34" charset="0"/>
                <a:ea typeface="Calibri" pitchFamily="34" charset="0"/>
                <a:cs typeface="Times New Roman" pitchFamily="18" charset="0"/>
              </a:rPr>
              <a:t>+ I</a:t>
            </a:r>
            <a:r>
              <a:rPr lang="cs-CZ">
                <a:latin typeface="Calibri" pitchFamily="34" charset="0"/>
                <a:ea typeface="Calibri" pitchFamily="34" charset="0"/>
                <a:cs typeface="Times New Roman" pitchFamily="18" charset="0"/>
              </a:rPr>
              <a:t>      </a:t>
            </a:r>
            <a:r>
              <a:rPr lang="cs-CZ" b="1">
                <a:latin typeface="Calibri" pitchFamily="34" charset="0"/>
                <a:ea typeface="Calibri" pitchFamily="34" charset="0"/>
                <a:cs typeface="Times New Roman" pitchFamily="18" charset="0"/>
              </a:rPr>
              <a:t>Ca ; Mg ; Zn; Ba</a:t>
            </a:r>
            <a:r>
              <a:rPr lang="cs-CZ">
                <a:latin typeface="Calibri" pitchFamily="34" charset="0"/>
                <a:ea typeface="Calibri" pitchFamily="34" charset="0"/>
                <a:cs typeface="Times New Roman" pitchFamily="18" charset="0"/>
              </a:rPr>
              <a:t>      </a:t>
            </a:r>
            <a:r>
              <a:rPr lang="cs-CZ" b="1">
                <a:latin typeface="Calibri" pitchFamily="34" charset="0"/>
                <a:ea typeface="Calibri" pitchFamily="34" charset="0"/>
                <a:cs typeface="Times New Roman" pitchFamily="18" charset="0"/>
              </a:rPr>
              <a:t>+  II </a:t>
            </a:r>
            <a:r>
              <a:rPr lang="cs-CZ">
                <a:latin typeface="Calibri" pitchFamily="34" charset="0"/>
                <a:ea typeface="Calibri" pitchFamily="34" charset="0"/>
                <a:cs typeface="Times New Roman" pitchFamily="18" charset="0"/>
              </a:rPr>
              <a:t>     </a:t>
            </a:r>
            <a:r>
              <a:rPr lang="cs-CZ" b="1">
                <a:latin typeface="Calibri" pitchFamily="34" charset="0"/>
                <a:ea typeface="Calibri" pitchFamily="34" charset="0"/>
                <a:cs typeface="Times New Roman" pitchFamily="18" charset="0"/>
              </a:rPr>
              <a:t>Al   + III</a:t>
            </a:r>
            <a:r>
              <a:rPr lang="cs-CZ">
                <a:latin typeface="Calibri" pitchFamily="34" charset="0"/>
                <a:ea typeface="Calibri" pitchFamily="34" charset="0"/>
                <a:cs typeface="Times New Roman" pitchFamily="18" charset="0"/>
              </a:rPr>
              <a:t>       </a:t>
            </a:r>
          </a:p>
          <a:p>
            <a:r>
              <a:rPr lang="cs-CZ"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</a:t>
            </a:r>
            <a:r>
              <a:rPr lang="cs-CZ" b="1">
                <a:latin typeface="Calibri" pitchFamily="34" charset="0"/>
                <a:ea typeface="Calibri" pitchFamily="34" charset="0"/>
                <a:cs typeface="Times New Roman" pitchFamily="18" charset="0"/>
              </a:rPr>
              <a:t>H </a:t>
            </a:r>
            <a:r>
              <a:rPr lang="cs-CZ">
                <a:latin typeface="Calibri" pitchFamily="34" charset="0"/>
                <a:ea typeface="Calibri" pitchFamily="34" charset="0"/>
                <a:cs typeface="Times New Roman" pitchFamily="18" charset="0"/>
              </a:rPr>
              <a:t>   + I   výjimka hydridy kovů    NaH</a:t>
            </a:r>
            <a:r>
              <a:rPr lang="cs-CZ" baseline="30000">
                <a:latin typeface="Calibri" pitchFamily="34" charset="0"/>
                <a:ea typeface="Calibri" pitchFamily="34" charset="0"/>
                <a:cs typeface="Times New Roman" pitchFamily="18" charset="0"/>
              </a:rPr>
              <a:t> – I</a:t>
            </a:r>
            <a:r>
              <a:rPr lang="cs-CZ">
                <a:latin typeface="Calibri" pitchFamily="34" charset="0"/>
                <a:ea typeface="Calibri" pitchFamily="34" charset="0"/>
                <a:cs typeface="Times New Roman" pitchFamily="18" charset="0"/>
              </a:rPr>
              <a:t>   </a:t>
            </a:r>
          </a:p>
        </p:txBody>
      </p:sp>
      <p:sp>
        <p:nvSpPr>
          <p:cNvPr id="17415" name="Obdélník 7"/>
          <p:cNvSpPr>
            <a:spLocks noChangeArrowheads="1"/>
          </p:cNvSpPr>
          <p:nvPr/>
        </p:nvSpPr>
        <p:spPr bwMode="auto">
          <a:xfrm>
            <a:off x="1692275" y="5229225"/>
            <a:ext cx="38941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>
                <a:latin typeface="Calibri" pitchFamily="34" charset="0"/>
              </a:rPr>
              <a:t>O    - II   </a:t>
            </a:r>
            <a:r>
              <a:rPr lang="cs-CZ">
                <a:latin typeface="Calibri" pitchFamily="34" charset="0"/>
              </a:rPr>
              <a:t>výjimka </a:t>
            </a:r>
            <a:r>
              <a:rPr lang="cs-CZ" b="1">
                <a:latin typeface="Calibri" pitchFamily="34" charset="0"/>
              </a:rPr>
              <a:t>peroxidy   - O </a:t>
            </a:r>
            <a:r>
              <a:rPr lang="cs-CZ" b="1" baseline="30000">
                <a:latin typeface="Calibri" pitchFamily="34" charset="0"/>
              </a:rPr>
              <a:t>-</a:t>
            </a:r>
            <a:r>
              <a:rPr lang="cs-CZ" b="1">
                <a:latin typeface="Calibri" pitchFamily="34" charset="0"/>
              </a:rPr>
              <a:t> </a:t>
            </a:r>
            <a:r>
              <a:rPr lang="cs-CZ" b="1" baseline="30000">
                <a:latin typeface="Calibri" pitchFamily="34" charset="0"/>
              </a:rPr>
              <a:t>I </a:t>
            </a:r>
            <a:r>
              <a:rPr lang="cs-CZ" b="1">
                <a:latin typeface="Calibri" pitchFamily="34" charset="0"/>
              </a:rPr>
              <a:t>– O - </a:t>
            </a:r>
            <a:r>
              <a:rPr lang="cs-CZ" b="1" baseline="30000">
                <a:latin typeface="Calibri" pitchFamily="34" charset="0"/>
              </a:rPr>
              <a:t>- I</a:t>
            </a:r>
            <a:r>
              <a:rPr lang="cs-CZ" b="1">
                <a:latin typeface="Calibri" pitchFamily="34" charset="0"/>
              </a:rPr>
              <a:t> </a:t>
            </a:r>
            <a:endParaRPr lang="cs-CZ">
              <a:latin typeface="Calibri" pitchFamily="34" charset="0"/>
            </a:endParaRPr>
          </a:p>
        </p:txBody>
      </p:sp>
      <p:sp>
        <p:nvSpPr>
          <p:cNvPr id="17416" name="Rectangle 1"/>
          <p:cNvSpPr>
            <a:spLocks noChangeArrowheads="1"/>
          </p:cNvSpPr>
          <p:nvPr/>
        </p:nvSpPr>
        <p:spPr bwMode="auto">
          <a:xfrm>
            <a:off x="1547813" y="296863"/>
            <a:ext cx="6659562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cs-CZ" sz="2800" b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PRAVIDLA PRO URČOV</a:t>
            </a:r>
            <a:r>
              <a:rPr lang="cs-CZ" sz="2800" b="1">
                <a:solidFill>
                  <a:srgbClr val="FF0000"/>
                </a:solidFill>
                <a:latin typeface="Book Antiqua" pitchFamily="18" charset="0"/>
                <a:ea typeface="Calibri" pitchFamily="34" charset="0"/>
                <a:cs typeface="Times New Roman" pitchFamily="18" charset="0"/>
              </a:rPr>
              <a:t>Á</a:t>
            </a:r>
            <a:r>
              <a:rPr lang="cs-CZ" sz="2800" b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lang="cs-CZ" sz="2800" b="1">
                <a:solidFill>
                  <a:srgbClr val="FF0000"/>
                </a:solidFill>
                <a:latin typeface="Book Antiqua" pitchFamily="18" charset="0"/>
                <a:ea typeface="Calibri" pitchFamily="34" charset="0"/>
                <a:cs typeface="Times New Roman" pitchFamily="18" charset="0"/>
              </a:rPr>
              <a:t>Í</a:t>
            </a:r>
            <a:r>
              <a:rPr lang="cs-CZ" sz="2800" b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HODNOT OXIDAČN</a:t>
            </a:r>
            <a:r>
              <a:rPr lang="cs-CZ" sz="2800" b="1">
                <a:solidFill>
                  <a:srgbClr val="FF0000"/>
                </a:solidFill>
                <a:latin typeface="Book Antiqua" pitchFamily="18" charset="0"/>
                <a:ea typeface="Calibri" pitchFamily="34" charset="0"/>
                <a:cs typeface="Times New Roman" pitchFamily="18" charset="0"/>
              </a:rPr>
              <a:t>Í</a:t>
            </a:r>
            <a:r>
              <a:rPr lang="cs-CZ" sz="2800" b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 Č</a:t>
            </a:r>
            <a:r>
              <a:rPr lang="cs-CZ" sz="2800" b="1">
                <a:solidFill>
                  <a:srgbClr val="FF0000"/>
                </a:solidFill>
                <a:latin typeface="Book Antiqua" pitchFamily="18" charset="0"/>
                <a:ea typeface="Calibri" pitchFamily="34" charset="0"/>
                <a:cs typeface="Times New Roman" pitchFamily="18" charset="0"/>
              </a:rPr>
              <a:t>Í</a:t>
            </a:r>
            <a:r>
              <a:rPr lang="cs-CZ" sz="2800" b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SEL</a:t>
            </a:r>
            <a:endParaRPr lang="cs-CZ" sz="2800">
              <a:solidFill>
                <a:srgbClr val="FF0000"/>
              </a:solidFill>
              <a:latin typeface="Book Antiqua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395288" y="333375"/>
            <a:ext cx="8280400" cy="5832475"/>
          </a:xfrm>
          <a:prstGeom prst="rect">
            <a:avLst/>
          </a:prstGeom>
          <a:solidFill>
            <a:schemeClr val="accent3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8000" b="1" dirty="0">
                <a:solidFill>
                  <a:schemeClr val="tx1"/>
                </a:solidFill>
                <a:latin typeface="Comic Sans MS" pitchFamily="66" charset="0"/>
              </a:rPr>
              <a:t>NÁPOVĚDA </a:t>
            </a:r>
          </a:p>
        </p:txBody>
      </p:sp>
      <p:sp>
        <p:nvSpPr>
          <p:cNvPr id="10" name="Tlačítko akce: Zpět nebo Předchozí 9">
            <a:hlinkClick r:id="rId2" action="ppaction://hlinksldjump" highlightClick="1"/>
          </p:cNvPr>
          <p:cNvSpPr/>
          <p:nvPr/>
        </p:nvSpPr>
        <p:spPr>
          <a:xfrm>
            <a:off x="7524750" y="5373688"/>
            <a:ext cx="1041400" cy="358775"/>
          </a:xfrm>
          <a:prstGeom prst="actionButtonBackPrevious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3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3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ChangeArrowheads="1"/>
          </p:cNvSpPr>
          <p:nvPr/>
        </p:nvSpPr>
        <p:spPr bwMode="auto">
          <a:xfrm>
            <a:off x="755650" y="641350"/>
            <a:ext cx="7561263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cs-CZ" sz="2800" b="1">
                <a:latin typeface="Constantia" pitchFamily="18" charset="0"/>
                <a:ea typeface="Calibri" pitchFamily="34" charset="0"/>
                <a:cs typeface="Times New Roman" pitchFamily="18" charset="0"/>
              </a:rPr>
              <a:t>REDOXNÍ DĚJ </a:t>
            </a:r>
          </a:p>
          <a:p>
            <a:pPr eaLnBrk="0" hangingPunct="0"/>
            <a:r>
              <a:rPr lang="cs-CZ" sz="2800" b="1">
                <a:latin typeface="Constantia" pitchFamily="18" charset="0"/>
                <a:ea typeface="Calibri" pitchFamily="34" charset="0"/>
                <a:cs typeface="Times New Roman" pitchFamily="18" charset="0"/>
              </a:rPr>
              <a:t>                             OXIDAČNĚ- REDUKČNÍ DĚJ</a:t>
            </a:r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900113" y="2205038"/>
            <a:ext cx="4283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buFontTx/>
              <a:buChar char="•"/>
            </a:pPr>
            <a:r>
              <a:rPr lang="cs-CZ" sz="2000">
                <a:latin typeface="Calibri" pitchFamily="34" charset="0"/>
                <a:ea typeface="Calibri" pitchFamily="34" charset="0"/>
                <a:cs typeface="Times New Roman" pitchFamily="18" charset="0"/>
              </a:rPr>
              <a:t>  dochází k přenosu elektronů</a:t>
            </a:r>
            <a:endParaRPr lang="cs-CZ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100" name="Rectangle 3"/>
          <p:cNvSpPr>
            <a:spLocks noChangeArrowheads="1"/>
          </p:cNvSpPr>
          <p:nvPr/>
        </p:nvSpPr>
        <p:spPr bwMode="auto">
          <a:xfrm>
            <a:off x="900113" y="2781300"/>
            <a:ext cx="6227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buFontTx/>
              <a:buChar char="•"/>
            </a:pPr>
            <a:r>
              <a:rPr lang="cs-CZ" sz="2000">
                <a:latin typeface="Calibri" pitchFamily="34" charset="0"/>
                <a:ea typeface="Calibri" pitchFamily="34" charset="0"/>
                <a:cs typeface="Times New Roman" pitchFamily="18" charset="0"/>
              </a:rPr>
              <a:t>  důsledek  je změna oxidačních čísel v průběhu reakce </a:t>
            </a:r>
            <a:endParaRPr lang="cs-CZ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101" name="Rectangle 4"/>
          <p:cNvSpPr>
            <a:spLocks noChangeArrowheads="1"/>
          </p:cNvSpPr>
          <p:nvPr/>
        </p:nvSpPr>
        <p:spPr bwMode="auto">
          <a:xfrm>
            <a:off x="395288" y="3500438"/>
            <a:ext cx="85248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cs-CZ" sz="2000">
                <a:latin typeface="Calibri" pitchFamily="34" charset="0"/>
                <a:ea typeface="Calibri" pitchFamily="34" charset="0"/>
                <a:cs typeface="Times New Roman" pitchFamily="18" charset="0"/>
              </a:rPr>
              <a:t>oxidační číslo –  elektrický náboj, který vznikne přiřazením vazebných elektronů </a:t>
            </a:r>
          </a:p>
          <a:p>
            <a:r>
              <a:rPr lang="cs-CZ" sz="2000"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    elektronegativnějšímu atomu</a:t>
            </a:r>
            <a:endParaRPr lang="cs-CZ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6" name="Oválný popisek 5"/>
          <p:cNvSpPr/>
          <p:nvPr/>
        </p:nvSpPr>
        <p:spPr>
          <a:xfrm>
            <a:off x="2195513" y="4581525"/>
            <a:ext cx="3529012" cy="1189038"/>
          </a:xfrm>
          <a:prstGeom prst="wedgeEllipseCallout">
            <a:avLst>
              <a:gd name="adj1" fmla="val -79662"/>
              <a:gd name="adj2" fmla="val -112012"/>
            </a:avLst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b="1" dirty="0">
                <a:solidFill>
                  <a:schemeClr val="tx1"/>
                </a:solidFill>
                <a:latin typeface="Constantia" pitchFamily="18" charset="0"/>
                <a:hlinkClick r:id="rId2" action="ppaction://hlinksldjump"/>
              </a:rPr>
              <a:t>NÁPOVĚDA</a:t>
            </a:r>
            <a:r>
              <a:rPr lang="cs-CZ" b="1" dirty="0">
                <a:solidFill>
                  <a:schemeClr val="tx1"/>
                </a:solidFill>
                <a:latin typeface="Constantia" pitchFamily="18" charset="0"/>
              </a:rPr>
              <a:t> </a:t>
            </a:r>
          </a:p>
          <a:p>
            <a:pPr algn="ctr">
              <a:defRPr/>
            </a:pPr>
            <a:r>
              <a:rPr lang="cs-CZ" b="1" dirty="0">
                <a:solidFill>
                  <a:schemeClr val="accent2"/>
                </a:solidFill>
                <a:latin typeface="Constantia" pitchFamily="18" charset="0"/>
              </a:rPr>
              <a:t>PRAVIDLA</a:t>
            </a:r>
          </a:p>
        </p:txBody>
      </p:sp>
      <p:sp>
        <p:nvSpPr>
          <p:cNvPr id="7" name="Elipsa 6"/>
          <p:cNvSpPr/>
          <p:nvPr/>
        </p:nvSpPr>
        <p:spPr>
          <a:xfrm>
            <a:off x="7235825" y="5589588"/>
            <a:ext cx="1439863" cy="576262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hlinkClick r:id="rId3" action="ppaction://hlinksldjump"/>
              </a:rPr>
              <a:t>OBSAH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0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1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0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6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0"/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1000"/>
                            </p:stCondLst>
                            <p:childTnLst>
                              <p:par>
                                <p:cTn id="2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683568" y="548680"/>
            <a:ext cx="6156176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cs-CZ" sz="2400" b="1" dirty="0">
                <a:latin typeface="Constantia" pitchFamily="18" charset="0"/>
                <a:ea typeface="Calibri" pitchFamily="34" charset="0"/>
                <a:cs typeface="Times New Roman" pitchFamily="18" charset="0"/>
              </a:rPr>
              <a:t>DŘÍVE</a:t>
            </a:r>
            <a:r>
              <a:rPr lang="cs-CZ" sz="2400" b="1" strike="dblStrike" dirty="0">
                <a:latin typeface="Constantia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cs-CZ" sz="2400" b="1" strike="dblStrike" dirty="0">
              <a:latin typeface="Constantia" pitchFamily="18" charset="0"/>
            </a:endParaRPr>
          </a:p>
          <a:p>
            <a:pPr algn="ctr" eaLnBrk="0" hangingPunct="0">
              <a:defRPr/>
            </a:pPr>
            <a:r>
              <a:rPr lang="cs-CZ" sz="2000" b="1" dirty="0">
                <a:latin typeface="Constantia" pitchFamily="18" charset="0"/>
                <a:ea typeface="Calibri" pitchFamily="34" charset="0"/>
                <a:cs typeface="Times New Roman" pitchFamily="18" charset="0"/>
              </a:rPr>
              <a:t>OXIDACE </a:t>
            </a:r>
            <a:r>
              <a:rPr lang="cs-CZ" sz="20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lang="cs-CZ" sz="600" dirty="0">
              <a:latin typeface="Arial" pitchFamily="34" charset="0"/>
            </a:endParaRPr>
          </a:p>
          <a:p>
            <a:pPr eaLnBrk="0" hangingPunct="0">
              <a:defRPr/>
            </a:pPr>
            <a:r>
              <a:rPr lang="cs-CZ" sz="20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reakce, při které jsou látky obohacené o kyslík</a:t>
            </a:r>
          </a:p>
          <a:p>
            <a:pPr eaLnBrk="0" hangingPunct="0">
              <a:defRPr/>
            </a:pPr>
            <a:endParaRPr lang="cs-CZ" sz="600" dirty="0">
              <a:latin typeface="Arial" pitchFamily="34" charset="0"/>
            </a:endParaRPr>
          </a:p>
          <a:p>
            <a:pPr algn="ctr" eaLnBrk="0" hangingPunct="0">
              <a:defRPr/>
            </a:pPr>
            <a:r>
              <a:rPr lang="cs-CZ" sz="2000" b="1" dirty="0">
                <a:latin typeface="Constantia" pitchFamily="18" charset="0"/>
                <a:ea typeface="Calibri" pitchFamily="34" charset="0"/>
                <a:cs typeface="Times New Roman" pitchFamily="18" charset="0"/>
              </a:rPr>
              <a:t>REDUKCE</a:t>
            </a:r>
            <a:endParaRPr lang="cs-CZ" sz="600" b="1" dirty="0">
              <a:latin typeface="Constantia" pitchFamily="18" charset="0"/>
            </a:endParaRPr>
          </a:p>
          <a:p>
            <a:pPr eaLnBrk="0" hangingPunct="0">
              <a:defRPr/>
            </a:pPr>
            <a:r>
              <a:rPr lang="cs-CZ" sz="20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reakce, při které látka ztrácela kyslík</a:t>
            </a:r>
            <a:endParaRPr lang="cs-CZ" dirty="0">
              <a:latin typeface="Calibri" pitchFamily="34" charset="0"/>
            </a:endParaRPr>
          </a:p>
        </p:txBody>
      </p:sp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684213" y="2609850"/>
            <a:ext cx="741680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cs-CZ" sz="2400" b="1">
                <a:latin typeface="Constantia" pitchFamily="18" charset="0"/>
                <a:ea typeface="Calibri" pitchFamily="34" charset="0"/>
                <a:cs typeface="Times New Roman" pitchFamily="18" charset="0"/>
              </a:rPr>
              <a:t>DNES </a:t>
            </a:r>
          </a:p>
          <a:p>
            <a:pPr algn="ctr" eaLnBrk="0" hangingPunct="0"/>
            <a:r>
              <a:rPr lang="cs-CZ" sz="200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cs-CZ" sz="2000" b="1">
                <a:latin typeface="Constantia" pitchFamily="18" charset="0"/>
                <a:ea typeface="Calibri" pitchFamily="34" charset="0"/>
                <a:cs typeface="Times New Roman" pitchFamily="18" charset="0"/>
              </a:rPr>
              <a:t>REDOXNÍ DĚJ   </a:t>
            </a:r>
            <a:endParaRPr lang="cs-CZ" sz="600" b="1">
              <a:latin typeface="Constantia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cs-CZ" sz="2000"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i taková reakce, které se kyslík vůbec neúčastní</a:t>
            </a:r>
          </a:p>
          <a:p>
            <a:pPr eaLnBrk="0" hangingPunct="0"/>
            <a:endParaRPr lang="cs-CZ" sz="6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cs-CZ" sz="2000"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dochází ke skutečnému či formálnímu přenosu elektronu</a:t>
            </a:r>
            <a:endParaRPr lang="cs-CZ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86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86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86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86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0"/>
                                        <p:tgtEl>
                                          <p:spTgt spid="286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7500"/>
                            </p:stCondLst>
                            <p:childTnLst>
                              <p:par>
                                <p:cTn id="1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286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8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3000"/>
                                        <p:tgtEl>
                                          <p:spTgt spid="286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1000"/>
                            </p:stCondLst>
                            <p:childTnLst>
                              <p:par>
                                <p:cTn id="2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3000"/>
                            </p:stCondLst>
                            <p:childTnLst>
                              <p:par>
                                <p:cTn id="3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20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ChangeArrowheads="1"/>
          </p:cNvSpPr>
          <p:nvPr/>
        </p:nvSpPr>
        <p:spPr bwMode="auto">
          <a:xfrm>
            <a:off x="1187450" y="457200"/>
            <a:ext cx="65532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cs-CZ" sz="2400" b="1" dirty="0">
                <a:latin typeface="Constantia" pitchFamily="18" charset="0"/>
                <a:ea typeface="Calibri" pitchFamily="34" charset="0"/>
                <a:cs typeface="Times New Roman" pitchFamily="18" charset="0"/>
              </a:rPr>
              <a:t>SKUTEČNÝ PŘENOS </a:t>
            </a:r>
          </a:p>
          <a:p>
            <a:endParaRPr lang="cs-CZ" sz="2400" b="1" dirty="0">
              <a:latin typeface="Constantia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>
              <a:buFont typeface="Wingdings" pitchFamily="2" charset="2"/>
              <a:buChar char="§"/>
            </a:pPr>
            <a:r>
              <a:rPr lang="cs-CZ" sz="20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  reakce iontů či vznik sloučenin s iontovou vazbou</a:t>
            </a:r>
          </a:p>
          <a:p>
            <a:pPr eaLnBrk="0" hangingPunct="0"/>
            <a:endParaRPr lang="cs-CZ" sz="600" dirty="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cs-CZ" sz="20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  např.        Cu</a:t>
            </a:r>
            <a:r>
              <a:rPr lang="cs-CZ" sz="2000" baseline="300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2+</a:t>
            </a:r>
            <a:r>
              <a:rPr lang="cs-CZ" sz="20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+ </a:t>
            </a:r>
            <a:r>
              <a:rPr lang="cs-CZ" sz="2000" dirty="0" err="1">
                <a:latin typeface="Calibri" pitchFamily="34" charset="0"/>
                <a:ea typeface="Calibri" pitchFamily="34" charset="0"/>
                <a:cs typeface="Times New Roman" pitchFamily="18" charset="0"/>
              </a:rPr>
              <a:t>Zn</a:t>
            </a:r>
            <a:r>
              <a:rPr lang="cs-CZ" sz="20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</a:t>
            </a:r>
            <a:r>
              <a:rPr lang="cs-CZ" sz="2000" dirty="0" err="1">
                <a:latin typeface="Calibri" pitchFamily="34" charset="0"/>
                <a:ea typeface="Calibri" pitchFamily="34" charset="0"/>
                <a:cs typeface="Times New Roman" pitchFamily="18" charset="0"/>
              </a:rPr>
              <a:t>Cu</a:t>
            </a:r>
            <a:r>
              <a:rPr lang="cs-CZ" sz="20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+ Zn</a:t>
            </a:r>
            <a:r>
              <a:rPr lang="cs-CZ" sz="2000" baseline="300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2+</a:t>
            </a:r>
          </a:p>
          <a:p>
            <a:pPr eaLnBrk="0" hangingPunct="0"/>
            <a:endParaRPr lang="cs-CZ" sz="600" dirty="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cs-CZ" sz="20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2 Na + Cl</a:t>
            </a:r>
            <a:r>
              <a:rPr lang="cs-CZ" sz="2000" baseline="-300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cs-CZ" sz="20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2 </a:t>
            </a:r>
            <a:r>
              <a:rPr lang="cs-CZ" sz="20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NaCl</a:t>
            </a:r>
            <a:endParaRPr lang="cs-CZ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cxnSp>
        <p:nvCxnSpPr>
          <p:cNvPr id="4" name="Přímá spojovací šipka 3"/>
          <p:cNvCxnSpPr/>
          <p:nvPr/>
        </p:nvCxnSpPr>
        <p:spPr>
          <a:xfrm>
            <a:off x="3419475" y="1773238"/>
            <a:ext cx="4318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šipka 7"/>
          <p:cNvCxnSpPr/>
          <p:nvPr/>
        </p:nvCxnSpPr>
        <p:spPr>
          <a:xfrm>
            <a:off x="3419475" y="2205038"/>
            <a:ext cx="4318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49" name="Rectangle 3"/>
          <p:cNvSpPr>
            <a:spLocks noChangeArrowheads="1"/>
          </p:cNvSpPr>
          <p:nvPr/>
        </p:nvSpPr>
        <p:spPr bwMode="auto">
          <a:xfrm>
            <a:off x="1042988" y="2815005"/>
            <a:ext cx="7705725" cy="2451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cs-CZ" sz="2400" b="1" dirty="0">
                <a:latin typeface="Constantia" pitchFamily="18" charset="0"/>
                <a:ea typeface="Calibri" pitchFamily="34" charset="0"/>
                <a:cs typeface="Times New Roman" pitchFamily="18" charset="0"/>
              </a:rPr>
              <a:t>        FORMÁLNÍ PŘENOS </a:t>
            </a:r>
          </a:p>
          <a:p>
            <a:endParaRPr lang="cs-CZ" sz="2400" b="1" dirty="0">
              <a:latin typeface="Constantia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>
              <a:buFont typeface="Wingdings" pitchFamily="2" charset="2"/>
              <a:buChar char="§"/>
            </a:pPr>
            <a:r>
              <a:rPr lang="cs-CZ" sz="20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   vznik sloučenin s kovalentní vazbou </a:t>
            </a:r>
          </a:p>
          <a:p>
            <a:pPr eaLnBrk="0" hangingPunct="0"/>
            <a:r>
              <a:rPr lang="cs-CZ" sz="20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       ( snížení či zvýšení elektronové hustoty dané částice</a:t>
            </a:r>
            <a:r>
              <a:rPr lang="cs-CZ" sz="2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)</a:t>
            </a:r>
          </a:p>
          <a:p>
            <a:pPr eaLnBrk="0" hangingPunct="0"/>
            <a:endParaRPr lang="cs-CZ" sz="600" dirty="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cs-CZ" sz="20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např.          C + O</a:t>
            </a:r>
            <a:r>
              <a:rPr lang="cs-CZ" sz="2000" baseline="-300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cs-CZ" sz="20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</a:t>
            </a:r>
            <a:r>
              <a:rPr lang="cs-CZ" sz="2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CO</a:t>
            </a:r>
            <a:r>
              <a:rPr lang="cs-CZ" sz="2000" baseline="-30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</a:p>
          <a:p>
            <a:pPr eaLnBrk="0" hangingPunct="0"/>
            <a:endParaRPr lang="cs-CZ" sz="2000" baseline="-300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cs-CZ" sz="600" dirty="0" smtClean="0">
                <a:ea typeface="Calibri" pitchFamily="34" charset="0"/>
                <a:cs typeface="Times New Roman" pitchFamily="18" charset="0"/>
              </a:rPr>
              <a:t>                                                                        </a:t>
            </a:r>
            <a:endParaRPr lang="cs-CZ" sz="600" dirty="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cs-CZ" sz="20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</a:t>
            </a:r>
            <a:r>
              <a:rPr lang="cs-CZ" sz="2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8NH</a:t>
            </a:r>
            <a:r>
              <a:rPr lang="cs-CZ" sz="2000" baseline="-30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3</a:t>
            </a:r>
            <a:r>
              <a:rPr lang="cs-CZ" sz="2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+3 </a:t>
            </a:r>
            <a:r>
              <a:rPr lang="cs-CZ" sz="20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Cl</a:t>
            </a:r>
            <a:r>
              <a:rPr lang="cs-CZ" sz="2000" baseline="-300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cs-CZ" sz="20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</a:t>
            </a:r>
            <a:r>
              <a:rPr lang="cs-CZ" sz="2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6NH</a:t>
            </a:r>
            <a:r>
              <a:rPr lang="cs-CZ" sz="2000" baseline="-30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4</a:t>
            </a:r>
            <a:r>
              <a:rPr lang="cs-CZ" sz="2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Cl</a:t>
            </a:r>
            <a:r>
              <a:rPr lang="cs-CZ" sz="2000" baseline="-30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cs-CZ" sz="2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cs-CZ" sz="20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+ N</a:t>
            </a:r>
            <a:r>
              <a:rPr lang="cs-CZ" sz="2000" baseline="-300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endParaRPr lang="cs-CZ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cxnSp>
        <p:nvCxnSpPr>
          <p:cNvPr id="10" name="Přímá spojovací šipka 9"/>
          <p:cNvCxnSpPr/>
          <p:nvPr/>
        </p:nvCxnSpPr>
        <p:spPr>
          <a:xfrm>
            <a:off x="3707904" y="5085184"/>
            <a:ext cx="4318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šipka 10"/>
          <p:cNvCxnSpPr/>
          <p:nvPr/>
        </p:nvCxnSpPr>
        <p:spPr>
          <a:xfrm>
            <a:off x="3707904" y="4509120"/>
            <a:ext cx="4318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lipsa 8"/>
          <p:cNvSpPr/>
          <p:nvPr/>
        </p:nvSpPr>
        <p:spPr>
          <a:xfrm>
            <a:off x="7235825" y="5589588"/>
            <a:ext cx="1439863" cy="576262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hlinkClick r:id="rId2" action="ppaction://hlinksldjump"/>
              </a:rPr>
              <a:t>OBSAH</a:t>
            </a:r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>
            <a:off x="4932040" y="1988840"/>
            <a:ext cx="1967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cs-CZ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∆X =2,8 – 1 = 1,8</a:t>
            </a:r>
            <a:endParaRPr lang="cs-CZ" dirty="0">
              <a:latin typeface="Arial" pitchFamily="34" charset="0"/>
              <a:ea typeface="Calibri" pitchFamily="34" charset="0"/>
              <a:cs typeface="Arial" pitchFamily="34" charset="0"/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2843808" y="4005064"/>
            <a:ext cx="18501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aseline="-250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0        0                 IV  -II</a:t>
            </a:r>
            <a:endParaRPr lang="cs-CZ" dirty="0"/>
          </a:p>
        </p:txBody>
      </p:sp>
      <p:sp>
        <p:nvSpPr>
          <p:cNvPr id="14" name="Obdélník 13"/>
          <p:cNvSpPr/>
          <p:nvPr/>
        </p:nvSpPr>
        <p:spPr>
          <a:xfrm>
            <a:off x="2555776" y="4725144"/>
            <a:ext cx="2911374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800" dirty="0" smtClean="0">
                <a:ea typeface="Calibri" pitchFamily="34" charset="0"/>
                <a:cs typeface="Times New Roman" pitchFamily="18" charset="0"/>
              </a:rPr>
              <a:t> - III   I                     0                         - III    I        - I             0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0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0"/>
                            </p:stCondLst>
                            <p:childTnLst>
                              <p:par>
                                <p:cTn id="1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0"/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500"/>
                            </p:stCondLst>
                            <p:childTnLst>
                              <p:par>
                                <p:cTn id="2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1000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0"/>
                                        <p:tgtEl>
                                          <p:spTgt spid="6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0"/>
                                        <p:tgtEl>
                                          <p:spTgt spid="61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0"/>
                                        <p:tgtEl>
                                          <p:spTgt spid="61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50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0"/>
                                        <p:tgtEl>
                                          <p:spTgt spid="61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0"/>
                            </p:stCondLst>
                            <p:childTnLst>
                              <p:par>
                                <p:cTn id="5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000"/>
                            </p:stCondLst>
                            <p:childTnLst>
                              <p:par>
                                <p:cTn id="7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0"/>
                                        <p:tgtEl>
                                          <p:spTgt spid="61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7000"/>
                            </p:stCondLst>
                            <p:childTnLst>
                              <p:par>
                                <p:cTn id="7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ChangeArrowheads="1"/>
          </p:cNvSpPr>
          <p:nvPr/>
        </p:nvSpPr>
        <p:spPr bwMode="auto">
          <a:xfrm>
            <a:off x="1258888" y="346075"/>
            <a:ext cx="5689600" cy="160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cs-CZ" sz="2800" b="1">
                <a:latin typeface="Constantia" pitchFamily="18" charset="0"/>
                <a:ea typeface="Calibri" pitchFamily="34" charset="0"/>
                <a:cs typeface="Times New Roman" pitchFamily="18" charset="0"/>
              </a:rPr>
              <a:t>REDOXNÍ DĚJ </a:t>
            </a:r>
          </a:p>
          <a:p>
            <a:endParaRPr lang="cs-CZ" sz="600">
              <a:latin typeface="Constantia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>
              <a:buFont typeface="Wingdings" pitchFamily="2" charset="2"/>
              <a:buChar char="§"/>
            </a:pPr>
            <a:r>
              <a:rPr lang="cs-CZ" sz="2000">
                <a:latin typeface="Calibri" pitchFamily="34" charset="0"/>
                <a:ea typeface="Calibri" pitchFamily="34" charset="0"/>
                <a:cs typeface="Times New Roman" pitchFamily="18" charset="0"/>
              </a:rPr>
              <a:t>  lze rozložit na dvě dílčí reakce  oxidaci a redukci</a:t>
            </a:r>
          </a:p>
          <a:p>
            <a:pPr eaLnBrk="0" hangingPunct="0">
              <a:buFont typeface="Wingdings" pitchFamily="2" charset="2"/>
              <a:buChar char="§"/>
            </a:pPr>
            <a:endParaRPr lang="cs-CZ" sz="600">
              <a:ea typeface="Calibri" pitchFamily="34" charset="0"/>
              <a:cs typeface="Times New Roman" pitchFamily="18" charset="0"/>
            </a:endParaRPr>
          </a:p>
          <a:p>
            <a:pPr eaLnBrk="0" hangingPunct="0">
              <a:buFont typeface="Wingdings" pitchFamily="2" charset="2"/>
              <a:buChar char="§"/>
            </a:pPr>
            <a:r>
              <a:rPr lang="cs-CZ" sz="2000">
                <a:latin typeface="Calibri" pitchFamily="34" charset="0"/>
                <a:ea typeface="Calibri" pitchFamily="34" charset="0"/>
                <a:cs typeface="Times New Roman" pitchFamily="18" charset="0"/>
              </a:rPr>
              <a:t>  obě reakce vždy probíhají současně</a:t>
            </a:r>
            <a:endParaRPr lang="cs-CZ" sz="600">
              <a:ea typeface="Calibri" pitchFamily="34" charset="0"/>
              <a:cs typeface="Times New Roman" pitchFamily="18" charset="0"/>
            </a:endParaRPr>
          </a:p>
          <a:p>
            <a:pPr eaLnBrk="0" hangingPunct="0"/>
            <a:endParaRPr lang="cs-CZ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7171" name="Rectangle 2"/>
          <p:cNvSpPr>
            <a:spLocks noChangeArrowheads="1"/>
          </p:cNvSpPr>
          <p:nvPr/>
        </p:nvSpPr>
        <p:spPr bwMode="auto">
          <a:xfrm>
            <a:off x="1258888" y="1989138"/>
            <a:ext cx="64452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cs-CZ" sz="2000" b="1">
                <a:latin typeface="Constantia" pitchFamily="18" charset="0"/>
                <a:ea typeface="Calibri" pitchFamily="34" charset="0"/>
                <a:cs typeface="Times New Roman" pitchFamily="18" charset="0"/>
              </a:rPr>
              <a:t>                                      OXIDACE </a:t>
            </a:r>
            <a:endParaRPr lang="cs-CZ" sz="600" b="1">
              <a:latin typeface="Constantia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>
              <a:buFont typeface="Wingdings" pitchFamily="2" charset="2"/>
              <a:buChar char="§"/>
            </a:pPr>
            <a:r>
              <a:rPr lang="cs-CZ" sz="2000">
                <a:latin typeface="Calibri" pitchFamily="34" charset="0"/>
                <a:ea typeface="Calibri" pitchFamily="34" charset="0"/>
                <a:cs typeface="Times New Roman" pitchFamily="18" charset="0"/>
              </a:rPr>
              <a:t>  částice ztrácí elektrony         zvýšení oxidačního čísla</a:t>
            </a:r>
            <a:endParaRPr lang="cs-CZ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pic>
        <p:nvPicPr>
          <p:cNvPr id="7173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67175" y="2349500"/>
            <a:ext cx="29527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4" name="Rectangle 5"/>
          <p:cNvSpPr>
            <a:spLocks noChangeArrowheads="1"/>
          </p:cNvSpPr>
          <p:nvPr/>
        </p:nvSpPr>
        <p:spPr bwMode="auto">
          <a:xfrm>
            <a:off x="45720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7175" name="Rectangle 6"/>
          <p:cNvSpPr>
            <a:spLocks noChangeArrowheads="1"/>
          </p:cNvSpPr>
          <p:nvPr/>
        </p:nvSpPr>
        <p:spPr bwMode="auto">
          <a:xfrm>
            <a:off x="1258888" y="3068638"/>
            <a:ext cx="61214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cs-CZ" sz="2000" b="1">
                <a:latin typeface="Constantia" pitchFamily="18" charset="0"/>
                <a:ea typeface="Calibri" pitchFamily="34" charset="0"/>
                <a:cs typeface="Times New Roman" pitchFamily="18" charset="0"/>
              </a:rPr>
              <a:t>REDUKCE</a:t>
            </a:r>
          </a:p>
          <a:p>
            <a:pPr eaLnBrk="0" hangingPunct="0">
              <a:buFont typeface="Wingdings" pitchFamily="2" charset="2"/>
              <a:buChar char="§"/>
            </a:pPr>
            <a:r>
              <a:rPr lang="cs-CZ" sz="2000">
                <a:latin typeface="Calibri" pitchFamily="34" charset="0"/>
                <a:ea typeface="Calibri" pitchFamily="34" charset="0"/>
                <a:cs typeface="Times New Roman" pitchFamily="18" charset="0"/>
              </a:rPr>
              <a:t>  částice přijímá elektrony         snížení oxidačního čísla</a:t>
            </a:r>
            <a:endParaRPr lang="cs-CZ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7176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11638" y="3429000"/>
            <a:ext cx="29527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7" name="Rectangle 7"/>
          <p:cNvSpPr>
            <a:spLocks noChangeArrowheads="1"/>
          </p:cNvSpPr>
          <p:nvPr/>
        </p:nvSpPr>
        <p:spPr bwMode="auto">
          <a:xfrm>
            <a:off x="2195513" y="4406900"/>
            <a:ext cx="442753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cs-CZ" sz="2400">
                <a:latin typeface="Calibri" pitchFamily="34" charset="0"/>
                <a:ea typeface="Calibri" pitchFamily="34" charset="0"/>
                <a:cs typeface="Times New Roman" pitchFamily="18" charset="0"/>
              </a:rPr>
              <a:t>PbO    +   C             CO  +  Pb</a:t>
            </a:r>
          </a:p>
        </p:txBody>
      </p:sp>
      <p:cxnSp>
        <p:nvCxnSpPr>
          <p:cNvPr id="11" name="Přímá spojovací šipka 10"/>
          <p:cNvCxnSpPr/>
          <p:nvPr/>
        </p:nvCxnSpPr>
        <p:spPr>
          <a:xfrm>
            <a:off x="3779838" y="4652963"/>
            <a:ext cx="504825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79" name="Obdélník 11"/>
          <p:cNvSpPr>
            <a:spLocks noChangeArrowheads="1"/>
          </p:cNvSpPr>
          <p:nvPr/>
        </p:nvSpPr>
        <p:spPr bwMode="auto">
          <a:xfrm>
            <a:off x="2268538" y="4149725"/>
            <a:ext cx="34559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aseline="-25000"/>
              <a:t>II    -II                 0                      II  -II            0</a:t>
            </a:r>
            <a:endParaRPr lang="cs-CZ"/>
          </a:p>
        </p:txBody>
      </p:sp>
      <p:cxnSp>
        <p:nvCxnSpPr>
          <p:cNvPr id="14" name="Přímá spojovací čára 13"/>
          <p:cNvCxnSpPr/>
          <p:nvPr/>
        </p:nvCxnSpPr>
        <p:spPr>
          <a:xfrm>
            <a:off x="2484438" y="4797425"/>
            <a:ext cx="0" cy="2159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/>
          <p:nvPr/>
        </p:nvCxnSpPr>
        <p:spPr>
          <a:xfrm>
            <a:off x="5364163" y="4797425"/>
            <a:ext cx="0" cy="2159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>
            <a:off x="2484438" y="5013325"/>
            <a:ext cx="287972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83" name="Obdélník 17"/>
          <p:cNvSpPr>
            <a:spLocks noChangeArrowheads="1"/>
          </p:cNvSpPr>
          <p:nvPr/>
        </p:nvSpPr>
        <p:spPr bwMode="auto">
          <a:xfrm>
            <a:off x="3563938" y="3716338"/>
            <a:ext cx="8921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 baseline="-25000"/>
              <a:t>OXIDACE</a:t>
            </a:r>
            <a:r>
              <a:rPr lang="cs-CZ" baseline="-25000"/>
              <a:t> </a:t>
            </a:r>
            <a:endParaRPr lang="cs-CZ"/>
          </a:p>
        </p:txBody>
      </p:sp>
      <p:cxnSp>
        <p:nvCxnSpPr>
          <p:cNvPr id="20" name="Přímá spojovací čára 19"/>
          <p:cNvCxnSpPr/>
          <p:nvPr/>
        </p:nvCxnSpPr>
        <p:spPr>
          <a:xfrm flipV="1">
            <a:off x="3492500" y="4076700"/>
            <a:ext cx="0" cy="2159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čára 21"/>
          <p:cNvCxnSpPr/>
          <p:nvPr/>
        </p:nvCxnSpPr>
        <p:spPr>
          <a:xfrm flipV="1">
            <a:off x="4572000" y="4076700"/>
            <a:ext cx="0" cy="2159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čára 23"/>
          <p:cNvCxnSpPr/>
          <p:nvPr/>
        </p:nvCxnSpPr>
        <p:spPr>
          <a:xfrm>
            <a:off x="3492500" y="4076700"/>
            <a:ext cx="10795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87" name="Obdélník 24"/>
          <p:cNvSpPr>
            <a:spLocks noChangeArrowheads="1"/>
          </p:cNvSpPr>
          <p:nvPr/>
        </p:nvSpPr>
        <p:spPr bwMode="auto">
          <a:xfrm>
            <a:off x="3563938" y="4941888"/>
            <a:ext cx="93503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 baseline="-25000"/>
              <a:t>REDUKCE</a:t>
            </a:r>
            <a:endParaRPr lang="cs-CZ" b="1"/>
          </a:p>
        </p:txBody>
      </p:sp>
      <p:sp>
        <p:nvSpPr>
          <p:cNvPr id="21" name="Elipsa 20"/>
          <p:cNvSpPr/>
          <p:nvPr/>
        </p:nvSpPr>
        <p:spPr>
          <a:xfrm>
            <a:off x="7235825" y="5589588"/>
            <a:ext cx="1439863" cy="576262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hlinkClick r:id="rId3" action="ppaction://hlinksldjump"/>
              </a:rPr>
              <a:t>OBSAH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0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5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0"/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500"/>
                            </p:stCondLst>
                            <p:childTnLst>
                              <p:par>
                                <p:cTn id="1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2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25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7500"/>
                            </p:stCondLst>
                            <p:childTnLst>
                              <p:par>
                                <p:cTn id="2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8000"/>
                            </p:stCondLst>
                            <p:childTnLst>
                              <p:par>
                                <p:cTn id="2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2000"/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0"/>
                                        <p:tgtEl>
                                          <p:spTgt spid="71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0"/>
                            </p:stCondLst>
                            <p:childTnLst>
                              <p:par>
                                <p:cTn id="3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5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0"/>
                                        <p:tgtEl>
                                          <p:spTgt spid="7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500"/>
                            </p:stCondLst>
                            <p:childTnLst>
                              <p:par>
                                <p:cTn id="4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1000"/>
                            </p:stCondLst>
                            <p:childTnLst>
                              <p:par>
                                <p:cTn id="4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20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3000"/>
                            </p:stCondLst>
                            <p:childTnLst>
                              <p:par>
                                <p:cTn id="5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33500"/>
                            </p:stCondLst>
                            <p:childTnLst>
                              <p:par>
                                <p:cTn id="6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10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34500"/>
                            </p:stCondLst>
                            <p:childTnLst>
                              <p:par>
                                <p:cTn id="6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35000"/>
                            </p:stCondLst>
                            <p:childTnLst>
                              <p:par>
                                <p:cTn id="7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10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9" grpId="0"/>
      <p:bldP spid="7183" grpId="0"/>
      <p:bldP spid="718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ChangeArrowheads="1"/>
          </p:cNvSpPr>
          <p:nvPr/>
        </p:nvSpPr>
        <p:spPr bwMode="auto">
          <a:xfrm>
            <a:off x="323850" y="209550"/>
            <a:ext cx="8569325" cy="193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cs-CZ" sz="2400" b="1">
                <a:latin typeface="Constantia" pitchFamily="18" charset="0"/>
                <a:ea typeface="Calibri" pitchFamily="34" charset="0"/>
                <a:cs typeface="Times New Roman" pitchFamily="18" charset="0"/>
              </a:rPr>
              <a:t>OXIDAČNÍ ČINIDLO ( OXIDANT)</a:t>
            </a:r>
          </a:p>
          <a:p>
            <a:endParaRPr lang="cs-CZ" sz="2400" b="1">
              <a:latin typeface="Constantia" pitchFamily="18" charset="0"/>
              <a:ea typeface="Calibri" pitchFamily="34" charset="0"/>
              <a:cs typeface="Times New Roman" pitchFamily="18" charset="0"/>
            </a:endParaRPr>
          </a:p>
          <a:p>
            <a:endParaRPr lang="cs-CZ" sz="600">
              <a:ea typeface="Calibri" pitchFamily="34" charset="0"/>
              <a:cs typeface="Times New Roman" pitchFamily="18" charset="0"/>
            </a:endParaRPr>
          </a:p>
          <a:p>
            <a:pPr eaLnBrk="0" hangingPunct="0">
              <a:buFont typeface="Wingdings" pitchFamily="2" charset="2"/>
              <a:buChar char="§"/>
            </a:pPr>
            <a:r>
              <a:rPr lang="cs-CZ" sz="2000">
                <a:latin typeface="Calibri" pitchFamily="34" charset="0"/>
                <a:ea typeface="Calibri" pitchFamily="34" charset="0"/>
                <a:cs typeface="Times New Roman" pitchFamily="18" charset="0"/>
              </a:rPr>
              <a:t>  částice , která oxiduje jinou částici, přijímá od ní elektrony a sama se tak               </a:t>
            </a:r>
          </a:p>
          <a:p>
            <a:pPr eaLnBrk="0" hangingPunct="0"/>
            <a:r>
              <a:rPr lang="cs-CZ" sz="2000">
                <a:latin typeface="Calibri" pitchFamily="34" charset="0"/>
                <a:ea typeface="Calibri" pitchFamily="34" charset="0"/>
                <a:cs typeface="Times New Roman" pitchFamily="18" charset="0"/>
              </a:rPr>
              <a:t>    redukuje</a:t>
            </a:r>
          </a:p>
          <a:p>
            <a:pPr eaLnBrk="0" hangingPunct="0"/>
            <a:endParaRPr lang="cs-CZ" sz="6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cs-CZ" sz="2000"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</a:t>
            </a:r>
            <a:r>
              <a:rPr lang="cs-CZ" sz="2000" b="1" i="1">
                <a:latin typeface="Courier New" pitchFamily="49" charset="0"/>
                <a:ea typeface="Calibri" pitchFamily="34" charset="0"/>
                <a:cs typeface="Times New Roman" pitchFamily="18" charset="0"/>
              </a:rPr>
              <a:t>AKCEPTOR ELEKTRONŮ </a:t>
            </a:r>
            <a:endParaRPr lang="cs-CZ" b="1" i="1">
              <a:latin typeface="Courier New" pitchFamily="49" charset="0"/>
              <a:ea typeface="Calibri" pitchFamily="34" charset="0"/>
              <a:cs typeface="Courier New" pitchFamily="49" charset="0"/>
            </a:endParaRP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16013" y="1773238"/>
            <a:ext cx="29527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ChangeArrowheads="1"/>
          </p:cNvSpPr>
          <p:nvPr/>
        </p:nvSpPr>
        <p:spPr bwMode="auto">
          <a:xfrm>
            <a:off x="539750" y="2276475"/>
            <a:ext cx="7632700" cy="180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cs-CZ" sz="2000">
                <a:latin typeface="Calibri" pitchFamily="34" charset="0"/>
                <a:ea typeface="Calibri" pitchFamily="34" charset="0"/>
                <a:cs typeface="Times New Roman" pitchFamily="18" charset="0"/>
              </a:rPr>
              <a:t>elektronegativní nekovy :  F</a:t>
            </a:r>
            <a:r>
              <a:rPr lang="cs-CZ" sz="2000" baseline="-30000">
                <a:latin typeface="Calibri" pitchFamily="34" charset="0"/>
                <a:ea typeface="Calibri" pitchFamily="34" charset="0"/>
                <a:cs typeface="Times New Roman" pitchFamily="18" charset="0"/>
              </a:rPr>
              <a:t>2 ;</a:t>
            </a:r>
            <a:r>
              <a:rPr lang="cs-CZ" sz="2000">
                <a:latin typeface="Calibri" pitchFamily="34" charset="0"/>
                <a:ea typeface="Calibri" pitchFamily="34" charset="0"/>
                <a:cs typeface="Times New Roman" pitchFamily="18" charset="0"/>
              </a:rPr>
              <a:t> O</a:t>
            </a:r>
            <a:r>
              <a:rPr lang="cs-CZ" sz="2000" baseline="-30000"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cs-CZ" sz="2000">
                <a:latin typeface="Calibri" pitchFamily="34" charset="0"/>
                <a:ea typeface="Calibri" pitchFamily="34" charset="0"/>
                <a:cs typeface="Times New Roman" pitchFamily="18" charset="0"/>
              </a:rPr>
              <a:t> ; O</a:t>
            </a:r>
            <a:r>
              <a:rPr lang="cs-CZ" sz="2000" baseline="-30000">
                <a:latin typeface="Calibri" pitchFamily="34" charset="0"/>
                <a:ea typeface="Calibri" pitchFamily="34" charset="0"/>
                <a:cs typeface="Times New Roman" pitchFamily="18" charset="0"/>
              </a:rPr>
              <a:t>3</a:t>
            </a:r>
            <a:r>
              <a:rPr lang="cs-CZ" sz="2000">
                <a:latin typeface="Calibri" pitchFamily="34" charset="0"/>
                <a:ea typeface="Calibri" pitchFamily="34" charset="0"/>
                <a:cs typeface="Times New Roman" pitchFamily="18" charset="0"/>
              </a:rPr>
              <a:t> ; Cl</a:t>
            </a:r>
            <a:r>
              <a:rPr lang="cs-CZ" sz="2000" baseline="-30000"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cs-CZ" sz="2000">
                <a:latin typeface="Calibri" pitchFamily="34" charset="0"/>
                <a:ea typeface="Calibri" pitchFamily="34" charset="0"/>
                <a:cs typeface="Times New Roman" pitchFamily="18" charset="0"/>
              </a:rPr>
              <a:t> ; . . . </a:t>
            </a:r>
          </a:p>
          <a:p>
            <a:endParaRPr lang="cs-CZ" sz="600">
              <a:ea typeface="Calibri" pitchFamily="34" charset="0"/>
              <a:cs typeface="Times New Roman" pitchFamily="18" charset="0"/>
            </a:endParaRPr>
          </a:p>
          <a:p>
            <a:pPr eaLnBrk="0" hangingPunct="0">
              <a:buFont typeface="Wingdings" pitchFamily="2" charset="2"/>
              <a:buChar char="ü"/>
            </a:pPr>
            <a:r>
              <a:rPr lang="cs-CZ" sz="2000">
                <a:latin typeface="Calibri" pitchFamily="34" charset="0"/>
                <a:ea typeface="Calibri" pitchFamily="34" charset="0"/>
                <a:cs typeface="Times New Roman" pitchFamily="18" charset="0"/>
              </a:rPr>
              <a:t>kationty přechodných kovů :  Au</a:t>
            </a:r>
            <a:r>
              <a:rPr lang="cs-CZ" sz="2000" baseline="30000">
                <a:latin typeface="Calibri" pitchFamily="34" charset="0"/>
                <a:ea typeface="Calibri" pitchFamily="34" charset="0"/>
                <a:cs typeface="Times New Roman" pitchFamily="18" charset="0"/>
              </a:rPr>
              <a:t>3+</a:t>
            </a:r>
            <a:r>
              <a:rPr lang="cs-CZ" sz="2000">
                <a:latin typeface="Calibri" pitchFamily="34" charset="0"/>
                <a:ea typeface="Calibri" pitchFamily="34" charset="0"/>
                <a:cs typeface="Times New Roman" pitchFamily="18" charset="0"/>
              </a:rPr>
              <a:t> ; Fe</a:t>
            </a:r>
            <a:r>
              <a:rPr lang="cs-CZ" sz="2000" baseline="30000">
                <a:latin typeface="Calibri" pitchFamily="34" charset="0"/>
                <a:ea typeface="Calibri" pitchFamily="34" charset="0"/>
                <a:cs typeface="Times New Roman" pitchFamily="18" charset="0"/>
              </a:rPr>
              <a:t>3+</a:t>
            </a:r>
            <a:r>
              <a:rPr lang="cs-CZ" sz="2000">
                <a:latin typeface="Calibri" pitchFamily="34" charset="0"/>
                <a:ea typeface="Calibri" pitchFamily="34" charset="0"/>
                <a:cs typeface="Times New Roman" pitchFamily="18" charset="0"/>
              </a:rPr>
              <a:t> ; Ag</a:t>
            </a:r>
            <a:r>
              <a:rPr lang="cs-CZ" sz="2000" baseline="30000">
                <a:latin typeface="Calibri" pitchFamily="34" charset="0"/>
                <a:ea typeface="Calibri" pitchFamily="34" charset="0"/>
                <a:cs typeface="Times New Roman" pitchFamily="18" charset="0"/>
              </a:rPr>
              <a:t>1+</a:t>
            </a:r>
            <a:r>
              <a:rPr lang="cs-CZ" sz="2000">
                <a:latin typeface="Calibri" pitchFamily="34" charset="0"/>
                <a:ea typeface="Calibri" pitchFamily="34" charset="0"/>
                <a:cs typeface="Times New Roman" pitchFamily="18" charset="0"/>
              </a:rPr>
              <a:t> ; . . .</a:t>
            </a:r>
          </a:p>
          <a:p>
            <a:pPr eaLnBrk="0" hangingPunct="0"/>
            <a:endParaRPr lang="cs-CZ" sz="600">
              <a:ea typeface="Calibri" pitchFamily="34" charset="0"/>
              <a:cs typeface="Times New Roman" pitchFamily="18" charset="0"/>
            </a:endParaRPr>
          </a:p>
          <a:p>
            <a:pPr eaLnBrk="0" hangingPunct="0">
              <a:buFont typeface="Wingdings" pitchFamily="2" charset="2"/>
              <a:buChar char="ü"/>
            </a:pPr>
            <a:r>
              <a:rPr lang="cs-CZ" sz="2000">
                <a:latin typeface="Calibri" pitchFamily="34" charset="0"/>
                <a:ea typeface="Calibri" pitchFamily="34" charset="0"/>
                <a:cs typeface="Times New Roman" pitchFamily="18" charset="0"/>
              </a:rPr>
              <a:t>anionty kyslíkatých kyselin: MnO</a:t>
            </a:r>
            <a:r>
              <a:rPr lang="cs-CZ" sz="2000" baseline="-30000">
                <a:latin typeface="Calibri" pitchFamily="34" charset="0"/>
                <a:ea typeface="Calibri" pitchFamily="34" charset="0"/>
                <a:cs typeface="Times New Roman" pitchFamily="18" charset="0"/>
              </a:rPr>
              <a:t>4</a:t>
            </a:r>
            <a:r>
              <a:rPr lang="cs-CZ" sz="2000" baseline="30000">
                <a:latin typeface="Calibri" pitchFamily="34" charset="0"/>
                <a:ea typeface="Calibri" pitchFamily="34" charset="0"/>
                <a:cs typeface="Times New Roman" pitchFamily="18" charset="0"/>
              </a:rPr>
              <a:t>1-</a:t>
            </a:r>
            <a:r>
              <a:rPr lang="cs-CZ" sz="2000">
                <a:latin typeface="Calibri" pitchFamily="34" charset="0"/>
                <a:ea typeface="Calibri" pitchFamily="34" charset="0"/>
                <a:cs typeface="Times New Roman" pitchFamily="18" charset="0"/>
              </a:rPr>
              <a:t> ; ClO</a:t>
            </a:r>
            <a:r>
              <a:rPr lang="cs-CZ" sz="2000" baseline="-30000">
                <a:latin typeface="Calibri" pitchFamily="34" charset="0"/>
                <a:ea typeface="Calibri" pitchFamily="34" charset="0"/>
                <a:cs typeface="Times New Roman" pitchFamily="18" charset="0"/>
              </a:rPr>
              <a:t>3</a:t>
            </a:r>
            <a:r>
              <a:rPr lang="cs-CZ" sz="2000" baseline="30000">
                <a:latin typeface="Calibri" pitchFamily="34" charset="0"/>
                <a:ea typeface="Calibri" pitchFamily="34" charset="0"/>
                <a:cs typeface="Times New Roman" pitchFamily="18" charset="0"/>
              </a:rPr>
              <a:t>1-</a:t>
            </a:r>
            <a:r>
              <a:rPr lang="cs-CZ" sz="2000">
                <a:latin typeface="Calibri" pitchFamily="34" charset="0"/>
                <a:ea typeface="Calibri" pitchFamily="34" charset="0"/>
                <a:cs typeface="Times New Roman" pitchFamily="18" charset="0"/>
              </a:rPr>
              <a:t> ; SO</a:t>
            </a:r>
            <a:r>
              <a:rPr lang="cs-CZ" sz="2000" baseline="-30000">
                <a:latin typeface="Calibri" pitchFamily="34" charset="0"/>
                <a:ea typeface="Calibri" pitchFamily="34" charset="0"/>
                <a:cs typeface="Times New Roman" pitchFamily="18" charset="0"/>
              </a:rPr>
              <a:t>4</a:t>
            </a:r>
            <a:r>
              <a:rPr lang="cs-CZ" sz="2000" baseline="30000">
                <a:latin typeface="Calibri" pitchFamily="34" charset="0"/>
                <a:ea typeface="Calibri" pitchFamily="34" charset="0"/>
                <a:cs typeface="Times New Roman" pitchFamily="18" charset="0"/>
              </a:rPr>
              <a:t>2-</a:t>
            </a:r>
            <a:r>
              <a:rPr lang="cs-CZ" sz="2000">
                <a:latin typeface="Calibri" pitchFamily="34" charset="0"/>
                <a:ea typeface="Calibri" pitchFamily="34" charset="0"/>
                <a:cs typeface="Times New Roman" pitchFamily="18" charset="0"/>
              </a:rPr>
              <a:t> ; . . .</a:t>
            </a:r>
            <a:r>
              <a:rPr lang="cs-CZ" sz="2000" baseline="-25000"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cs-CZ" sz="200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cs-CZ" sz="600" baseline="-25000">
                <a:ea typeface="Calibri" pitchFamily="34" charset="0"/>
                <a:cs typeface="Times New Roman" pitchFamily="18" charset="0"/>
              </a:rPr>
              <a:t> </a:t>
            </a:r>
            <a:r>
              <a:rPr lang="cs-CZ" sz="600">
                <a:ea typeface="Calibri" pitchFamily="34" charset="0"/>
                <a:cs typeface="Times New Roman" pitchFamily="18" charset="0"/>
              </a:rPr>
              <a:t>                                                                                                                                          </a:t>
            </a:r>
          </a:p>
          <a:p>
            <a:pPr eaLnBrk="0" hangingPunct="0"/>
            <a:endParaRPr lang="cs-CZ" sz="2000" baseline="-250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0" hangingPunct="0">
              <a:buFont typeface="Wingdings" pitchFamily="2" charset="2"/>
              <a:buChar char="ü"/>
            </a:pPr>
            <a:r>
              <a:rPr lang="cs-CZ" sz="2000">
                <a:latin typeface="Calibri" pitchFamily="34" charset="0"/>
                <a:ea typeface="Calibri" pitchFamily="34" charset="0"/>
                <a:cs typeface="Times New Roman" pitchFamily="18" charset="0"/>
              </a:rPr>
              <a:t>oxidy s vyšším oxidačním číslem a peroxidy : MnO</a:t>
            </a:r>
            <a:r>
              <a:rPr lang="cs-CZ" sz="2000" baseline="-25000">
                <a:latin typeface="Calibri" pitchFamily="34" charset="0"/>
                <a:ea typeface="Calibri" pitchFamily="34" charset="0"/>
                <a:cs typeface="Times New Roman" pitchFamily="18" charset="0"/>
              </a:rPr>
              <a:t>2 </a:t>
            </a:r>
            <a:r>
              <a:rPr lang="cs-CZ" sz="2000">
                <a:latin typeface="Calibri" pitchFamily="34" charset="0"/>
                <a:ea typeface="Calibri" pitchFamily="34" charset="0"/>
                <a:cs typeface="Times New Roman" pitchFamily="18" charset="0"/>
              </a:rPr>
              <a:t>; CrO</a:t>
            </a:r>
            <a:r>
              <a:rPr lang="cs-CZ" sz="2000" baseline="-25000">
                <a:latin typeface="Calibri" pitchFamily="34" charset="0"/>
                <a:ea typeface="Calibri" pitchFamily="34" charset="0"/>
                <a:cs typeface="Times New Roman" pitchFamily="18" charset="0"/>
              </a:rPr>
              <a:t>3</a:t>
            </a:r>
            <a:r>
              <a:rPr lang="cs-CZ" sz="2000">
                <a:latin typeface="Calibri" pitchFamily="34" charset="0"/>
                <a:ea typeface="Calibri" pitchFamily="34" charset="0"/>
                <a:cs typeface="Times New Roman" pitchFamily="18" charset="0"/>
              </a:rPr>
              <a:t> ; H</a:t>
            </a:r>
            <a:r>
              <a:rPr lang="cs-CZ" sz="2000" baseline="-30000"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cs-CZ" sz="2000">
                <a:latin typeface="Calibri" pitchFamily="34" charset="0"/>
                <a:ea typeface="Calibri" pitchFamily="34" charset="0"/>
                <a:cs typeface="Times New Roman" pitchFamily="18" charset="0"/>
              </a:rPr>
              <a:t>O</a:t>
            </a:r>
            <a:r>
              <a:rPr lang="cs-CZ" sz="2000" baseline="-30000"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cs-CZ" sz="2000">
                <a:latin typeface="Calibri" pitchFamily="34" charset="0"/>
                <a:ea typeface="Calibri" pitchFamily="34" charset="0"/>
                <a:cs typeface="Times New Roman" pitchFamily="18" charset="0"/>
              </a:rPr>
              <a:t> ; . . .</a:t>
            </a:r>
            <a:r>
              <a:rPr lang="cs-CZ" sz="2000" baseline="-3000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cs-CZ" sz="2000">
                <a:latin typeface="Calibri" pitchFamily="34" charset="0"/>
                <a:ea typeface="Calibri" pitchFamily="34" charset="0"/>
                <a:cs typeface="Times New Roman" pitchFamily="18" charset="0"/>
              </a:rPr>
              <a:t>	</a:t>
            </a:r>
            <a:endParaRPr lang="cs-CZ" sz="8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endParaRPr lang="cs-CZ" sz="60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900113" y="4437063"/>
            <a:ext cx="64436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cs-CZ" sz="2000">
                <a:ea typeface="Calibri" pitchFamily="34" charset="0"/>
                <a:cs typeface="Times New Roman" pitchFamily="18" charset="0"/>
              </a:rPr>
              <a:t>3P   +  5 HNO</a:t>
            </a:r>
            <a:r>
              <a:rPr lang="cs-CZ" sz="2000" baseline="-30000">
                <a:ea typeface="Calibri" pitchFamily="34" charset="0"/>
                <a:cs typeface="Times New Roman" pitchFamily="18" charset="0"/>
              </a:rPr>
              <a:t>3</a:t>
            </a:r>
            <a:r>
              <a:rPr lang="cs-CZ" sz="2000">
                <a:ea typeface="Calibri" pitchFamily="34" charset="0"/>
                <a:cs typeface="Times New Roman" pitchFamily="18" charset="0"/>
              </a:rPr>
              <a:t> + H</a:t>
            </a:r>
            <a:r>
              <a:rPr lang="cs-CZ" sz="2000" baseline="-30000">
                <a:ea typeface="Calibri" pitchFamily="34" charset="0"/>
                <a:cs typeface="Times New Roman" pitchFamily="18" charset="0"/>
              </a:rPr>
              <a:t>2</a:t>
            </a:r>
            <a:r>
              <a:rPr lang="cs-CZ" sz="2000">
                <a:ea typeface="Calibri" pitchFamily="34" charset="0"/>
                <a:cs typeface="Times New Roman" pitchFamily="18" charset="0"/>
              </a:rPr>
              <a:t>O           3 H</a:t>
            </a:r>
            <a:r>
              <a:rPr lang="cs-CZ" sz="2000" baseline="-30000">
                <a:ea typeface="Calibri" pitchFamily="34" charset="0"/>
                <a:cs typeface="Times New Roman" pitchFamily="18" charset="0"/>
              </a:rPr>
              <a:t>3</a:t>
            </a:r>
            <a:r>
              <a:rPr lang="cs-CZ" sz="2000">
                <a:ea typeface="Calibri" pitchFamily="34" charset="0"/>
                <a:cs typeface="Times New Roman" pitchFamily="18" charset="0"/>
              </a:rPr>
              <a:t>PO</a:t>
            </a:r>
            <a:r>
              <a:rPr lang="cs-CZ" sz="2000" baseline="-30000">
                <a:ea typeface="Calibri" pitchFamily="34" charset="0"/>
                <a:cs typeface="Times New Roman" pitchFamily="18" charset="0"/>
              </a:rPr>
              <a:t>4</a:t>
            </a:r>
            <a:r>
              <a:rPr lang="cs-CZ" sz="2000">
                <a:ea typeface="Calibri" pitchFamily="34" charset="0"/>
                <a:cs typeface="Times New Roman" pitchFamily="18" charset="0"/>
              </a:rPr>
              <a:t> + 5 NO</a:t>
            </a:r>
            <a:endParaRPr lang="cs-CZ">
              <a:ea typeface="Calibri" pitchFamily="34" charset="0"/>
              <a:cs typeface="Times New Roman" pitchFamily="18" charset="0"/>
            </a:endParaRPr>
          </a:p>
        </p:txBody>
      </p:sp>
      <p:cxnSp>
        <p:nvCxnSpPr>
          <p:cNvPr id="7" name="Přímá spojovací šipka 6"/>
          <p:cNvCxnSpPr/>
          <p:nvPr/>
        </p:nvCxnSpPr>
        <p:spPr>
          <a:xfrm>
            <a:off x="3635375" y="4652963"/>
            <a:ext cx="4318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900113" y="4005263"/>
            <a:ext cx="6299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cs-CZ" sz="2000" baseline="-30000">
                <a:ea typeface="Calibri" pitchFamily="34" charset="0"/>
                <a:cs typeface="Times New Roman" pitchFamily="18" charset="0"/>
              </a:rPr>
              <a:t>   0                 I   V  -II          I    -II                    I     V  -II            II - II</a:t>
            </a:r>
            <a:endParaRPr lang="cs-CZ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2268538" y="5013325"/>
            <a:ext cx="28082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P</a:t>
            </a:r>
            <a:r>
              <a:rPr lang="cs-CZ" baseline="30000"/>
              <a:t>0</a:t>
            </a:r>
            <a:r>
              <a:rPr lang="cs-CZ"/>
              <a:t> – 5e</a:t>
            </a:r>
            <a:r>
              <a:rPr lang="cs-CZ" baseline="30000"/>
              <a:t>-</a:t>
            </a:r>
            <a:r>
              <a:rPr lang="cs-CZ"/>
              <a:t>                P</a:t>
            </a:r>
            <a:r>
              <a:rPr lang="cs-CZ" baseline="30000"/>
              <a:t>V</a:t>
            </a:r>
            <a:r>
              <a:rPr lang="cs-CZ"/>
              <a:t> / . 3</a:t>
            </a: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2339975" y="5516563"/>
            <a:ext cx="28082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N</a:t>
            </a:r>
            <a:r>
              <a:rPr lang="cs-CZ" baseline="30000"/>
              <a:t>V </a:t>
            </a:r>
            <a:r>
              <a:rPr lang="cs-CZ"/>
              <a:t>+ 3e</a:t>
            </a:r>
            <a:r>
              <a:rPr lang="cs-CZ" baseline="30000"/>
              <a:t>-</a:t>
            </a:r>
            <a:r>
              <a:rPr lang="cs-CZ"/>
              <a:t>              N</a:t>
            </a:r>
            <a:r>
              <a:rPr lang="cs-CZ" baseline="30000"/>
              <a:t>II</a:t>
            </a:r>
            <a:r>
              <a:rPr lang="cs-CZ"/>
              <a:t> / . 5</a:t>
            </a:r>
          </a:p>
        </p:txBody>
      </p:sp>
      <p:cxnSp>
        <p:nvCxnSpPr>
          <p:cNvPr id="12" name="Přímá spojovací šipka 11"/>
          <p:cNvCxnSpPr/>
          <p:nvPr/>
        </p:nvCxnSpPr>
        <p:spPr>
          <a:xfrm>
            <a:off x="3203575" y="5229225"/>
            <a:ext cx="8636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šipka 12"/>
          <p:cNvCxnSpPr/>
          <p:nvPr/>
        </p:nvCxnSpPr>
        <p:spPr>
          <a:xfrm>
            <a:off x="3276600" y="5732463"/>
            <a:ext cx="790575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3203575" y="5300663"/>
            <a:ext cx="9429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 baseline="-25000"/>
              <a:t>REDUKCE</a:t>
            </a:r>
            <a:endParaRPr lang="cs-CZ" b="1"/>
          </a:p>
        </p:txBody>
      </p:sp>
      <p:sp>
        <p:nvSpPr>
          <p:cNvPr id="15" name="Obdélník 17"/>
          <p:cNvSpPr>
            <a:spLocks noChangeArrowheads="1"/>
          </p:cNvSpPr>
          <p:nvPr/>
        </p:nvSpPr>
        <p:spPr bwMode="auto">
          <a:xfrm>
            <a:off x="3203575" y="4797425"/>
            <a:ext cx="8921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 baseline="-25000"/>
              <a:t>OXIDACE</a:t>
            </a:r>
            <a:r>
              <a:rPr lang="cs-CZ" baseline="-25000"/>
              <a:t> </a:t>
            </a:r>
            <a:endParaRPr lang="cs-CZ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5364163" y="5157788"/>
            <a:ext cx="330993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cs-CZ" b="1">
                <a:solidFill>
                  <a:srgbClr val="FF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HNO</a:t>
            </a:r>
            <a:r>
              <a:rPr lang="cs-CZ" b="1" baseline="-30000">
                <a:solidFill>
                  <a:srgbClr val="FF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3</a:t>
            </a:r>
            <a:r>
              <a:rPr lang="cs-CZ" b="1">
                <a:solidFill>
                  <a:srgbClr val="FF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 = OXIDAČNÍ ČINIDLO</a:t>
            </a:r>
          </a:p>
        </p:txBody>
      </p:sp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3800" y="5229225"/>
            <a:ext cx="29527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0"/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0"/>
                            </p:stCondLst>
                            <p:childTnLst>
                              <p:par>
                                <p:cTn id="1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500"/>
                            </p:stCondLst>
                            <p:childTnLst>
                              <p:par>
                                <p:cTn id="22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" dur="2000"/>
                                        <p:tgtEl>
                                          <p:spTgt spid="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0"/>
                            </p:stCondLst>
                            <p:childTnLst>
                              <p:par>
                                <p:cTn id="3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500"/>
                            </p:stCondLst>
                            <p:childTnLst>
                              <p:par>
                                <p:cTn id="4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3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85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3500"/>
                            </p:stCondLst>
                            <p:childTnLst>
                              <p:par>
                                <p:cTn id="4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4000"/>
                            </p:stCondLst>
                            <p:childTnLst>
                              <p:par>
                                <p:cTn id="5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50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0"/>
                            </p:stCondLst>
                            <p:childTnLst>
                              <p:par>
                                <p:cTn id="6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500"/>
                            </p:stCondLst>
                            <p:childTnLst>
                              <p:par>
                                <p:cTn id="6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2500"/>
                            </p:stCondLst>
                            <p:childTnLst>
                              <p:par>
                                <p:cTn id="6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3000"/>
                            </p:stCondLst>
                            <p:childTnLst>
                              <p:par>
                                <p:cTn id="7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/>
      <p:bldP spid="8197" grpId="0"/>
      <p:bldP spid="8198" grpId="0"/>
      <p:bldP spid="9" grpId="0"/>
      <p:bldP spid="10" grpId="0"/>
      <p:bldP spid="14" grpId="0"/>
      <p:bldP spid="15" grpId="0"/>
      <p:bldP spid="819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323850" y="461963"/>
            <a:ext cx="8928100" cy="1169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>
              <a:defRPr/>
            </a:pPr>
            <a:r>
              <a:rPr lang="cs-CZ" sz="2400" b="1" dirty="0">
                <a:latin typeface="Constantia" pitchFamily="18" charset="0"/>
                <a:ea typeface="Calibri" pitchFamily="34" charset="0"/>
                <a:cs typeface="Times New Roman" pitchFamily="18" charset="0"/>
              </a:rPr>
              <a:t>REDUKČNÍ ČINIDLO ( REDUKTANT)</a:t>
            </a:r>
          </a:p>
          <a:p>
            <a:pPr eaLnBrk="0" hangingPunct="0">
              <a:defRPr/>
            </a:pPr>
            <a:endParaRPr lang="cs-CZ" sz="2000" dirty="0">
              <a:latin typeface="Arial" pitchFamily="34" charset="0"/>
              <a:cs typeface="Times New Roman" pitchFamily="18" charset="0"/>
            </a:endParaRPr>
          </a:p>
          <a:p>
            <a:pPr eaLnBrk="0" hangingPunct="0">
              <a:defRPr/>
            </a:pPr>
            <a:endParaRPr lang="cs-CZ" sz="600" dirty="0">
              <a:latin typeface="Arial" pitchFamily="34" charset="0"/>
            </a:endParaRPr>
          </a:p>
          <a:p>
            <a:pPr eaLnBrk="0" hangingPunct="0">
              <a:buFont typeface="Wingdings" pitchFamily="2" charset="2"/>
              <a:buChar char="§"/>
              <a:defRPr/>
            </a:pPr>
            <a:r>
              <a:rPr lang="cs-CZ" sz="2000" dirty="0">
                <a:latin typeface="+mn-lt"/>
                <a:ea typeface="Calibri" pitchFamily="34" charset="0"/>
                <a:cs typeface="Times New Roman" pitchFamily="18" charset="0"/>
              </a:rPr>
              <a:t>   částice,která redukuje jinou částici, předává jí elektrony a sama se tak oxiduje</a:t>
            </a:r>
            <a:endParaRPr lang="cs-CZ" dirty="0">
              <a:latin typeface="+mn-lt"/>
            </a:endParaRP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87450" y="1700213"/>
            <a:ext cx="29527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1547813" y="1628775"/>
            <a:ext cx="24511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>
              <a:defRPr/>
            </a:pPr>
            <a:r>
              <a:rPr lang="cs-CZ" sz="2000" b="1" i="1" dirty="0">
                <a:latin typeface="+mn-lt"/>
                <a:ea typeface="Calibri" pitchFamily="34" charset="0"/>
                <a:cs typeface="Times New Roman" pitchFamily="18" charset="0"/>
              </a:rPr>
              <a:t>DONOR   ELEKTRONŮ</a:t>
            </a:r>
            <a:endParaRPr lang="cs-CZ" b="1" i="1" dirty="0">
              <a:latin typeface="+mn-lt"/>
            </a:endParaRP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971550" y="2276475"/>
            <a:ext cx="7092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hangingPunct="0">
              <a:buFont typeface="Wingdings" pitchFamily="2" charset="2"/>
              <a:buChar char="ü"/>
              <a:defRPr/>
            </a:pPr>
            <a:r>
              <a:rPr lang="cs-CZ" sz="2000" dirty="0">
                <a:latin typeface="+mn-lt"/>
                <a:ea typeface="Calibri" pitchFamily="34" charset="0"/>
                <a:cs typeface="Times New Roman" pitchFamily="18" charset="0"/>
              </a:rPr>
              <a:t>málo elektronegativní prvky : prvky I.A – III.A; C ; </a:t>
            </a:r>
            <a:r>
              <a:rPr lang="cs-CZ" sz="2000" dirty="0" err="1">
                <a:latin typeface="+mn-lt"/>
                <a:ea typeface="Calibri" pitchFamily="34" charset="0"/>
                <a:cs typeface="Times New Roman" pitchFamily="18" charset="0"/>
              </a:rPr>
              <a:t>Zn</a:t>
            </a:r>
            <a:r>
              <a:rPr lang="cs-CZ" sz="2000" dirty="0">
                <a:latin typeface="+mn-lt"/>
                <a:ea typeface="Calibri" pitchFamily="34" charset="0"/>
                <a:cs typeface="Times New Roman" pitchFamily="18" charset="0"/>
              </a:rPr>
              <a:t>; . . .</a:t>
            </a:r>
            <a:endParaRPr lang="cs-CZ" dirty="0">
              <a:latin typeface="+mn-lt"/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1042988" y="2781300"/>
            <a:ext cx="61341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>
              <a:buFont typeface="Wingdings" pitchFamily="2" charset="2"/>
              <a:buChar char="ü"/>
              <a:defRPr/>
            </a:pPr>
            <a:r>
              <a:rPr lang="cs-CZ" sz="2000" dirty="0">
                <a:latin typeface="+mn-lt"/>
                <a:ea typeface="Calibri" pitchFamily="34" charset="0"/>
                <a:cs typeface="Times New Roman" pitchFamily="18" charset="0"/>
              </a:rPr>
              <a:t>kationty kovů s nízkým oxidačním číslem : Cr</a:t>
            </a:r>
            <a:r>
              <a:rPr lang="cs-CZ" sz="2000" baseline="30000" dirty="0">
                <a:latin typeface="+mn-lt"/>
                <a:ea typeface="Calibri" pitchFamily="34" charset="0"/>
                <a:cs typeface="Times New Roman" pitchFamily="18" charset="0"/>
              </a:rPr>
              <a:t>2+</a:t>
            </a:r>
            <a:r>
              <a:rPr lang="cs-CZ" sz="2000" dirty="0">
                <a:latin typeface="+mn-lt"/>
                <a:ea typeface="Calibri" pitchFamily="34" charset="0"/>
                <a:cs typeface="Times New Roman" pitchFamily="18" charset="0"/>
              </a:rPr>
              <a:t>; Ti</a:t>
            </a:r>
            <a:r>
              <a:rPr lang="cs-CZ" sz="2000" baseline="30000" dirty="0">
                <a:latin typeface="+mn-lt"/>
                <a:ea typeface="Calibri" pitchFamily="34" charset="0"/>
                <a:cs typeface="Times New Roman" pitchFamily="18" charset="0"/>
              </a:rPr>
              <a:t>2+</a:t>
            </a:r>
            <a:r>
              <a:rPr lang="cs-CZ" sz="2000" dirty="0">
                <a:latin typeface="+mn-lt"/>
                <a:ea typeface="Calibri" pitchFamily="34" charset="0"/>
                <a:cs typeface="Times New Roman" pitchFamily="18" charset="0"/>
              </a:rPr>
              <a:t> ; . . .</a:t>
            </a:r>
            <a:endParaRPr lang="cs-CZ" dirty="0">
              <a:latin typeface="+mn-lt"/>
            </a:endParaRP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1042988" y="3284538"/>
            <a:ext cx="5268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>
              <a:buFont typeface="Wingdings" pitchFamily="2" charset="2"/>
              <a:buChar char="ü"/>
              <a:defRPr/>
            </a:pPr>
            <a:r>
              <a:rPr lang="cs-CZ" sz="2000" dirty="0">
                <a:latin typeface="+mn-lt"/>
                <a:ea typeface="Calibri" pitchFamily="34" charset="0"/>
                <a:cs typeface="Times New Roman" pitchFamily="18" charset="0"/>
              </a:rPr>
              <a:t>oxidy s nízkým oxidačním číslem : CO ; SO</a:t>
            </a:r>
            <a:r>
              <a:rPr lang="cs-CZ" sz="2000" baseline="-30000" dirty="0">
                <a:latin typeface="+mn-lt"/>
                <a:ea typeface="Calibri" pitchFamily="34" charset="0"/>
                <a:cs typeface="Times New Roman" pitchFamily="18" charset="0"/>
              </a:rPr>
              <a:t>2</a:t>
            </a:r>
            <a:r>
              <a:rPr lang="cs-CZ" sz="2000" dirty="0">
                <a:latin typeface="+mn-lt"/>
                <a:ea typeface="Calibri" pitchFamily="34" charset="0"/>
                <a:cs typeface="Times New Roman" pitchFamily="18" charset="0"/>
              </a:rPr>
              <a:t> ; . . .</a:t>
            </a:r>
            <a:endParaRPr lang="cs-CZ" dirty="0">
              <a:latin typeface="+mn-lt"/>
            </a:endParaRP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1187450" y="4365625"/>
            <a:ext cx="4464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cs-CZ" sz="2000">
                <a:ea typeface="Calibri" pitchFamily="34" charset="0"/>
                <a:cs typeface="Times New Roman" pitchFamily="18" charset="0"/>
              </a:rPr>
              <a:t>2 FeCl</a:t>
            </a:r>
            <a:r>
              <a:rPr lang="cs-CZ" sz="2000" baseline="-30000">
                <a:ea typeface="Calibri" pitchFamily="34" charset="0"/>
                <a:cs typeface="Times New Roman" pitchFamily="18" charset="0"/>
              </a:rPr>
              <a:t>3</a:t>
            </a:r>
            <a:r>
              <a:rPr lang="cs-CZ" sz="2000">
                <a:ea typeface="Calibri" pitchFamily="34" charset="0"/>
                <a:cs typeface="Times New Roman" pitchFamily="18" charset="0"/>
              </a:rPr>
              <a:t> + 3 H</a:t>
            </a:r>
            <a:r>
              <a:rPr lang="cs-CZ" sz="2000" baseline="-30000">
                <a:ea typeface="Calibri" pitchFamily="34" charset="0"/>
                <a:cs typeface="Times New Roman" pitchFamily="18" charset="0"/>
              </a:rPr>
              <a:t>2</a:t>
            </a:r>
            <a:r>
              <a:rPr lang="cs-CZ" sz="2000">
                <a:ea typeface="Calibri" pitchFamily="34" charset="0"/>
                <a:cs typeface="Times New Roman" pitchFamily="18" charset="0"/>
              </a:rPr>
              <a:t>            6 HCl  + 2 Fe</a:t>
            </a:r>
            <a:endParaRPr lang="cs-CZ">
              <a:ea typeface="Calibri" pitchFamily="34" charset="0"/>
              <a:cs typeface="Times New Roman" pitchFamily="18" charset="0"/>
            </a:endParaRPr>
          </a:p>
        </p:txBody>
      </p:sp>
      <p:cxnSp>
        <p:nvCxnSpPr>
          <p:cNvPr id="9" name="Přímá spojovací šipka 8"/>
          <p:cNvCxnSpPr/>
          <p:nvPr/>
        </p:nvCxnSpPr>
        <p:spPr>
          <a:xfrm>
            <a:off x="3132138" y="4508500"/>
            <a:ext cx="4318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1403350" y="3933825"/>
            <a:ext cx="47879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cs-CZ" sz="2000" baseline="-30000">
                <a:ea typeface="Calibri" pitchFamily="34" charset="0"/>
                <a:cs typeface="Times New Roman" pitchFamily="18" charset="0"/>
              </a:rPr>
              <a:t>III    -I                0                          I  -I                0</a:t>
            </a:r>
            <a:endParaRPr lang="cs-CZ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1692275" y="4868863"/>
            <a:ext cx="35639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cs-CZ" sz="2000">
                <a:ea typeface="Calibri" pitchFamily="34" charset="0"/>
                <a:cs typeface="Times New Roman" pitchFamily="18" charset="0"/>
              </a:rPr>
              <a:t>Fe</a:t>
            </a:r>
            <a:r>
              <a:rPr lang="cs-CZ" sz="2000" baseline="30000">
                <a:ea typeface="Calibri" pitchFamily="34" charset="0"/>
                <a:cs typeface="Times New Roman" pitchFamily="18" charset="0"/>
              </a:rPr>
              <a:t>III</a:t>
            </a:r>
            <a:r>
              <a:rPr lang="cs-CZ" sz="2000">
                <a:ea typeface="Calibri" pitchFamily="34" charset="0"/>
                <a:cs typeface="Times New Roman" pitchFamily="18" charset="0"/>
              </a:rPr>
              <a:t>  + 3e</a:t>
            </a:r>
            <a:r>
              <a:rPr lang="cs-CZ" sz="2000" baseline="30000">
                <a:ea typeface="Calibri" pitchFamily="34" charset="0"/>
                <a:cs typeface="Times New Roman" pitchFamily="18" charset="0"/>
              </a:rPr>
              <a:t>-</a:t>
            </a:r>
            <a:r>
              <a:rPr lang="cs-CZ" sz="2000">
                <a:ea typeface="Calibri" pitchFamily="34" charset="0"/>
                <a:cs typeface="Times New Roman" pitchFamily="18" charset="0"/>
              </a:rPr>
              <a:t>               Fe</a:t>
            </a:r>
            <a:r>
              <a:rPr lang="cs-CZ" sz="2000" baseline="30000">
                <a:ea typeface="Calibri" pitchFamily="34" charset="0"/>
                <a:cs typeface="Times New Roman" pitchFamily="18" charset="0"/>
              </a:rPr>
              <a:t>0</a:t>
            </a:r>
            <a:r>
              <a:rPr lang="cs-CZ" sz="2000">
                <a:ea typeface="Calibri" pitchFamily="34" charset="0"/>
                <a:cs typeface="Times New Roman" pitchFamily="18" charset="0"/>
              </a:rPr>
              <a:t>   / . 2</a:t>
            </a:r>
            <a:endParaRPr lang="cs-CZ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1763713" y="5300663"/>
            <a:ext cx="3708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cs-CZ" sz="2000">
                <a:ea typeface="Calibri" pitchFamily="34" charset="0"/>
                <a:cs typeface="Times New Roman" pitchFamily="18" charset="0"/>
              </a:rPr>
              <a:t>2 H</a:t>
            </a:r>
            <a:r>
              <a:rPr lang="cs-CZ" sz="2000" baseline="30000">
                <a:ea typeface="Calibri" pitchFamily="34" charset="0"/>
                <a:cs typeface="Times New Roman" pitchFamily="18" charset="0"/>
              </a:rPr>
              <a:t>0</a:t>
            </a:r>
            <a:r>
              <a:rPr lang="cs-CZ" sz="2000">
                <a:ea typeface="Calibri" pitchFamily="34" charset="0"/>
                <a:cs typeface="Times New Roman" pitchFamily="18" charset="0"/>
              </a:rPr>
              <a:t> – 2e</a:t>
            </a:r>
            <a:r>
              <a:rPr lang="cs-CZ" sz="2000" baseline="30000">
                <a:ea typeface="Calibri" pitchFamily="34" charset="0"/>
                <a:cs typeface="Times New Roman" pitchFamily="18" charset="0"/>
              </a:rPr>
              <a:t>-</a:t>
            </a:r>
            <a:r>
              <a:rPr lang="cs-CZ" sz="2000">
                <a:ea typeface="Calibri" pitchFamily="34" charset="0"/>
                <a:cs typeface="Times New Roman" pitchFamily="18" charset="0"/>
              </a:rPr>
              <a:t>               2 H</a:t>
            </a:r>
            <a:r>
              <a:rPr lang="cs-CZ" sz="2000" baseline="30000">
                <a:ea typeface="Calibri" pitchFamily="34" charset="0"/>
                <a:cs typeface="Times New Roman" pitchFamily="18" charset="0"/>
              </a:rPr>
              <a:t> I</a:t>
            </a:r>
            <a:r>
              <a:rPr lang="cs-CZ" sz="2000">
                <a:ea typeface="Calibri" pitchFamily="34" charset="0"/>
                <a:cs typeface="Times New Roman" pitchFamily="18" charset="0"/>
              </a:rPr>
              <a:t> / . 3</a:t>
            </a:r>
            <a:endParaRPr lang="cs-CZ">
              <a:ea typeface="Calibri" pitchFamily="34" charset="0"/>
              <a:cs typeface="Times New Roman" pitchFamily="18" charset="0"/>
            </a:endParaRPr>
          </a:p>
        </p:txBody>
      </p:sp>
      <p:cxnSp>
        <p:nvCxnSpPr>
          <p:cNvPr id="13" name="Přímá spojovací šipka 12"/>
          <p:cNvCxnSpPr/>
          <p:nvPr/>
        </p:nvCxnSpPr>
        <p:spPr>
          <a:xfrm>
            <a:off x="3059113" y="5084763"/>
            <a:ext cx="865187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šipka 13"/>
          <p:cNvCxnSpPr/>
          <p:nvPr/>
        </p:nvCxnSpPr>
        <p:spPr>
          <a:xfrm>
            <a:off x="3059113" y="5589588"/>
            <a:ext cx="865187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bdélník 17"/>
          <p:cNvSpPr>
            <a:spLocks noChangeArrowheads="1"/>
          </p:cNvSpPr>
          <p:nvPr/>
        </p:nvSpPr>
        <p:spPr bwMode="auto">
          <a:xfrm>
            <a:off x="2987675" y="5157788"/>
            <a:ext cx="8921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 baseline="-25000"/>
              <a:t>OXIDACE</a:t>
            </a:r>
            <a:r>
              <a:rPr lang="cs-CZ" baseline="-25000"/>
              <a:t> </a:t>
            </a:r>
            <a:endParaRPr lang="cs-CZ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auto">
          <a:xfrm>
            <a:off x="3059113" y="4652963"/>
            <a:ext cx="9429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 baseline="-25000"/>
              <a:t>REDUKCE</a:t>
            </a:r>
            <a:endParaRPr lang="cs-CZ" b="1"/>
          </a:p>
        </p:txBody>
      </p:sp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92725" y="5157788"/>
            <a:ext cx="29527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5695950" y="5084763"/>
            <a:ext cx="30337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cs-CZ" b="1">
                <a:solidFill>
                  <a:srgbClr val="FF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H</a:t>
            </a:r>
            <a:r>
              <a:rPr lang="cs-CZ" b="1" baseline="-30000">
                <a:solidFill>
                  <a:srgbClr val="FF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2</a:t>
            </a:r>
            <a:r>
              <a:rPr lang="cs-CZ" b="1">
                <a:solidFill>
                  <a:srgbClr val="FF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 = REDUKČNÍ ČINIDLO</a:t>
            </a:r>
          </a:p>
        </p:txBody>
      </p:sp>
      <p:sp>
        <p:nvSpPr>
          <p:cNvPr id="19" name="Elipsa 18"/>
          <p:cNvSpPr/>
          <p:nvPr/>
        </p:nvSpPr>
        <p:spPr>
          <a:xfrm>
            <a:off x="7235825" y="5589588"/>
            <a:ext cx="1439863" cy="576262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hlinkClick r:id="rId3" action="ppaction://hlinksldjump"/>
              </a:rPr>
              <a:t>OBSAH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92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0"/>
                            </p:stCondLst>
                            <p:childTnLst>
                              <p:par>
                                <p:cTn id="1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500"/>
                            </p:stCondLst>
                            <p:childTnLst>
                              <p:par>
                                <p:cTn id="1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1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0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0"/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500"/>
                            </p:stCondLst>
                            <p:childTnLst>
                              <p:par>
                                <p:cTn id="4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20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75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2500"/>
                            </p:stCondLst>
                            <p:childTnLst>
                              <p:par>
                                <p:cTn id="5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3000"/>
                            </p:stCondLst>
                            <p:childTnLst>
                              <p:par>
                                <p:cTn id="5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3500"/>
                            </p:stCondLst>
                            <p:childTnLst>
                              <p:par>
                                <p:cTn id="6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0"/>
                                        <p:tgtEl>
                                          <p:spTgt spid="92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8500"/>
                            </p:stCondLst>
                            <p:childTnLst>
                              <p:par>
                                <p:cTn id="6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9000"/>
                            </p:stCondLst>
                            <p:childTnLst>
                              <p:par>
                                <p:cTn id="6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0"/>
                            </p:stCondLst>
                            <p:childTnLst>
                              <p:par>
                                <p:cTn id="7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0500"/>
                            </p:stCondLst>
                            <p:childTnLst>
                              <p:par>
                                <p:cTn id="7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30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0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30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20" grpId="0"/>
      <p:bldP spid="9221" grpId="0"/>
      <p:bldP spid="9223" grpId="0"/>
      <p:bldP spid="9224" grpId="0"/>
      <p:bldP spid="15" grpId="0"/>
      <p:bldP spid="16" grpId="0"/>
      <p:bldP spid="92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684213" y="260350"/>
            <a:ext cx="7775575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cs-CZ" sz="2400" b="1">
                <a:latin typeface="Constantia" pitchFamily="18" charset="0"/>
                <a:ea typeface="Calibri" pitchFamily="34" charset="0"/>
                <a:cs typeface="Times New Roman" pitchFamily="18" charset="0"/>
              </a:rPr>
              <a:t>BEKETOVOVA ŘADA KOVŮ </a:t>
            </a:r>
          </a:p>
          <a:p>
            <a:pPr eaLnBrk="0" hangingPunct="0"/>
            <a:endParaRPr lang="cs-CZ" sz="2400" b="1">
              <a:latin typeface="Constantia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>
              <a:buFont typeface="Arial" charset="0"/>
              <a:buChar char="•"/>
            </a:pPr>
            <a:r>
              <a:rPr lang="cs-CZ" sz="2000">
                <a:ea typeface="Calibri" pitchFamily="34" charset="0"/>
                <a:cs typeface="Times New Roman" pitchFamily="18" charset="0"/>
              </a:rPr>
              <a:t>  </a:t>
            </a:r>
            <a:r>
              <a:rPr lang="cs-CZ" sz="2000">
                <a:latin typeface="Calibri" pitchFamily="34" charset="0"/>
                <a:ea typeface="Calibri" pitchFamily="34" charset="0"/>
                <a:cs typeface="Times New Roman" pitchFamily="18" charset="0"/>
              </a:rPr>
              <a:t>elektrochemická řada napětí </a:t>
            </a:r>
          </a:p>
          <a:p>
            <a:pPr eaLnBrk="0" hangingPunct="0">
              <a:buFont typeface="Arial" charset="0"/>
              <a:buChar char="•"/>
            </a:pPr>
            <a:r>
              <a:rPr lang="cs-CZ" sz="2000">
                <a:latin typeface="Calibri" pitchFamily="34" charset="0"/>
                <a:ea typeface="Calibri" pitchFamily="34" charset="0"/>
                <a:cs typeface="Times New Roman" pitchFamily="18" charset="0"/>
              </a:rPr>
              <a:t>  chování kovů ve vodném prostředí</a:t>
            </a:r>
          </a:p>
          <a:p>
            <a:pPr eaLnBrk="0" hangingPunct="0">
              <a:buFont typeface="Arial" charset="0"/>
              <a:buChar char="•"/>
            </a:pPr>
            <a:r>
              <a:rPr lang="cs-CZ" sz="2000">
                <a:latin typeface="Calibri" pitchFamily="34" charset="0"/>
                <a:ea typeface="Calibri" pitchFamily="34" charset="0"/>
                <a:cs typeface="Times New Roman" pitchFamily="18" charset="0"/>
              </a:rPr>
              <a:t>  schopnost kovů odštěpovat elektrony a tvořit kationty (oxidovat se)</a:t>
            </a:r>
          </a:p>
        </p:txBody>
      </p:sp>
      <p:sp>
        <p:nvSpPr>
          <p:cNvPr id="11267" name="AutoShape 2"/>
          <p:cNvSpPr>
            <a:spLocks noChangeArrowheads="1"/>
          </p:cNvSpPr>
          <p:nvPr/>
        </p:nvSpPr>
        <p:spPr bwMode="auto">
          <a:xfrm>
            <a:off x="611188" y="2060575"/>
            <a:ext cx="7092950" cy="1152525"/>
          </a:xfrm>
          <a:prstGeom prst="rightArrow">
            <a:avLst>
              <a:gd name="adj1" fmla="val 50037"/>
              <a:gd name="adj2" fmla="val 129354"/>
            </a:avLst>
          </a:prstGeom>
          <a:gradFill rotWithShape="0">
            <a:gsLst>
              <a:gs pos="0">
                <a:srgbClr val="E9F5F8"/>
              </a:gs>
              <a:gs pos="100000">
                <a:srgbClr val="92CDDC"/>
              </a:gs>
            </a:gsLst>
            <a:lin ang="5400000" scaled="1"/>
          </a:gra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cs-CZ" sz="1600" b="1">
                <a:latin typeface="Times New Roman" pitchFamily="18" charset="0"/>
              </a:rPr>
              <a:t>K  Ca  Na  Mg  Al  Zn  Cr  Fe  Co  Ni  Sn  Pb  </a:t>
            </a:r>
            <a:r>
              <a:rPr lang="cs-CZ" sz="1600" b="1">
                <a:solidFill>
                  <a:srgbClr val="FF0000"/>
                </a:solidFill>
                <a:latin typeface="Times New Roman" pitchFamily="18" charset="0"/>
              </a:rPr>
              <a:t>H </a:t>
            </a:r>
            <a:r>
              <a:rPr lang="cs-CZ" sz="1600" b="1">
                <a:latin typeface="Times New Roman" pitchFamily="18" charset="0"/>
              </a:rPr>
              <a:t> Cu  Ag  Hg  Au</a:t>
            </a:r>
            <a:endParaRPr lang="cs-CZ"/>
          </a:p>
        </p:txBody>
      </p:sp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42875" y="3357563"/>
            <a:ext cx="9001125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>
              <a:buFont typeface="Arial" charset="0"/>
              <a:buChar char="•"/>
            </a:pPr>
            <a:r>
              <a:rPr lang="cs-CZ" sz="2000">
                <a:latin typeface="Calibri" pitchFamily="34" charset="0"/>
                <a:ea typeface="Calibri" pitchFamily="34" charset="0"/>
                <a:cs typeface="Times New Roman" pitchFamily="18" charset="0"/>
              </a:rPr>
              <a:t> oxidační vlastnosti rostou zleva doprava</a:t>
            </a:r>
          </a:p>
          <a:p>
            <a:pPr eaLnBrk="0" hangingPunct="0">
              <a:buFont typeface="Arial" charset="0"/>
              <a:buChar char="•"/>
            </a:pPr>
            <a:r>
              <a:rPr lang="cs-CZ" sz="2000">
                <a:latin typeface="Calibri" pitchFamily="34" charset="0"/>
                <a:ea typeface="Calibri" pitchFamily="34" charset="0"/>
                <a:cs typeface="Times New Roman" pitchFamily="18" charset="0"/>
              </a:rPr>
              <a:t> redukční vlastnosti klesají zleva doprava</a:t>
            </a:r>
          </a:p>
          <a:p>
            <a:pPr eaLnBrk="0" hangingPunct="0">
              <a:buFont typeface="Arial" charset="0"/>
              <a:buChar char="•"/>
            </a:pPr>
            <a:r>
              <a:rPr lang="cs-CZ" sz="2000">
                <a:latin typeface="Calibri" pitchFamily="34" charset="0"/>
                <a:ea typeface="Calibri" pitchFamily="34" charset="0"/>
                <a:cs typeface="Times New Roman" pitchFamily="18" charset="0"/>
              </a:rPr>
              <a:t> kov stojící v řadě vlevo je redukčním činidlem pro prvek stojícím za ním řadě vpravo</a:t>
            </a:r>
          </a:p>
          <a:p>
            <a:pPr eaLnBrk="0" hangingPunct="0">
              <a:buFont typeface="Arial" charset="0"/>
              <a:buChar char="•"/>
            </a:pPr>
            <a:r>
              <a:rPr lang="cs-CZ" sz="2000">
                <a:latin typeface="Calibri" pitchFamily="34" charset="0"/>
                <a:ea typeface="Calibri" pitchFamily="34" charset="0"/>
                <a:cs typeface="Times New Roman" pitchFamily="18" charset="0"/>
              </a:rPr>
              <a:t> pouze kovy stojící před vodíkem jsou schopny ho vytěsnit z kyselin  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468313" y="4797425"/>
            <a:ext cx="46815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>
              <a:defRPr/>
            </a:pPr>
            <a:r>
              <a:rPr lang="cs-CZ" sz="2000" dirty="0">
                <a:latin typeface="+mn-lt"/>
                <a:ea typeface="Calibri" pitchFamily="34" charset="0"/>
                <a:cs typeface="Times New Roman" pitchFamily="18" charset="0"/>
              </a:rPr>
              <a:t>např.  Která z následujících reakcí proběhne</a:t>
            </a:r>
            <a:endParaRPr lang="cs-CZ" dirty="0">
              <a:latin typeface="+mn-lt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1258888" y="5445125"/>
            <a:ext cx="3097212" cy="36988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cs-CZ" dirty="0">
                <a:latin typeface="+mn-lt"/>
              </a:rPr>
              <a:t>ZnSO</a:t>
            </a:r>
            <a:r>
              <a:rPr lang="cs-CZ" baseline="-25000" dirty="0">
                <a:latin typeface="+mn-lt"/>
              </a:rPr>
              <a:t>4</a:t>
            </a:r>
            <a:r>
              <a:rPr lang="cs-CZ" dirty="0">
                <a:latin typeface="+mn-lt"/>
              </a:rPr>
              <a:t>  + </a:t>
            </a:r>
            <a:r>
              <a:rPr lang="cs-CZ" dirty="0" err="1">
                <a:latin typeface="+mn-lt"/>
              </a:rPr>
              <a:t>Cu</a:t>
            </a:r>
            <a:r>
              <a:rPr lang="cs-CZ" dirty="0">
                <a:latin typeface="+mn-lt"/>
              </a:rPr>
              <a:t>          CuSO</a:t>
            </a:r>
            <a:r>
              <a:rPr lang="cs-CZ" baseline="-25000" dirty="0">
                <a:latin typeface="+mn-lt"/>
              </a:rPr>
              <a:t>4</a:t>
            </a:r>
            <a:r>
              <a:rPr lang="cs-CZ" dirty="0">
                <a:latin typeface="+mn-lt"/>
              </a:rPr>
              <a:t> + </a:t>
            </a:r>
            <a:r>
              <a:rPr lang="cs-CZ" dirty="0" err="1">
                <a:latin typeface="+mn-lt"/>
              </a:rPr>
              <a:t>Zn</a:t>
            </a:r>
            <a:endParaRPr lang="cs-CZ" dirty="0">
              <a:latin typeface="+mn-lt"/>
            </a:endParaRPr>
          </a:p>
        </p:txBody>
      </p:sp>
      <p:cxnSp>
        <p:nvCxnSpPr>
          <p:cNvPr id="8" name="Přímá spojovací šipka 7"/>
          <p:cNvCxnSpPr/>
          <p:nvPr/>
        </p:nvCxnSpPr>
        <p:spPr>
          <a:xfrm>
            <a:off x="2484438" y="5661025"/>
            <a:ext cx="358775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1258888" y="5805488"/>
            <a:ext cx="28813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hangingPunct="0">
              <a:defRPr/>
            </a:pPr>
            <a:r>
              <a:rPr lang="cs-CZ" baseline="-30000" dirty="0"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lang="cs-CZ" dirty="0">
                <a:latin typeface="+mn-lt"/>
                <a:ea typeface="Calibri" pitchFamily="34" charset="0"/>
                <a:cs typeface="Times New Roman" pitchFamily="18" charset="0"/>
              </a:rPr>
              <a:t>  </a:t>
            </a:r>
            <a:r>
              <a:rPr lang="cs-CZ" baseline="-30000" dirty="0">
                <a:latin typeface="+mn-lt"/>
                <a:ea typeface="Calibri" pitchFamily="34" charset="0"/>
                <a:cs typeface="Times New Roman" pitchFamily="18" charset="0"/>
              </a:rPr>
              <a:t> I  –I              0                      II    – I           0 </a:t>
            </a:r>
            <a:endParaRPr lang="cs-CZ" dirty="0">
              <a:latin typeface="+mn-lt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258888" y="6092825"/>
            <a:ext cx="3025775" cy="36988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cs-CZ" dirty="0">
                <a:latin typeface="+mn-lt"/>
              </a:rPr>
              <a:t>2HCl  +   Mg           MgCl</a:t>
            </a:r>
            <a:r>
              <a:rPr lang="cs-CZ" baseline="-25000" dirty="0">
                <a:latin typeface="+mn-lt"/>
              </a:rPr>
              <a:t>2</a:t>
            </a:r>
            <a:r>
              <a:rPr lang="cs-CZ" dirty="0">
                <a:latin typeface="+mn-lt"/>
              </a:rPr>
              <a:t> + H</a:t>
            </a:r>
            <a:r>
              <a:rPr lang="cs-CZ" baseline="-25000" dirty="0">
                <a:latin typeface="+mn-lt"/>
              </a:rPr>
              <a:t>2</a:t>
            </a:r>
            <a:endParaRPr lang="cs-CZ" dirty="0">
              <a:latin typeface="+mn-lt"/>
            </a:endParaRPr>
          </a:p>
        </p:txBody>
      </p:sp>
      <p:cxnSp>
        <p:nvCxnSpPr>
          <p:cNvPr id="12" name="Přímá spojovací šipka 11"/>
          <p:cNvCxnSpPr/>
          <p:nvPr/>
        </p:nvCxnSpPr>
        <p:spPr>
          <a:xfrm>
            <a:off x="2555875" y="6308725"/>
            <a:ext cx="360363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1331913" y="5157788"/>
            <a:ext cx="28797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hangingPunct="0">
              <a:defRPr/>
            </a:pPr>
            <a:r>
              <a:rPr lang="cs-CZ" baseline="-30000" dirty="0">
                <a:latin typeface="+mn-lt"/>
                <a:ea typeface="Calibri" pitchFamily="34" charset="0"/>
                <a:cs typeface="Times New Roman" pitchFamily="18" charset="0"/>
              </a:rPr>
              <a:t>II   VI  -II          0                   II  VI  –II         0 </a:t>
            </a:r>
            <a:endParaRPr lang="cs-CZ" dirty="0">
              <a:latin typeface="+mn-lt"/>
            </a:endParaRPr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4211638" y="5445125"/>
            <a:ext cx="24415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>
                <a:solidFill>
                  <a:srgbClr val="FF0000"/>
                </a:solidFill>
              </a:rPr>
              <a:t>NE</a:t>
            </a:r>
            <a:r>
              <a:rPr lang="cs-CZ" b="1"/>
              <a:t>       </a:t>
            </a:r>
            <a:r>
              <a:rPr lang="cs-CZ"/>
              <a:t>Cu stojí za Zn</a:t>
            </a:r>
            <a:r>
              <a:rPr lang="cs-CZ" b="1"/>
              <a:t> </a:t>
            </a:r>
            <a:endParaRPr lang="cs-CZ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4284663" y="6021388"/>
            <a:ext cx="24669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>
                <a:solidFill>
                  <a:srgbClr val="FF0000"/>
                </a:solidFill>
              </a:rPr>
              <a:t>ANO</a:t>
            </a:r>
            <a:r>
              <a:rPr lang="cs-CZ" b="1"/>
              <a:t>       </a:t>
            </a:r>
            <a:r>
              <a:rPr lang="cs-CZ"/>
              <a:t>Mg je před</a:t>
            </a:r>
            <a:r>
              <a:rPr lang="cs-CZ" b="1"/>
              <a:t> </a:t>
            </a:r>
            <a:r>
              <a:rPr lang="cs-CZ"/>
              <a:t>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0"/>
                                        <p:tgtEl>
                                          <p:spTgt spid="112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5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0"/>
                                        <p:tgtEl>
                                          <p:spTgt spid="112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0"/>
                                        <p:tgtEl>
                                          <p:spTgt spid="112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500"/>
                            </p:stCondLst>
                            <p:childTnLst>
                              <p:par>
                                <p:cTn id="2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7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25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75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25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75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0"/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25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7500"/>
                            </p:stCondLst>
                            <p:childTnLst>
                              <p:par>
                                <p:cTn id="5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80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3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1000"/>
                            </p:stCondLst>
                            <p:childTnLst>
                              <p:par>
                                <p:cTn id="5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3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40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9000"/>
                            </p:stCondLst>
                            <p:childTnLst>
                              <p:par>
                                <p:cTn id="6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95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30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62500"/>
                            </p:stCondLst>
                            <p:childTnLst>
                              <p:par>
                                <p:cTn id="7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3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animBg="1"/>
      <p:bldP spid="11269" grpId="0"/>
      <p:bldP spid="11" grpId="0"/>
      <p:bldP spid="14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684213" y="606425"/>
            <a:ext cx="8172450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cs-CZ" sz="2400" b="1">
                <a:latin typeface="Constantia" pitchFamily="18" charset="0"/>
                <a:ea typeface="Calibri" pitchFamily="34" charset="0"/>
                <a:cs typeface="Times New Roman" pitchFamily="18" charset="0"/>
              </a:rPr>
              <a:t>VÝZNAMNÉ  REDOXNÍ  DĚJE</a:t>
            </a:r>
          </a:p>
          <a:p>
            <a:pPr eaLnBrk="0" hangingPunct="0"/>
            <a:r>
              <a:rPr lang="cs-CZ" sz="2000">
                <a:ea typeface="Calibri" pitchFamily="34" charset="0"/>
                <a:cs typeface="Times New Roman" pitchFamily="18" charset="0"/>
              </a:rPr>
              <a:t>              </a:t>
            </a:r>
            <a:endParaRPr lang="cs-CZ" sz="6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cs-CZ" sz="2000">
                <a:ea typeface="Calibri" pitchFamily="34" charset="0"/>
                <a:cs typeface="Times New Roman" pitchFamily="18" charset="0"/>
              </a:rPr>
              <a:t> </a:t>
            </a:r>
            <a:r>
              <a:rPr lang="cs-CZ" sz="2000" b="1" i="1">
                <a:latin typeface="Calibri" pitchFamily="34" charset="0"/>
                <a:ea typeface="Calibri" pitchFamily="34" charset="0"/>
                <a:cs typeface="Times New Roman" pitchFamily="18" charset="0"/>
              </a:rPr>
              <a:t>probíhající v přírodě</a:t>
            </a:r>
            <a:r>
              <a:rPr lang="cs-CZ" sz="2000">
                <a:latin typeface="Calibri" pitchFamily="34" charset="0"/>
                <a:ea typeface="Calibri" pitchFamily="34" charset="0"/>
                <a:cs typeface="Times New Roman" pitchFamily="18" charset="0"/>
              </a:rPr>
              <a:t>  - fotosyntéza, dýchání, metabolismus, hoření, </a:t>
            </a:r>
          </a:p>
          <a:p>
            <a:pPr eaLnBrk="0" hangingPunct="0"/>
            <a:r>
              <a:rPr lang="cs-CZ" sz="2000"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                 tlení, kvašení, . . . </a:t>
            </a:r>
          </a:p>
          <a:p>
            <a:pPr eaLnBrk="0" hangingPunct="0"/>
            <a:endParaRPr lang="cs-CZ" sz="6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cs-CZ" sz="2000" b="1" i="1">
                <a:latin typeface="Calibri" pitchFamily="34" charset="0"/>
                <a:ea typeface="Calibri" pitchFamily="34" charset="0"/>
                <a:cs typeface="Times New Roman" pitchFamily="18" charset="0"/>
              </a:rPr>
              <a:t>výroba kovů</a:t>
            </a:r>
            <a:r>
              <a:rPr lang="cs-CZ" sz="2000">
                <a:latin typeface="Calibri" pitchFamily="34" charset="0"/>
                <a:ea typeface="Calibri" pitchFamily="34" charset="0"/>
                <a:cs typeface="Times New Roman" pitchFamily="18" charset="0"/>
              </a:rPr>
              <a:t>  -  hutnický způsob (Fe, Pb, Zn, . . .)</a:t>
            </a:r>
          </a:p>
          <a:p>
            <a:pPr eaLnBrk="0" hangingPunct="0"/>
            <a:r>
              <a:rPr lang="cs-CZ" sz="2000"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  elektrolytický způsob (Na, K,Ca, . . .)  </a:t>
            </a:r>
          </a:p>
          <a:p>
            <a:pPr eaLnBrk="0" hangingPunct="0"/>
            <a:endParaRPr lang="cs-CZ" sz="20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cs-CZ" sz="2000" b="1" i="1">
                <a:latin typeface="Calibri" pitchFamily="34" charset="0"/>
                <a:ea typeface="Calibri" pitchFamily="34" charset="0"/>
                <a:cs typeface="Times New Roman" pitchFamily="18" charset="0"/>
              </a:rPr>
              <a:t>výroba chemikálií</a:t>
            </a:r>
            <a:r>
              <a:rPr lang="cs-CZ" sz="2000">
                <a:latin typeface="Calibri" pitchFamily="34" charset="0"/>
                <a:ea typeface="Calibri" pitchFamily="34" charset="0"/>
                <a:cs typeface="Times New Roman" pitchFamily="18" charset="0"/>
              </a:rPr>
              <a:t>   - amoniak, kyselina dusičná,               </a:t>
            </a:r>
          </a:p>
          <a:p>
            <a:pPr eaLnBrk="0" hangingPunct="0"/>
            <a:r>
              <a:rPr lang="cs-CZ" sz="2000" b="1" i="1"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           </a:t>
            </a:r>
            <a:r>
              <a:rPr lang="cs-CZ" sz="2000">
                <a:latin typeface="Calibri" pitchFamily="34" charset="0"/>
                <a:ea typeface="Calibri" pitchFamily="34" charset="0"/>
                <a:cs typeface="Times New Roman" pitchFamily="18" charset="0"/>
              </a:rPr>
              <a:t>kyselina sírová, hydroxid sodný , . . .</a:t>
            </a:r>
          </a:p>
          <a:p>
            <a:pPr eaLnBrk="0" hangingPunct="0"/>
            <a:endParaRPr lang="cs-CZ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539750" y="3635375"/>
            <a:ext cx="40401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>
              <a:tabLst>
                <a:tab pos="2095500" algn="l"/>
              </a:tabLst>
              <a:defRPr/>
            </a:pPr>
            <a:r>
              <a:rPr lang="cs-CZ" sz="2000" dirty="0">
                <a:latin typeface="+mn-lt"/>
                <a:ea typeface="Calibri" pitchFamily="34" charset="0"/>
                <a:cs typeface="Times New Roman" pitchFamily="18" charset="0"/>
              </a:rPr>
              <a:t>např.  </a:t>
            </a:r>
          </a:p>
          <a:p>
            <a:pPr eaLnBrk="0" hangingPunct="0">
              <a:tabLst>
                <a:tab pos="2095500" algn="l"/>
              </a:tabLst>
              <a:defRPr/>
            </a:pPr>
            <a:r>
              <a:rPr lang="cs-CZ" sz="2000" dirty="0">
                <a:latin typeface="+mn-lt"/>
                <a:ea typeface="Calibri" pitchFamily="34" charset="0"/>
                <a:cs typeface="Times New Roman" pitchFamily="18" charset="0"/>
              </a:rPr>
              <a:t>                 </a:t>
            </a:r>
            <a:r>
              <a:rPr lang="cs-CZ" b="1" dirty="0">
                <a:latin typeface="+mn-lt"/>
                <a:ea typeface="Calibri" pitchFamily="34" charset="0"/>
                <a:cs typeface="Times New Roman" pitchFamily="18" charset="0"/>
              </a:rPr>
              <a:t>HOŘENÍ </a:t>
            </a:r>
            <a:r>
              <a:rPr lang="cs-CZ" sz="2000" dirty="0">
                <a:latin typeface="+mn-lt"/>
                <a:ea typeface="Calibri" pitchFamily="34" charset="0"/>
                <a:cs typeface="Times New Roman" pitchFamily="18" charset="0"/>
              </a:rPr>
              <a:t>        C + O</a:t>
            </a:r>
            <a:r>
              <a:rPr lang="cs-CZ" sz="2000" baseline="-30000" dirty="0">
                <a:latin typeface="+mn-lt"/>
                <a:ea typeface="Calibri" pitchFamily="34" charset="0"/>
                <a:cs typeface="Times New Roman" pitchFamily="18" charset="0"/>
              </a:rPr>
              <a:t>2</a:t>
            </a:r>
            <a:r>
              <a:rPr lang="cs-CZ" sz="2000" dirty="0">
                <a:latin typeface="+mn-lt"/>
                <a:ea typeface="Calibri" pitchFamily="34" charset="0"/>
                <a:cs typeface="Times New Roman" pitchFamily="18" charset="0"/>
              </a:rPr>
              <a:t>          CO</a:t>
            </a:r>
            <a:r>
              <a:rPr lang="cs-CZ" sz="2000" baseline="-30000" dirty="0">
                <a:latin typeface="+mn-lt"/>
                <a:ea typeface="Calibri" pitchFamily="34" charset="0"/>
                <a:cs typeface="Times New Roman" pitchFamily="18" charset="0"/>
              </a:rPr>
              <a:t>2</a:t>
            </a:r>
            <a:endParaRPr lang="cs-CZ" sz="2000" dirty="0">
              <a:latin typeface="+mn-lt"/>
            </a:endParaRPr>
          </a:p>
        </p:txBody>
      </p:sp>
      <p:cxnSp>
        <p:nvCxnSpPr>
          <p:cNvPr id="5" name="Přímá spojovací šipka 4"/>
          <p:cNvCxnSpPr/>
          <p:nvPr/>
        </p:nvCxnSpPr>
        <p:spPr>
          <a:xfrm>
            <a:off x="3563938" y="4149725"/>
            <a:ext cx="360362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771775" y="3644900"/>
            <a:ext cx="23764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hangingPunct="0">
              <a:defRPr/>
            </a:pPr>
            <a:r>
              <a:rPr lang="cs-CZ" baseline="-30000" dirty="0"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lang="cs-CZ" dirty="0"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lang="cs-CZ" baseline="-30000" dirty="0">
                <a:latin typeface="+mn-lt"/>
                <a:ea typeface="Calibri" pitchFamily="34" charset="0"/>
                <a:cs typeface="Times New Roman" pitchFamily="18" charset="0"/>
              </a:rPr>
              <a:t>0       0                      IV  –II          </a:t>
            </a:r>
            <a:endParaRPr lang="cs-CZ" dirty="0">
              <a:latin typeface="+mn-lt"/>
            </a:endParaRP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1476375" y="4581525"/>
            <a:ext cx="46085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hangingPunct="0">
              <a:tabLst>
                <a:tab pos="2095500" algn="l"/>
              </a:tabLst>
              <a:defRPr/>
            </a:pPr>
            <a:r>
              <a:rPr lang="cs-CZ" b="1" dirty="0">
                <a:latin typeface="+mn-lt"/>
                <a:ea typeface="Calibri" pitchFamily="34" charset="0"/>
                <a:cs typeface="Times New Roman" pitchFamily="18" charset="0"/>
              </a:rPr>
              <a:t>VÝROBA ZINKU     </a:t>
            </a:r>
            <a:r>
              <a:rPr lang="cs-CZ" dirty="0">
                <a:latin typeface="+mn-lt"/>
                <a:ea typeface="Calibri" pitchFamily="34" charset="0"/>
                <a:cs typeface="Times New Roman" pitchFamily="18" charset="0"/>
              </a:rPr>
              <a:t>2 </a:t>
            </a:r>
            <a:r>
              <a:rPr lang="cs-CZ" dirty="0" err="1">
                <a:latin typeface="+mn-lt"/>
                <a:ea typeface="Calibri" pitchFamily="34" charset="0"/>
                <a:cs typeface="Times New Roman" pitchFamily="18" charset="0"/>
              </a:rPr>
              <a:t>ZnS</a:t>
            </a:r>
            <a:r>
              <a:rPr lang="cs-CZ" dirty="0">
                <a:latin typeface="+mn-lt"/>
                <a:ea typeface="Calibri" pitchFamily="34" charset="0"/>
                <a:cs typeface="Times New Roman" pitchFamily="18" charset="0"/>
              </a:rPr>
              <a:t> + 3O</a:t>
            </a:r>
            <a:r>
              <a:rPr lang="cs-CZ" baseline="-30000" dirty="0">
                <a:latin typeface="+mn-lt"/>
                <a:ea typeface="Calibri" pitchFamily="34" charset="0"/>
                <a:cs typeface="Times New Roman" pitchFamily="18" charset="0"/>
              </a:rPr>
              <a:t>2</a:t>
            </a:r>
            <a:r>
              <a:rPr lang="cs-CZ" dirty="0">
                <a:latin typeface="+mn-lt"/>
                <a:ea typeface="Calibri" pitchFamily="34" charset="0"/>
                <a:cs typeface="Times New Roman" pitchFamily="18" charset="0"/>
              </a:rPr>
              <a:t>       2 </a:t>
            </a:r>
            <a:r>
              <a:rPr lang="cs-CZ" dirty="0" err="1">
                <a:latin typeface="+mn-lt"/>
                <a:ea typeface="Calibri" pitchFamily="34" charset="0"/>
                <a:cs typeface="Times New Roman" pitchFamily="18" charset="0"/>
              </a:rPr>
              <a:t>ZnO</a:t>
            </a:r>
            <a:r>
              <a:rPr lang="cs-CZ" dirty="0">
                <a:latin typeface="+mn-lt"/>
                <a:ea typeface="Calibri" pitchFamily="34" charset="0"/>
                <a:cs typeface="Times New Roman" pitchFamily="18" charset="0"/>
              </a:rPr>
              <a:t>  + 2SO</a:t>
            </a:r>
            <a:r>
              <a:rPr lang="cs-CZ" baseline="-30000" dirty="0">
                <a:latin typeface="+mn-lt"/>
                <a:ea typeface="Calibri" pitchFamily="34" charset="0"/>
                <a:cs typeface="Times New Roman" pitchFamily="18" charset="0"/>
              </a:rPr>
              <a:t>2</a:t>
            </a:r>
            <a:endParaRPr lang="cs-CZ" dirty="0">
              <a:latin typeface="+mn-lt"/>
            </a:endParaRPr>
          </a:p>
          <a:p>
            <a:pPr eaLnBrk="0" hangingPunct="0">
              <a:tabLst>
                <a:tab pos="2095500" algn="l"/>
              </a:tabLst>
              <a:defRPr/>
            </a:pPr>
            <a:r>
              <a:rPr lang="cs-CZ" dirty="0">
                <a:latin typeface="+mn-lt"/>
                <a:ea typeface="Calibri" pitchFamily="34" charset="0"/>
                <a:cs typeface="Times New Roman" pitchFamily="18" charset="0"/>
              </a:rPr>
              <a:t>                                </a:t>
            </a:r>
            <a:endParaRPr lang="cs-CZ" dirty="0">
              <a:latin typeface="+mn-lt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6084888" y="4581525"/>
            <a:ext cx="2333625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dirty="0">
                <a:ea typeface="Calibri" pitchFamily="34" charset="0"/>
                <a:cs typeface="Times New Roman" pitchFamily="18" charset="0"/>
              </a:rPr>
              <a:t> </a:t>
            </a:r>
            <a:r>
              <a:rPr lang="cs-CZ" dirty="0" err="1">
                <a:latin typeface="+mn-lt"/>
                <a:ea typeface="Calibri" pitchFamily="34" charset="0"/>
                <a:cs typeface="Times New Roman" pitchFamily="18" charset="0"/>
              </a:rPr>
              <a:t>ZnO</a:t>
            </a:r>
            <a:r>
              <a:rPr lang="cs-CZ" dirty="0">
                <a:latin typeface="+mn-lt"/>
                <a:ea typeface="Calibri" pitchFamily="34" charset="0"/>
                <a:cs typeface="Times New Roman" pitchFamily="18" charset="0"/>
              </a:rPr>
              <a:t> +   C         </a:t>
            </a:r>
            <a:r>
              <a:rPr lang="cs-CZ" dirty="0" err="1">
                <a:latin typeface="+mn-lt"/>
                <a:ea typeface="Calibri" pitchFamily="34" charset="0"/>
                <a:cs typeface="Times New Roman" pitchFamily="18" charset="0"/>
              </a:rPr>
              <a:t>Zn</a:t>
            </a:r>
            <a:r>
              <a:rPr lang="cs-CZ" dirty="0">
                <a:latin typeface="+mn-lt"/>
                <a:ea typeface="Calibri" pitchFamily="34" charset="0"/>
                <a:cs typeface="Times New Roman" pitchFamily="18" charset="0"/>
              </a:rPr>
              <a:t>  + CO</a:t>
            </a:r>
            <a:endParaRPr lang="cs-CZ" dirty="0">
              <a:latin typeface="+mn-lt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3059113" y="4221163"/>
            <a:ext cx="30972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hangingPunct="0">
              <a:defRPr/>
            </a:pPr>
            <a:r>
              <a:rPr lang="cs-CZ" baseline="-30000" dirty="0">
                <a:latin typeface="+mn-lt"/>
                <a:ea typeface="Calibri" pitchFamily="34" charset="0"/>
                <a:cs typeface="Times New Roman" pitchFamily="18" charset="0"/>
              </a:rPr>
              <a:t>         II   -II          0                     II  –II           IV -II</a:t>
            </a:r>
            <a:r>
              <a:rPr lang="cs-CZ" dirty="0"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lang="cs-CZ" baseline="-30000" dirty="0"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endParaRPr lang="cs-CZ" dirty="0">
              <a:latin typeface="+mn-lt"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6084888" y="4221163"/>
            <a:ext cx="29511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hangingPunct="0">
              <a:defRPr/>
            </a:pPr>
            <a:r>
              <a:rPr lang="cs-CZ" baseline="-30000" dirty="0">
                <a:latin typeface="+mn-lt"/>
                <a:ea typeface="Calibri" pitchFamily="34" charset="0"/>
                <a:cs typeface="Times New Roman" pitchFamily="18" charset="0"/>
              </a:rPr>
              <a:t>    II    -II          0               0           II –II          </a:t>
            </a:r>
            <a:endParaRPr lang="cs-CZ" dirty="0">
              <a:latin typeface="+mn-lt"/>
            </a:endParaRPr>
          </a:p>
        </p:txBody>
      </p:sp>
      <p:cxnSp>
        <p:nvCxnSpPr>
          <p:cNvPr id="14" name="Přímá spojovací šipka 13"/>
          <p:cNvCxnSpPr/>
          <p:nvPr/>
        </p:nvCxnSpPr>
        <p:spPr>
          <a:xfrm>
            <a:off x="4356100" y="4797425"/>
            <a:ext cx="287338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šipka 14"/>
          <p:cNvCxnSpPr/>
          <p:nvPr/>
        </p:nvCxnSpPr>
        <p:spPr>
          <a:xfrm>
            <a:off x="7164388" y="4724400"/>
            <a:ext cx="287337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bdélník 16"/>
          <p:cNvSpPr/>
          <p:nvPr/>
        </p:nvSpPr>
        <p:spPr>
          <a:xfrm>
            <a:off x="1403350" y="5157788"/>
            <a:ext cx="5741988" cy="3683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cs-CZ" b="1" cap="all" dirty="0">
                <a:latin typeface="+mn-lt"/>
              </a:rPr>
              <a:t>výroba amoniaku</a:t>
            </a:r>
            <a:r>
              <a:rPr lang="cs-CZ" cap="all" dirty="0">
                <a:latin typeface="+mn-lt"/>
              </a:rPr>
              <a:t>       N</a:t>
            </a:r>
            <a:r>
              <a:rPr lang="cs-CZ" cap="all" baseline="-25000" dirty="0">
                <a:latin typeface="+mn-lt"/>
              </a:rPr>
              <a:t>2</a:t>
            </a:r>
            <a:r>
              <a:rPr lang="cs-CZ" cap="all" dirty="0">
                <a:latin typeface="+mn-lt"/>
              </a:rPr>
              <a:t>  + 3 H</a:t>
            </a:r>
            <a:r>
              <a:rPr lang="cs-CZ" cap="all" baseline="-25000" dirty="0">
                <a:latin typeface="+mn-lt"/>
              </a:rPr>
              <a:t>2</a:t>
            </a:r>
            <a:r>
              <a:rPr lang="cs-CZ" cap="all" dirty="0">
                <a:latin typeface="+mn-lt"/>
              </a:rPr>
              <a:t>                 2 NH</a:t>
            </a:r>
            <a:r>
              <a:rPr lang="cs-CZ" cap="all" baseline="-25000" dirty="0">
                <a:latin typeface="+mn-lt"/>
              </a:rPr>
              <a:t>3</a:t>
            </a:r>
            <a:r>
              <a:rPr lang="cs-CZ" cap="all" dirty="0">
                <a:latin typeface="+mn-lt"/>
              </a:rPr>
              <a:t> </a:t>
            </a:r>
            <a:endParaRPr lang="cs-CZ" dirty="0">
              <a:latin typeface="+mn-lt"/>
            </a:endParaRPr>
          </a:p>
        </p:txBody>
      </p:sp>
      <p:cxnSp>
        <p:nvCxnSpPr>
          <p:cNvPr id="18" name="Přímá spojovací šipka 17"/>
          <p:cNvCxnSpPr/>
          <p:nvPr/>
        </p:nvCxnSpPr>
        <p:spPr>
          <a:xfrm>
            <a:off x="4859338" y="5373688"/>
            <a:ext cx="649287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bdélník 19"/>
          <p:cNvSpPr/>
          <p:nvPr/>
        </p:nvSpPr>
        <p:spPr>
          <a:xfrm>
            <a:off x="4932363" y="5084763"/>
            <a:ext cx="406400" cy="36988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cs-CZ" cap="all" baseline="30000" dirty="0" err="1"/>
              <a:t>F</a:t>
            </a:r>
            <a:r>
              <a:rPr lang="cs-CZ" baseline="30000" dirty="0" err="1"/>
              <a:t>e</a:t>
            </a:r>
            <a:r>
              <a:rPr lang="cs-CZ" baseline="30000" dirty="0"/>
              <a:t> </a:t>
            </a:r>
            <a:endParaRPr lang="cs-CZ" dirty="0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4643438" y="5300663"/>
            <a:ext cx="1116012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hangingPunct="0">
              <a:tabLst>
                <a:tab pos="2095500" algn="l"/>
              </a:tabLst>
              <a:defRPr/>
            </a:pPr>
            <a:r>
              <a:rPr lang="cs-CZ" sz="1600" baseline="-30000" dirty="0">
                <a:latin typeface="+mn-lt"/>
                <a:ea typeface="Calibri" pitchFamily="34" charset="0"/>
                <a:cs typeface="Times New Roman" pitchFamily="18" charset="0"/>
              </a:rPr>
              <a:t>  20Mpa ; 400°C </a:t>
            </a:r>
            <a:endParaRPr lang="cs-CZ" sz="1600" dirty="0">
              <a:latin typeface="+mn-lt"/>
            </a:endParaRPr>
          </a:p>
        </p:txBody>
      </p:sp>
      <p:sp>
        <p:nvSpPr>
          <p:cNvPr id="16" name="Elipsa 15"/>
          <p:cNvSpPr/>
          <p:nvPr/>
        </p:nvSpPr>
        <p:spPr>
          <a:xfrm>
            <a:off x="7235825" y="5589588"/>
            <a:ext cx="1439863" cy="576262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hlinkClick r:id="rId2" action="ppaction://hlinksldjump"/>
              </a:rPr>
              <a:t>OBSAH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348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3000"/>
                                        <p:tgtEl>
                                          <p:spTgt spid="348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3000"/>
                                        <p:tgtEl>
                                          <p:spTgt spid="348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3000"/>
                                        <p:tgtEl>
                                          <p:spTgt spid="348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1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3000"/>
                                        <p:tgtEl>
                                          <p:spTgt spid="348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40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3000"/>
                                        <p:tgtEl>
                                          <p:spTgt spid="348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70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3000"/>
                                        <p:tgtEl>
                                          <p:spTgt spid="3481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0"/>
                            </p:stCondLst>
                            <p:childTnLst>
                              <p:par>
                                <p:cTn id="3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2000"/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2000"/>
                                        <p:tgtEl>
                                          <p:spTgt spid="34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20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5000"/>
                            </p:stCondLst>
                            <p:childTnLst>
                              <p:par>
                                <p:cTn id="4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2000"/>
                                        <p:tgtEl>
                                          <p:spTgt spid="34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70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30000"/>
                            </p:stCondLst>
                            <p:childTnLst>
                              <p:par>
                                <p:cTn id="6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4819" grpId="0"/>
      <p:bldP spid="8" grpId="0"/>
      <p:bldP spid="9" grpId="0"/>
      <p:bldP spid="10" grpId="0"/>
      <p:bldP spid="17" grpId="0"/>
      <p:bldP spid="20" grpId="0"/>
      <p:bldP spid="34820" grpId="0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474</TotalTime>
  <Words>1012</Words>
  <Application>Microsoft Office PowerPoint</Application>
  <PresentationFormat>Předvádění na obrazovce (4:3)</PresentationFormat>
  <Paragraphs>233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RNDr. Hana Weinhauerová</dc:creator>
  <cp:lastModifiedBy>Uživatel systému Windows</cp:lastModifiedBy>
  <cp:revision>45</cp:revision>
  <dcterms:created xsi:type="dcterms:W3CDTF">2012-06-09T08:38:40Z</dcterms:created>
  <dcterms:modified xsi:type="dcterms:W3CDTF">2019-11-02T08:20:39Z</dcterms:modified>
</cp:coreProperties>
</file>