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A9E1"/>
    <a:srgbClr val="CC66FF"/>
    <a:srgbClr val="660066"/>
    <a:srgbClr val="A16E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F01DDF-3CEA-4093-A958-90C26BE95F4D}" type="doc">
      <dgm:prSet loTypeId="urn:microsoft.com/office/officeart/2005/8/layout/hierarchy2" loCatId="hierarchy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5D3D81FC-777A-416A-8C1F-AF21E07E68E5}">
      <dgm:prSet phldrT="[Text]" custT="1"/>
      <dgm:spPr/>
      <dgm:t>
        <a:bodyPr/>
        <a:lstStyle/>
        <a:p>
          <a:r>
            <a:rPr lang="cs-CZ" sz="2400" b="1" dirty="0" smtClean="0">
              <a:latin typeface="Calibri" pitchFamily="34" charset="0"/>
            </a:rPr>
            <a:t>TYPY </a:t>
          </a:r>
        </a:p>
        <a:p>
          <a:r>
            <a:rPr lang="cs-CZ" sz="2400" b="1" dirty="0" smtClean="0">
              <a:latin typeface="Calibri" pitchFamily="34" charset="0"/>
            </a:rPr>
            <a:t>REDOXNÍCH ROVNIC</a:t>
          </a:r>
          <a:endParaRPr lang="cs-CZ" sz="2400" b="1" dirty="0">
            <a:latin typeface="Calibri" pitchFamily="34" charset="0"/>
          </a:endParaRPr>
        </a:p>
      </dgm:t>
    </dgm:pt>
    <dgm:pt modelId="{D1E50BC4-E7D4-4E1D-83A8-7226D90687FB}" type="parTrans" cxnId="{170D76AF-9EB5-412A-BCD6-403E2A783CB3}">
      <dgm:prSet/>
      <dgm:spPr/>
      <dgm:t>
        <a:bodyPr/>
        <a:lstStyle/>
        <a:p>
          <a:endParaRPr lang="cs-CZ"/>
        </a:p>
      </dgm:t>
    </dgm:pt>
    <dgm:pt modelId="{30BA9C6B-0D2D-4B84-A56E-40F36B9A0102}" type="sibTrans" cxnId="{170D76AF-9EB5-412A-BCD6-403E2A783CB3}">
      <dgm:prSet/>
      <dgm:spPr/>
      <dgm:t>
        <a:bodyPr/>
        <a:lstStyle/>
        <a:p>
          <a:endParaRPr lang="cs-CZ"/>
        </a:p>
      </dgm:t>
    </dgm:pt>
    <dgm:pt modelId="{EDCFB5D0-F261-4E44-B170-8E8FDC226D04}">
      <dgm:prSet phldrT="[Text]" custT="1"/>
      <dgm:spPr/>
      <dgm:t>
        <a:bodyPr/>
        <a:lstStyle/>
        <a:p>
          <a:r>
            <a:rPr lang="cs-CZ" sz="2000" b="1" dirty="0" smtClean="0">
              <a:latin typeface="Calibri" pitchFamily="34" charset="0"/>
            </a:rPr>
            <a:t>JEDNODUCHÉ</a:t>
          </a:r>
          <a:endParaRPr lang="cs-CZ" sz="2000" b="1" dirty="0">
            <a:latin typeface="Calibri" pitchFamily="34" charset="0"/>
          </a:endParaRPr>
        </a:p>
      </dgm:t>
    </dgm:pt>
    <dgm:pt modelId="{4F7FF573-3359-4AA0-A1F2-B25CF9C795BD}" type="parTrans" cxnId="{9FA26F72-F330-41A5-9FFE-9A2BB0CA6AB0}">
      <dgm:prSet/>
      <dgm:spPr/>
      <dgm:t>
        <a:bodyPr/>
        <a:lstStyle/>
        <a:p>
          <a:endParaRPr lang="cs-CZ"/>
        </a:p>
      </dgm:t>
    </dgm:pt>
    <dgm:pt modelId="{44D14051-6023-4147-B36B-2095957E5C19}" type="sibTrans" cxnId="{9FA26F72-F330-41A5-9FFE-9A2BB0CA6AB0}">
      <dgm:prSet/>
      <dgm:spPr/>
      <dgm:t>
        <a:bodyPr/>
        <a:lstStyle/>
        <a:p>
          <a:endParaRPr lang="cs-CZ"/>
        </a:p>
      </dgm:t>
    </dgm:pt>
    <dgm:pt modelId="{082B5953-CCC1-4713-A32E-47E4B8CEFF73}">
      <dgm:prSet phldrT="[Text]" custT="1"/>
      <dgm:spPr/>
      <dgm:t>
        <a:bodyPr/>
        <a:lstStyle/>
        <a:p>
          <a:r>
            <a:rPr lang="cs-CZ" sz="2000" b="1" dirty="0" smtClean="0">
              <a:latin typeface="Calibri" pitchFamily="34" charset="0"/>
            </a:rPr>
            <a:t>SLOŽITĚJŠÍ</a:t>
          </a:r>
          <a:endParaRPr lang="cs-CZ" sz="2000" b="1" dirty="0">
            <a:latin typeface="Calibri" pitchFamily="34" charset="0"/>
          </a:endParaRPr>
        </a:p>
      </dgm:t>
    </dgm:pt>
    <dgm:pt modelId="{C4816B4B-160C-4889-A95F-5B6E0D83AA79}" type="parTrans" cxnId="{A7BCBC67-06A4-4D77-8F1E-D12F248CA815}">
      <dgm:prSet/>
      <dgm:spPr/>
      <dgm:t>
        <a:bodyPr/>
        <a:lstStyle/>
        <a:p>
          <a:endParaRPr lang="cs-CZ"/>
        </a:p>
      </dgm:t>
    </dgm:pt>
    <dgm:pt modelId="{BBF134A6-A6B8-4171-B1F3-9C6DAB4DCC6E}" type="sibTrans" cxnId="{A7BCBC67-06A4-4D77-8F1E-D12F248CA815}">
      <dgm:prSet/>
      <dgm:spPr/>
      <dgm:t>
        <a:bodyPr/>
        <a:lstStyle/>
        <a:p>
          <a:endParaRPr lang="cs-CZ"/>
        </a:p>
      </dgm:t>
    </dgm:pt>
    <dgm:pt modelId="{6310CBCF-CD2C-4850-A40A-3CD337069688}">
      <dgm:prSet phldrT="[Text]" custT="1"/>
      <dgm:spPr/>
      <dgm:t>
        <a:bodyPr/>
        <a:lstStyle/>
        <a:p>
          <a:r>
            <a:rPr lang="cs-CZ" sz="2000" dirty="0" smtClean="0">
              <a:latin typeface="Calibri" pitchFamily="34" charset="0"/>
            </a:rPr>
            <a:t>DISPROPORCIONAČNÍ</a:t>
          </a:r>
          <a:endParaRPr lang="cs-CZ" sz="2000" dirty="0">
            <a:latin typeface="Calibri" pitchFamily="34" charset="0"/>
          </a:endParaRPr>
        </a:p>
      </dgm:t>
    </dgm:pt>
    <dgm:pt modelId="{EA7C2700-8113-43A4-B0EF-C1EDC7191157}" type="parTrans" cxnId="{49542238-8EB1-4050-A92F-DEB9306D498E}">
      <dgm:prSet/>
      <dgm:spPr/>
      <dgm:t>
        <a:bodyPr/>
        <a:lstStyle/>
        <a:p>
          <a:endParaRPr lang="cs-CZ"/>
        </a:p>
      </dgm:t>
    </dgm:pt>
    <dgm:pt modelId="{1124E4B7-63DD-4463-9292-156A4E2F9674}" type="sibTrans" cxnId="{49542238-8EB1-4050-A92F-DEB9306D498E}">
      <dgm:prSet/>
      <dgm:spPr/>
      <dgm:t>
        <a:bodyPr/>
        <a:lstStyle/>
        <a:p>
          <a:endParaRPr lang="cs-CZ"/>
        </a:p>
      </dgm:t>
    </dgm:pt>
    <dgm:pt modelId="{4A21764F-CC87-4332-8943-BBD0C850A105}" type="pres">
      <dgm:prSet presAssocID="{DCF01DDF-3CEA-4093-A958-90C26BE95F4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40AF10E-F636-495A-842E-30AC92E50CBD}" type="pres">
      <dgm:prSet presAssocID="{5D3D81FC-777A-416A-8C1F-AF21E07E68E5}" presName="root1" presStyleCnt="0"/>
      <dgm:spPr/>
    </dgm:pt>
    <dgm:pt modelId="{32300414-4FA9-48DD-A366-CEDE082958CA}" type="pres">
      <dgm:prSet presAssocID="{5D3D81FC-777A-416A-8C1F-AF21E07E68E5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9D30791-8BC7-4DEF-A124-A690575FFD09}" type="pres">
      <dgm:prSet presAssocID="{5D3D81FC-777A-416A-8C1F-AF21E07E68E5}" presName="level2hierChild" presStyleCnt="0"/>
      <dgm:spPr/>
    </dgm:pt>
    <dgm:pt modelId="{FF5E519C-D150-423C-98BA-707A5653EDAF}" type="pres">
      <dgm:prSet presAssocID="{4F7FF573-3359-4AA0-A1F2-B25CF9C795BD}" presName="conn2-1" presStyleLbl="parChTrans1D2" presStyleIdx="0" presStyleCnt="3"/>
      <dgm:spPr/>
      <dgm:t>
        <a:bodyPr/>
        <a:lstStyle/>
        <a:p>
          <a:endParaRPr lang="cs-CZ"/>
        </a:p>
      </dgm:t>
    </dgm:pt>
    <dgm:pt modelId="{08C0CE22-A3B5-49E2-8723-C15CF6DF9E00}" type="pres">
      <dgm:prSet presAssocID="{4F7FF573-3359-4AA0-A1F2-B25CF9C795BD}" presName="connTx" presStyleLbl="parChTrans1D2" presStyleIdx="0" presStyleCnt="3"/>
      <dgm:spPr/>
      <dgm:t>
        <a:bodyPr/>
        <a:lstStyle/>
        <a:p>
          <a:endParaRPr lang="cs-CZ"/>
        </a:p>
      </dgm:t>
    </dgm:pt>
    <dgm:pt modelId="{D6C49861-DC58-4575-B413-AEB1E6D20305}" type="pres">
      <dgm:prSet presAssocID="{EDCFB5D0-F261-4E44-B170-8E8FDC226D04}" presName="root2" presStyleCnt="0"/>
      <dgm:spPr/>
    </dgm:pt>
    <dgm:pt modelId="{B6A755A7-75A4-43C9-865B-315C7B6B6DE7}" type="pres">
      <dgm:prSet presAssocID="{EDCFB5D0-F261-4E44-B170-8E8FDC226D04}" presName="LevelTwoTextNode" presStyleLbl="node2" presStyleIdx="0" presStyleCnt="3" custScaleY="66781" custLinFactNeighborX="-3803" custLinFactNeighborY="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98D22BC-3C10-4742-BCD1-A48CAE238649}" type="pres">
      <dgm:prSet presAssocID="{EDCFB5D0-F261-4E44-B170-8E8FDC226D04}" presName="level3hierChild" presStyleCnt="0"/>
      <dgm:spPr/>
    </dgm:pt>
    <dgm:pt modelId="{352B0ED2-F3E2-4099-8AD5-B2C16966F944}" type="pres">
      <dgm:prSet presAssocID="{C4816B4B-160C-4889-A95F-5B6E0D83AA79}" presName="conn2-1" presStyleLbl="parChTrans1D2" presStyleIdx="1" presStyleCnt="3"/>
      <dgm:spPr/>
      <dgm:t>
        <a:bodyPr/>
        <a:lstStyle/>
        <a:p>
          <a:endParaRPr lang="cs-CZ"/>
        </a:p>
      </dgm:t>
    </dgm:pt>
    <dgm:pt modelId="{B350CE00-B9F3-4CA8-A4C9-E40B23498AF1}" type="pres">
      <dgm:prSet presAssocID="{C4816B4B-160C-4889-A95F-5B6E0D83AA79}" presName="connTx" presStyleLbl="parChTrans1D2" presStyleIdx="1" presStyleCnt="3"/>
      <dgm:spPr/>
      <dgm:t>
        <a:bodyPr/>
        <a:lstStyle/>
        <a:p>
          <a:endParaRPr lang="cs-CZ"/>
        </a:p>
      </dgm:t>
    </dgm:pt>
    <dgm:pt modelId="{A7C3BDBF-7C07-441C-BA47-D32754BC3BA5}" type="pres">
      <dgm:prSet presAssocID="{082B5953-CCC1-4713-A32E-47E4B8CEFF73}" presName="root2" presStyleCnt="0"/>
      <dgm:spPr/>
    </dgm:pt>
    <dgm:pt modelId="{4B3E6372-0911-4407-8A67-619645039294}" type="pres">
      <dgm:prSet presAssocID="{082B5953-CCC1-4713-A32E-47E4B8CEFF73}" presName="LevelTwoTextNode" presStyleLbl="node2" presStyleIdx="1" presStyleCnt="3" custScaleY="67968" custLinFactNeighborX="-3803" custLinFactNeighborY="221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8A8B99B-ED95-40EF-B450-0369144A09D0}" type="pres">
      <dgm:prSet presAssocID="{082B5953-CCC1-4713-A32E-47E4B8CEFF73}" presName="level3hierChild" presStyleCnt="0"/>
      <dgm:spPr/>
    </dgm:pt>
    <dgm:pt modelId="{192D9C89-0D73-498A-B9C2-E3B268185520}" type="pres">
      <dgm:prSet presAssocID="{EA7C2700-8113-43A4-B0EF-C1EDC7191157}" presName="conn2-1" presStyleLbl="parChTrans1D2" presStyleIdx="2" presStyleCnt="3"/>
      <dgm:spPr/>
      <dgm:t>
        <a:bodyPr/>
        <a:lstStyle/>
        <a:p>
          <a:endParaRPr lang="cs-CZ"/>
        </a:p>
      </dgm:t>
    </dgm:pt>
    <dgm:pt modelId="{F1079B4E-2C75-440A-8071-5851CDE43506}" type="pres">
      <dgm:prSet presAssocID="{EA7C2700-8113-43A4-B0EF-C1EDC7191157}" presName="connTx" presStyleLbl="parChTrans1D2" presStyleIdx="2" presStyleCnt="3"/>
      <dgm:spPr/>
      <dgm:t>
        <a:bodyPr/>
        <a:lstStyle/>
        <a:p>
          <a:endParaRPr lang="cs-CZ"/>
        </a:p>
      </dgm:t>
    </dgm:pt>
    <dgm:pt modelId="{67A6F0C9-0C78-4C10-8F7B-D5ADBC7C4404}" type="pres">
      <dgm:prSet presAssocID="{6310CBCF-CD2C-4850-A40A-3CD337069688}" presName="root2" presStyleCnt="0"/>
      <dgm:spPr/>
    </dgm:pt>
    <dgm:pt modelId="{F9BE9247-7861-4F16-B94F-3AA787329E89}" type="pres">
      <dgm:prSet presAssocID="{6310CBCF-CD2C-4850-A40A-3CD337069688}" presName="LevelTwoTextNode" presStyleLbl="node2" presStyleIdx="2" presStyleCnt="3" custScaleY="68506" custLinFactNeighborX="-1179" custLinFactNeighborY="1319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A0FCF09-1972-4416-8198-13AFAF853A22}" type="pres">
      <dgm:prSet presAssocID="{6310CBCF-CD2C-4850-A40A-3CD337069688}" presName="level3hierChild" presStyleCnt="0"/>
      <dgm:spPr/>
    </dgm:pt>
  </dgm:ptLst>
  <dgm:cxnLst>
    <dgm:cxn modelId="{49542238-8EB1-4050-A92F-DEB9306D498E}" srcId="{5D3D81FC-777A-416A-8C1F-AF21E07E68E5}" destId="{6310CBCF-CD2C-4850-A40A-3CD337069688}" srcOrd="2" destOrd="0" parTransId="{EA7C2700-8113-43A4-B0EF-C1EDC7191157}" sibTransId="{1124E4B7-63DD-4463-9292-156A4E2F9674}"/>
    <dgm:cxn modelId="{9FA26F72-F330-41A5-9FFE-9A2BB0CA6AB0}" srcId="{5D3D81FC-777A-416A-8C1F-AF21E07E68E5}" destId="{EDCFB5D0-F261-4E44-B170-8E8FDC226D04}" srcOrd="0" destOrd="0" parTransId="{4F7FF573-3359-4AA0-A1F2-B25CF9C795BD}" sibTransId="{44D14051-6023-4147-B36B-2095957E5C19}"/>
    <dgm:cxn modelId="{35BE06E2-0C4F-4C29-8387-1129DA382782}" type="presOf" srcId="{6310CBCF-CD2C-4850-A40A-3CD337069688}" destId="{F9BE9247-7861-4F16-B94F-3AA787329E89}" srcOrd="0" destOrd="0" presId="urn:microsoft.com/office/officeart/2005/8/layout/hierarchy2"/>
    <dgm:cxn modelId="{A7BCBC67-06A4-4D77-8F1E-D12F248CA815}" srcId="{5D3D81FC-777A-416A-8C1F-AF21E07E68E5}" destId="{082B5953-CCC1-4713-A32E-47E4B8CEFF73}" srcOrd="1" destOrd="0" parTransId="{C4816B4B-160C-4889-A95F-5B6E0D83AA79}" sibTransId="{BBF134A6-A6B8-4171-B1F3-9C6DAB4DCC6E}"/>
    <dgm:cxn modelId="{4D5EC0F4-DE40-4A4A-BD1D-344DAA600857}" type="presOf" srcId="{EA7C2700-8113-43A4-B0EF-C1EDC7191157}" destId="{192D9C89-0D73-498A-B9C2-E3B268185520}" srcOrd="0" destOrd="0" presId="urn:microsoft.com/office/officeart/2005/8/layout/hierarchy2"/>
    <dgm:cxn modelId="{DDA5F426-F5EF-4E58-96E2-F1174B6D9853}" type="presOf" srcId="{4F7FF573-3359-4AA0-A1F2-B25CF9C795BD}" destId="{FF5E519C-D150-423C-98BA-707A5653EDAF}" srcOrd="0" destOrd="0" presId="urn:microsoft.com/office/officeart/2005/8/layout/hierarchy2"/>
    <dgm:cxn modelId="{52734085-7F9D-419E-A93B-5342D326155E}" type="presOf" srcId="{EA7C2700-8113-43A4-B0EF-C1EDC7191157}" destId="{F1079B4E-2C75-440A-8071-5851CDE43506}" srcOrd="1" destOrd="0" presId="urn:microsoft.com/office/officeart/2005/8/layout/hierarchy2"/>
    <dgm:cxn modelId="{0F8B8E24-5FD3-4D1C-8C79-E814F9116B32}" type="presOf" srcId="{DCF01DDF-3CEA-4093-A958-90C26BE95F4D}" destId="{4A21764F-CC87-4332-8943-BBD0C850A105}" srcOrd="0" destOrd="0" presId="urn:microsoft.com/office/officeart/2005/8/layout/hierarchy2"/>
    <dgm:cxn modelId="{445DE5B4-D329-4EED-990F-7350A6213640}" type="presOf" srcId="{5D3D81FC-777A-416A-8C1F-AF21E07E68E5}" destId="{32300414-4FA9-48DD-A366-CEDE082958CA}" srcOrd="0" destOrd="0" presId="urn:microsoft.com/office/officeart/2005/8/layout/hierarchy2"/>
    <dgm:cxn modelId="{EF35E1FF-A3EB-494C-B175-67E86AC8D014}" type="presOf" srcId="{C4816B4B-160C-4889-A95F-5B6E0D83AA79}" destId="{352B0ED2-F3E2-4099-8AD5-B2C16966F944}" srcOrd="0" destOrd="0" presId="urn:microsoft.com/office/officeart/2005/8/layout/hierarchy2"/>
    <dgm:cxn modelId="{4A781DCF-05CD-4526-A43D-50C9B965C657}" type="presOf" srcId="{EDCFB5D0-F261-4E44-B170-8E8FDC226D04}" destId="{B6A755A7-75A4-43C9-865B-315C7B6B6DE7}" srcOrd="0" destOrd="0" presId="urn:microsoft.com/office/officeart/2005/8/layout/hierarchy2"/>
    <dgm:cxn modelId="{27AB3351-444D-470B-9BD5-98290162E9F1}" type="presOf" srcId="{4F7FF573-3359-4AA0-A1F2-B25CF9C795BD}" destId="{08C0CE22-A3B5-49E2-8723-C15CF6DF9E00}" srcOrd="1" destOrd="0" presId="urn:microsoft.com/office/officeart/2005/8/layout/hierarchy2"/>
    <dgm:cxn modelId="{170D76AF-9EB5-412A-BCD6-403E2A783CB3}" srcId="{DCF01DDF-3CEA-4093-A958-90C26BE95F4D}" destId="{5D3D81FC-777A-416A-8C1F-AF21E07E68E5}" srcOrd="0" destOrd="0" parTransId="{D1E50BC4-E7D4-4E1D-83A8-7226D90687FB}" sibTransId="{30BA9C6B-0D2D-4B84-A56E-40F36B9A0102}"/>
    <dgm:cxn modelId="{FD8B40B9-FB05-445E-BEC7-E028AD538639}" type="presOf" srcId="{C4816B4B-160C-4889-A95F-5B6E0D83AA79}" destId="{B350CE00-B9F3-4CA8-A4C9-E40B23498AF1}" srcOrd="1" destOrd="0" presId="urn:microsoft.com/office/officeart/2005/8/layout/hierarchy2"/>
    <dgm:cxn modelId="{F3A469E0-8487-435B-BD84-90FF883C573D}" type="presOf" srcId="{082B5953-CCC1-4713-A32E-47E4B8CEFF73}" destId="{4B3E6372-0911-4407-8A67-619645039294}" srcOrd="0" destOrd="0" presId="urn:microsoft.com/office/officeart/2005/8/layout/hierarchy2"/>
    <dgm:cxn modelId="{D91BBE2C-8685-44BE-B8F9-6D3CFE418DAA}" type="presParOf" srcId="{4A21764F-CC87-4332-8943-BBD0C850A105}" destId="{040AF10E-F636-495A-842E-30AC92E50CBD}" srcOrd="0" destOrd="0" presId="urn:microsoft.com/office/officeart/2005/8/layout/hierarchy2"/>
    <dgm:cxn modelId="{A7E81D00-2780-4F6B-85A5-2FC77CAFD77B}" type="presParOf" srcId="{040AF10E-F636-495A-842E-30AC92E50CBD}" destId="{32300414-4FA9-48DD-A366-CEDE082958CA}" srcOrd="0" destOrd="0" presId="urn:microsoft.com/office/officeart/2005/8/layout/hierarchy2"/>
    <dgm:cxn modelId="{1497772E-5263-4D1A-88C8-14E492CFB7C1}" type="presParOf" srcId="{040AF10E-F636-495A-842E-30AC92E50CBD}" destId="{F9D30791-8BC7-4DEF-A124-A690575FFD09}" srcOrd="1" destOrd="0" presId="urn:microsoft.com/office/officeart/2005/8/layout/hierarchy2"/>
    <dgm:cxn modelId="{76C50EA2-A980-4B95-801F-03F6EAC83496}" type="presParOf" srcId="{F9D30791-8BC7-4DEF-A124-A690575FFD09}" destId="{FF5E519C-D150-423C-98BA-707A5653EDAF}" srcOrd="0" destOrd="0" presId="urn:microsoft.com/office/officeart/2005/8/layout/hierarchy2"/>
    <dgm:cxn modelId="{6D661B39-0A66-4C2B-BB8E-7093ABE09F8E}" type="presParOf" srcId="{FF5E519C-D150-423C-98BA-707A5653EDAF}" destId="{08C0CE22-A3B5-49E2-8723-C15CF6DF9E00}" srcOrd="0" destOrd="0" presId="urn:microsoft.com/office/officeart/2005/8/layout/hierarchy2"/>
    <dgm:cxn modelId="{DC82153A-A268-4665-84F0-A9DCA6FAC15A}" type="presParOf" srcId="{F9D30791-8BC7-4DEF-A124-A690575FFD09}" destId="{D6C49861-DC58-4575-B413-AEB1E6D20305}" srcOrd="1" destOrd="0" presId="urn:microsoft.com/office/officeart/2005/8/layout/hierarchy2"/>
    <dgm:cxn modelId="{9B42E627-B1AD-423B-88A4-375D302C1175}" type="presParOf" srcId="{D6C49861-DC58-4575-B413-AEB1E6D20305}" destId="{B6A755A7-75A4-43C9-865B-315C7B6B6DE7}" srcOrd="0" destOrd="0" presId="urn:microsoft.com/office/officeart/2005/8/layout/hierarchy2"/>
    <dgm:cxn modelId="{CF0D69CC-ABB4-45D8-8F20-0512EEDCDD3A}" type="presParOf" srcId="{D6C49861-DC58-4575-B413-AEB1E6D20305}" destId="{098D22BC-3C10-4742-BCD1-A48CAE238649}" srcOrd="1" destOrd="0" presId="urn:microsoft.com/office/officeart/2005/8/layout/hierarchy2"/>
    <dgm:cxn modelId="{DF9B4973-D981-4F28-A2EB-E0BB49514B3C}" type="presParOf" srcId="{F9D30791-8BC7-4DEF-A124-A690575FFD09}" destId="{352B0ED2-F3E2-4099-8AD5-B2C16966F944}" srcOrd="2" destOrd="0" presId="urn:microsoft.com/office/officeart/2005/8/layout/hierarchy2"/>
    <dgm:cxn modelId="{0EE89DDA-9BD0-4F15-84C5-0FC00EDB8955}" type="presParOf" srcId="{352B0ED2-F3E2-4099-8AD5-B2C16966F944}" destId="{B350CE00-B9F3-4CA8-A4C9-E40B23498AF1}" srcOrd="0" destOrd="0" presId="urn:microsoft.com/office/officeart/2005/8/layout/hierarchy2"/>
    <dgm:cxn modelId="{F869B006-9485-43F9-9B02-CC362550DFB3}" type="presParOf" srcId="{F9D30791-8BC7-4DEF-A124-A690575FFD09}" destId="{A7C3BDBF-7C07-441C-BA47-D32754BC3BA5}" srcOrd="3" destOrd="0" presId="urn:microsoft.com/office/officeart/2005/8/layout/hierarchy2"/>
    <dgm:cxn modelId="{83C52F04-39F9-4B3B-9A05-A5A608041FF7}" type="presParOf" srcId="{A7C3BDBF-7C07-441C-BA47-D32754BC3BA5}" destId="{4B3E6372-0911-4407-8A67-619645039294}" srcOrd="0" destOrd="0" presId="urn:microsoft.com/office/officeart/2005/8/layout/hierarchy2"/>
    <dgm:cxn modelId="{C8777AC2-4B5F-4828-8E63-1974F4662D69}" type="presParOf" srcId="{A7C3BDBF-7C07-441C-BA47-D32754BC3BA5}" destId="{A8A8B99B-ED95-40EF-B450-0369144A09D0}" srcOrd="1" destOrd="0" presId="urn:microsoft.com/office/officeart/2005/8/layout/hierarchy2"/>
    <dgm:cxn modelId="{08A46C42-E874-49A4-ABD2-4AE488ADCF26}" type="presParOf" srcId="{F9D30791-8BC7-4DEF-A124-A690575FFD09}" destId="{192D9C89-0D73-498A-B9C2-E3B268185520}" srcOrd="4" destOrd="0" presId="urn:microsoft.com/office/officeart/2005/8/layout/hierarchy2"/>
    <dgm:cxn modelId="{4A03E24C-8820-4513-A836-CB6F8009C6C1}" type="presParOf" srcId="{192D9C89-0D73-498A-B9C2-E3B268185520}" destId="{F1079B4E-2C75-440A-8071-5851CDE43506}" srcOrd="0" destOrd="0" presId="urn:microsoft.com/office/officeart/2005/8/layout/hierarchy2"/>
    <dgm:cxn modelId="{A7EE37FA-C507-49C6-9164-6182CAC0B368}" type="presParOf" srcId="{F9D30791-8BC7-4DEF-A124-A690575FFD09}" destId="{67A6F0C9-0C78-4C10-8F7B-D5ADBC7C4404}" srcOrd="5" destOrd="0" presId="urn:microsoft.com/office/officeart/2005/8/layout/hierarchy2"/>
    <dgm:cxn modelId="{D5334153-8A3E-4BC9-89A1-6ADC67A876FE}" type="presParOf" srcId="{67A6F0C9-0C78-4C10-8F7B-D5ADBC7C4404}" destId="{F9BE9247-7861-4F16-B94F-3AA787329E89}" srcOrd="0" destOrd="0" presId="urn:microsoft.com/office/officeart/2005/8/layout/hierarchy2"/>
    <dgm:cxn modelId="{A298919A-DB6C-4419-89A0-D8EA0551BAE0}" type="presParOf" srcId="{67A6F0C9-0C78-4C10-8F7B-D5ADBC7C4404}" destId="{7A0FCF09-1972-4416-8198-13AFAF853A2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2300414-4FA9-48DD-A366-CEDE082958CA}">
      <dsp:nvSpPr>
        <dsp:cNvPr id="0" name=""/>
        <dsp:cNvSpPr/>
      </dsp:nvSpPr>
      <dsp:spPr>
        <a:xfrm>
          <a:off x="4378" y="1345406"/>
          <a:ext cx="2746374" cy="137318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latin typeface="Calibri" pitchFamily="34" charset="0"/>
            </a:rPr>
            <a:t>TYPY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latin typeface="Calibri" pitchFamily="34" charset="0"/>
            </a:rPr>
            <a:t>REDOXNÍCH ROVNIC</a:t>
          </a:r>
          <a:endParaRPr lang="cs-CZ" sz="2400" b="1" kern="1200" dirty="0">
            <a:latin typeface="Calibri" pitchFamily="34" charset="0"/>
          </a:endParaRPr>
        </a:p>
      </dsp:txBody>
      <dsp:txXfrm>
        <a:off x="4378" y="1345406"/>
        <a:ext cx="2746374" cy="1373187"/>
      </dsp:txXfrm>
    </dsp:sp>
    <dsp:sp modelId="{FF5E519C-D150-423C-98BA-707A5653EDAF}">
      <dsp:nvSpPr>
        <dsp:cNvPr id="0" name=""/>
        <dsp:cNvSpPr/>
      </dsp:nvSpPr>
      <dsp:spPr>
        <a:xfrm rot="18660874">
          <a:off x="2490393" y="1430089"/>
          <a:ext cx="1514824" cy="60820"/>
        </a:xfrm>
        <a:custGeom>
          <a:avLst/>
          <a:gdLst/>
          <a:ahLst/>
          <a:cxnLst/>
          <a:rect l="0" t="0" r="0" b="0"/>
          <a:pathLst>
            <a:path>
              <a:moveTo>
                <a:pt x="0" y="30410"/>
              </a:moveTo>
              <a:lnTo>
                <a:pt x="1514824" y="3041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8660874">
        <a:off x="3209935" y="1422629"/>
        <a:ext cx="75741" cy="75741"/>
      </dsp:txXfrm>
    </dsp:sp>
    <dsp:sp modelId="{B6A755A7-75A4-43C9-865B-315C7B6B6DE7}">
      <dsp:nvSpPr>
        <dsp:cNvPr id="0" name=""/>
        <dsp:cNvSpPr/>
      </dsp:nvSpPr>
      <dsp:spPr>
        <a:xfrm>
          <a:off x="3744858" y="430485"/>
          <a:ext cx="2746374" cy="917028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latin typeface="Calibri" pitchFamily="34" charset="0"/>
            </a:rPr>
            <a:t>JEDNODUCHÉ</a:t>
          </a:r>
          <a:endParaRPr lang="cs-CZ" sz="2000" b="1" kern="1200" dirty="0">
            <a:latin typeface="Calibri" pitchFamily="34" charset="0"/>
          </a:endParaRPr>
        </a:p>
      </dsp:txBody>
      <dsp:txXfrm>
        <a:off x="3744858" y="430485"/>
        <a:ext cx="2746374" cy="917028"/>
      </dsp:txXfrm>
    </dsp:sp>
    <dsp:sp modelId="{352B0ED2-F3E2-4099-8AD5-B2C16966F944}">
      <dsp:nvSpPr>
        <dsp:cNvPr id="0" name=""/>
        <dsp:cNvSpPr/>
      </dsp:nvSpPr>
      <dsp:spPr>
        <a:xfrm rot="64171">
          <a:off x="2750666" y="2010869"/>
          <a:ext cx="994278" cy="60820"/>
        </a:xfrm>
        <a:custGeom>
          <a:avLst/>
          <a:gdLst/>
          <a:ahLst/>
          <a:cxnLst/>
          <a:rect l="0" t="0" r="0" b="0"/>
          <a:pathLst>
            <a:path>
              <a:moveTo>
                <a:pt x="0" y="30410"/>
              </a:moveTo>
              <a:lnTo>
                <a:pt x="994278" y="3041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64171">
        <a:off x="3222948" y="2016422"/>
        <a:ext cx="49713" cy="49713"/>
      </dsp:txXfrm>
    </dsp:sp>
    <dsp:sp modelId="{4B3E6372-0911-4407-8A67-619645039294}">
      <dsp:nvSpPr>
        <dsp:cNvPr id="0" name=""/>
        <dsp:cNvSpPr/>
      </dsp:nvSpPr>
      <dsp:spPr>
        <a:xfrm>
          <a:off x="3744858" y="1583894"/>
          <a:ext cx="2746374" cy="933328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latin typeface="Calibri" pitchFamily="34" charset="0"/>
            </a:rPr>
            <a:t>SLOŽITĚJŠÍ</a:t>
          </a:r>
          <a:endParaRPr lang="cs-CZ" sz="2000" b="1" kern="1200" dirty="0">
            <a:latin typeface="Calibri" pitchFamily="34" charset="0"/>
          </a:endParaRPr>
        </a:p>
      </dsp:txBody>
      <dsp:txXfrm>
        <a:off x="3744858" y="1583894"/>
        <a:ext cx="2746374" cy="933328"/>
      </dsp:txXfrm>
    </dsp:sp>
    <dsp:sp modelId="{192D9C89-0D73-498A-B9C2-E3B268185520}">
      <dsp:nvSpPr>
        <dsp:cNvPr id="0" name=""/>
        <dsp:cNvSpPr/>
      </dsp:nvSpPr>
      <dsp:spPr>
        <a:xfrm rot="3054459">
          <a:off x="2438439" y="2657729"/>
          <a:ext cx="1690797" cy="60820"/>
        </a:xfrm>
        <a:custGeom>
          <a:avLst/>
          <a:gdLst/>
          <a:ahLst/>
          <a:cxnLst/>
          <a:rect l="0" t="0" r="0" b="0"/>
          <a:pathLst>
            <a:path>
              <a:moveTo>
                <a:pt x="0" y="30410"/>
              </a:moveTo>
              <a:lnTo>
                <a:pt x="1690797" y="3041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3054459">
        <a:off x="3241568" y="2645869"/>
        <a:ext cx="84539" cy="84539"/>
      </dsp:txXfrm>
    </dsp:sp>
    <dsp:sp modelId="{F9BE9247-7861-4F16-B94F-3AA787329E89}">
      <dsp:nvSpPr>
        <dsp:cNvPr id="0" name=""/>
        <dsp:cNvSpPr/>
      </dsp:nvSpPr>
      <dsp:spPr>
        <a:xfrm>
          <a:off x="3816923" y="2873921"/>
          <a:ext cx="2746374" cy="94071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latin typeface="Calibri" pitchFamily="34" charset="0"/>
            </a:rPr>
            <a:t>DISPROPORCIONAČNÍ</a:t>
          </a:r>
          <a:endParaRPr lang="cs-CZ" sz="2000" kern="1200" dirty="0">
            <a:latin typeface="Calibri" pitchFamily="34" charset="0"/>
          </a:endParaRPr>
        </a:p>
      </dsp:txBody>
      <dsp:txXfrm>
        <a:off x="3816923" y="2873921"/>
        <a:ext cx="2746374" cy="9407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2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2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3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4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5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6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7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8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9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0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24836-E593-443D-9C52-9B2CC43C1E04}" type="datetimeFigureOut">
              <a:rPr lang="cs-CZ"/>
              <a:pPr>
                <a:defRPr/>
              </a:pPr>
              <a:t>02.11.2019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F17A2-142A-43C2-8BCE-BFB6D0087D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ACC66-459C-4FB4-B153-5938CDB21C80}" type="datetimeFigureOut">
              <a:rPr lang="cs-CZ"/>
              <a:pPr>
                <a:defRPr/>
              </a:pPr>
              <a:t>02.11.2019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EB87C-DDA3-493F-9FF5-16D5D08D1D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1D3FA-0D35-4B01-8057-3891FC36D5CD}" type="datetimeFigureOut">
              <a:rPr lang="cs-CZ"/>
              <a:pPr>
                <a:defRPr/>
              </a:pPr>
              <a:t>02.11.2019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22DAA-2D51-4DEE-8B5F-2D629670B7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41937-BC98-425F-8105-E9B3271E2031}" type="datetimeFigureOut">
              <a:rPr lang="cs-CZ"/>
              <a:pPr>
                <a:defRPr/>
              </a:pPr>
              <a:t>02.11.2019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3C82A-3BFA-4DAE-8F08-F04425D8D6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22D5C-3A68-4FB6-B3A0-D59A190107E7}" type="datetimeFigureOut">
              <a:rPr lang="cs-CZ"/>
              <a:pPr>
                <a:defRPr/>
              </a:pPr>
              <a:t>02.11.2019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DD61F-7E7C-46DB-91EA-CAF7770580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EEE69-D4A9-4C3F-9832-84FE59DE3D43}" type="datetimeFigureOut">
              <a:rPr lang="cs-CZ"/>
              <a:pPr>
                <a:defRPr/>
              </a:pPr>
              <a:t>02.11.2019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AA48A-3402-490C-80B9-429BEA382B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E38FB-5633-4A43-9796-BB3C1BC5A42B}" type="datetimeFigureOut">
              <a:rPr lang="cs-CZ"/>
              <a:pPr>
                <a:defRPr/>
              </a:pPr>
              <a:t>02.11.2019</a:t>
            </a:fld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B290-AA40-4A94-A273-55672367E9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AFF5F-6EBA-4A9C-A695-4331A85A60C1}" type="datetimeFigureOut">
              <a:rPr lang="cs-CZ"/>
              <a:pPr>
                <a:defRPr/>
              </a:pPr>
              <a:t>02.11.2019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A5724-63CD-4FB8-B937-B0861FFBE5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19C5-C980-44B3-BF33-7322C0384F55}" type="datetimeFigureOut">
              <a:rPr lang="cs-CZ"/>
              <a:pPr>
                <a:defRPr/>
              </a:pPr>
              <a:t>02.11.2019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E23C4-B775-43F3-A6D8-C072A9601D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20A13-0903-4682-88A4-84DFAEA7BDA8}" type="datetimeFigureOut">
              <a:rPr lang="cs-CZ"/>
              <a:pPr>
                <a:defRPr/>
              </a:pPr>
              <a:t>02.11.2019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C284B-2C8D-4CA1-AF65-E7CDFAB787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5BCF3-36DA-4FED-A369-53D0E9758CCD}" type="datetimeFigureOut">
              <a:rPr lang="cs-CZ"/>
              <a:pPr>
                <a:defRPr/>
              </a:pPr>
              <a:t>02.11.2019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6F18A-F640-4761-99D7-DB34D16696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alphaModFix amt="45000"/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2BCAADC-104E-4073-8F9B-F158BF9958F4}" type="datetimeFigureOut">
              <a:rPr lang="cs-CZ"/>
              <a:pPr>
                <a:defRPr/>
              </a:pPr>
              <a:t>02.11.2019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A8AEE5B-64E4-47C5-9013-5101861BA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11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ransition>
    <p:sndAc>
      <p:stSnd>
        <p:snd r:embed="rId13" name="chimes.wav"/>
      </p:stSnd>
    </p:sndAc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2.xml"/><Relationship Id="rId7" Type="http://schemas.openxmlformats.org/officeDocument/2006/relationships/slide" Target="slide11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10" Type="http://schemas.openxmlformats.org/officeDocument/2006/relationships/slide" Target="slide10.xml"/><Relationship Id="rId4" Type="http://schemas.openxmlformats.org/officeDocument/2006/relationships/slide" Target="slide3.xml"/><Relationship Id="rId9" Type="http://schemas.openxmlformats.org/officeDocument/2006/relationships/slide" Target="slide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dclipart/" TargetMode="External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office.microsoft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Relationship Id="rId4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Relationship Id="rId5" Type="http://schemas.openxmlformats.org/officeDocument/2006/relationships/slide" Target="slide10.xml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8062664" cy="15841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479925" y="2967038"/>
            <a:ext cx="184150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+mn-lt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51520" y="1052736"/>
            <a:ext cx="8553112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SESTAVENÉ  REDOXNÍ ROVNICE - ÚPRAVY</a:t>
            </a: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1042988" y="3108325"/>
            <a:ext cx="3421062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buFont typeface="Wingdings" pitchFamily="2" charset="2"/>
              <a:buChar char="ü"/>
            </a:pPr>
            <a:r>
              <a:rPr lang="cs-CZ" sz="2000" b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  <a:hlinkClick r:id="rId3" action="ppaction://hlinksldjump"/>
              </a:rPr>
              <a:t>pojem redoxní rovnice</a:t>
            </a:r>
            <a:endParaRPr lang="cs-CZ" sz="2000" b="1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ü"/>
            </a:pPr>
            <a:endParaRPr lang="cs-CZ" sz="2000" b="1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ü"/>
            </a:pPr>
            <a:r>
              <a:rPr lang="cs-CZ" sz="2000" b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  <a:hlinkClick r:id="rId4" action="ppaction://hlinksldjump"/>
              </a:rPr>
              <a:t>typy</a:t>
            </a:r>
            <a:endParaRPr lang="cs-CZ" sz="2000" b="1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cs-CZ" sz="2000" b="1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ü"/>
            </a:pPr>
            <a:r>
              <a:rPr lang="cs-CZ" sz="2000" b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  <a:hlinkClick r:id="rId5" action="ppaction://hlinksldjump"/>
              </a:rPr>
              <a:t>postup</a:t>
            </a:r>
            <a:endParaRPr lang="cs-CZ" sz="2000" b="1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ü"/>
            </a:pPr>
            <a:endParaRPr lang="cs-CZ" sz="2000" b="1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ü"/>
            </a:pPr>
            <a:r>
              <a:rPr lang="cs-CZ" sz="2000" b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  <a:hlinkClick r:id="rId6" action="ppaction://hlinksldjump"/>
              </a:rPr>
              <a:t>ukázky</a:t>
            </a:r>
            <a:endParaRPr lang="cs-CZ" sz="2000" b="1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ü"/>
            </a:pPr>
            <a:endParaRPr lang="cs-CZ" sz="2000" b="1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ü"/>
            </a:pPr>
            <a:r>
              <a:rPr lang="cs-CZ" sz="2000" b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  <a:hlinkClick r:id="rId7" action="ppaction://hlinksldjump"/>
              </a:rPr>
              <a:t>procvičení</a:t>
            </a:r>
            <a:endParaRPr lang="cs-CZ" sz="2000" b="1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cs-CZ" sz="2000" b="1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" name="Výbuch 1 6"/>
          <p:cNvSpPr/>
          <p:nvPr/>
        </p:nvSpPr>
        <p:spPr>
          <a:xfrm>
            <a:off x="2339975" y="4797425"/>
            <a:ext cx="576263" cy="647700"/>
          </a:xfrm>
          <a:prstGeom prst="irregularSeal1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solidFill>
                  <a:schemeClr val="bg1"/>
                </a:solidFill>
                <a:hlinkClick r:id="rId8" action="ppaction://hlinksldjump"/>
              </a:rPr>
              <a:t>1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9" name="Výbuch 1 8"/>
          <p:cNvSpPr/>
          <p:nvPr/>
        </p:nvSpPr>
        <p:spPr>
          <a:xfrm>
            <a:off x="3059113" y="4797425"/>
            <a:ext cx="576262" cy="647700"/>
          </a:xfrm>
          <a:prstGeom prst="irregularSeal1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solidFill>
                  <a:schemeClr val="bg1"/>
                </a:solidFill>
                <a:hlinkClick r:id="rId9" action="ppaction://hlinksldjump"/>
              </a:rPr>
              <a:t>2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0" name="Výbuch 1 9"/>
          <p:cNvSpPr/>
          <p:nvPr/>
        </p:nvSpPr>
        <p:spPr>
          <a:xfrm>
            <a:off x="3851275" y="4797425"/>
            <a:ext cx="576263" cy="647700"/>
          </a:xfrm>
          <a:prstGeom prst="irregularSeal1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solidFill>
                  <a:schemeClr val="bg1"/>
                </a:solidFill>
                <a:hlinkClick r:id="rId10" action="ppaction://hlinksldjump"/>
              </a:rPr>
              <a:t>3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2" name="Vodorovný svitek 11"/>
          <p:cNvSpPr/>
          <p:nvPr/>
        </p:nvSpPr>
        <p:spPr>
          <a:xfrm>
            <a:off x="4572000" y="3068638"/>
            <a:ext cx="4392613" cy="2305050"/>
          </a:xfrm>
          <a:prstGeom prst="horizontalScroll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aseline="-25000" dirty="0">
                <a:solidFill>
                  <a:schemeClr val="bg1"/>
                </a:solidFill>
              </a:rPr>
              <a:t>   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859338" y="3716338"/>
            <a:ext cx="4105275" cy="369887"/>
          </a:xfrm>
          <a:prstGeom prst="rect">
            <a:avLst/>
          </a:prstGeom>
          <a:noFill/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cs-CZ" b="1" dirty="0">
                <a:solidFill>
                  <a:schemeClr val="bg1"/>
                </a:solidFill>
                <a:latin typeface="Lucida Handwriting" pitchFamily="66" charset="0"/>
              </a:rPr>
              <a:t>2CaSO</a:t>
            </a:r>
            <a:r>
              <a:rPr lang="cs-CZ" b="1" baseline="-25000" dirty="0">
                <a:solidFill>
                  <a:schemeClr val="bg1"/>
                </a:solidFill>
                <a:latin typeface="Lucida Handwriting" pitchFamily="66" charset="0"/>
              </a:rPr>
              <a:t>4</a:t>
            </a:r>
            <a:r>
              <a:rPr lang="cs-CZ" b="1" dirty="0">
                <a:solidFill>
                  <a:schemeClr val="bg1"/>
                </a:solidFill>
                <a:latin typeface="Lucida Handwriting" pitchFamily="66" charset="0"/>
              </a:rPr>
              <a:t> + C            2CaO + 2SO</a:t>
            </a:r>
            <a:r>
              <a:rPr lang="cs-CZ" b="1" baseline="-25000" dirty="0">
                <a:solidFill>
                  <a:schemeClr val="bg1"/>
                </a:solidFill>
                <a:latin typeface="Lucida Handwriting" pitchFamily="66" charset="0"/>
              </a:rPr>
              <a:t>2 </a:t>
            </a:r>
            <a:r>
              <a:rPr lang="cs-CZ" b="1" dirty="0">
                <a:solidFill>
                  <a:schemeClr val="bg1"/>
                </a:solidFill>
                <a:latin typeface="Lucida Handwriting" pitchFamily="66" charset="0"/>
              </a:rPr>
              <a:t>+ CO</a:t>
            </a:r>
            <a:r>
              <a:rPr lang="cs-CZ" b="1" baseline="-25000" dirty="0">
                <a:solidFill>
                  <a:schemeClr val="bg1"/>
                </a:solidFill>
                <a:latin typeface="Lucida Handwriting" pitchFamily="66" charset="0"/>
              </a:rPr>
              <a:t>2</a:t>
            </a:r>
            <a:r>
              <a:rPr lang="cs-CZ" b="1" dirty="0">
                <a:solidFill>
                  <a:schemeClr val="bg1"/>
                </a:solidFill>
                <a:latin typeface="Lucida Handwriting" pitchFamily="66" charset="0"/>
              </a:rPr>
              <a:t> </a:t>
            </a:r>
            <a:r>
              <a:rPr lang="cs-CZ" b="1" baseline="-25000" dirty="0">
                <a:solidFill>
                  <a:schemeClr val="bg1"/>
                </a:solidFill>
                <a:latin typeface="Lucida Handwriting" pitchFamily="66" charset="0"/>
              </a:rPr>
              <a:t>   </a:t>
            </a:r>
            <a:endParaRPr lang="cs-CZ" b="1" dirty="0">
              <a:solidFill>
                <a:schemeClr val="bg1"/>
              </a:solidFill>
              <a:latin typeface="Lucida Handwriting" pitchFamily="66" charset="0"/>
            </a:endParaRPr>
          </a:p>
        </p:txBody>
      </p:sp>
      <p:cxnSp>
        <p:nvCxnSpPr>
          <p:cNvPr id="17" name="Přímá spojovací šipka 16"/>
          <p:cNvCxnSpPr/>
          <p:nvPr/>
        </p:nvCxnSpPr>
        <p:spPr>
          <a:xfrm>
            <a:off x="6372225" y="3860800"/>
            <a:ext cx="358775" cy="0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5" name="TextovéPole 19"/>
          <p:cNvSpPr txBox="1">
            <a:spLocks noChangeArrowheads="1"/>
          </p:cNvSpPr>
          <p:nvPr/>
        </p:nvSpPr>
        <p:spPr bwMode="auto">
          <a:xfrm>
            <a:off x="4932363" y="4292600"/>
            <a:ext cx="381635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cs-CZ" sz="1700" b="1" dirty="0">
                <a:solidFill>
                  <a:schemeClr val="bg1"/>
                </a:solidFill>
                <a:latin typeface="Lucida Handwriting" pitchFamily="66" charset="0"/>
              </a:rPr>
              <a:t>2 </a:t>
            </a:r>
            <a:r>
              <a:rPr lang="cs-CZ" sz="1700" b="1" dirty="0" err="1">
                <a:solidFill>
                  <a:schemeClr val="bg1"/>
                </a:solidFill>
                <a:latin typeface="Lucida Handwriting" pitchFamily="66" charset="0"/>
              </a:rPr>
              <a:t>Hg</a:t>
            </a:r>
            <a:r>
              <a:rPr lang="cs-CZ" sz="1700" b="1" dirty="0">
                <a:solidFill>
                  <a:schemeClr val="bg1"/>
                </a:solidFill>
                <a:latin typeface="Lucida Handwriting" pitchFamily="66" charset="0"/>
              </a:rPr>
              <a:t> + XeF</a:t>
            </a:r>
            <a:r>
              <a:rPr lang="cs-CZ" sz="1700" b="1" baseline="-25000" dirty="0">
                <a:solidFill>
                  <a:schemeClr val="bg1"/>
                </a:solidFill>
                <a:latin typeface="Lucida Handwriting" pitchFamily="66" charset="0"/>
              </a:rPr>
              <a:t>4                </a:t>
            </a:r>
            <a:r>
              <a:rPr lang="cs-CZ" sz="1700" b="1" dirty="0" err="1">
                <a:solidFill>
                  <a:schemeClr val="bg1"/>
                </a:solidFill>
                <a:latin typeface="Lucida Handwriting" pitchFamily="66" charset="0"/>
              </a:rPr>
              <a:t>Xe</a:t>
            </a:r>
            <a:r>
              <a:rPr lang="cs-CZ" sz="1700" b="1" dirty="0">
                <a:solidFill>
                  <a:schemeClr val="bg1"/>
                </a:solidFill>
                <a:latin typeface="Lucida Handwriting" pitchFamily="66" charset="0"/>
              </a:rPr>
              <a:t> + 2 HgF</a:t>
            </a:r>
            <a:r>
              <a:rPr lang="cs-CZ" sz="1700" b="1" baseline="-25000" dirty="0">
                <a:solidFill>
                  <a:schemeClr val="bg1"/>
                </a:solidFill>
                <a:latin typeface="Lucida Handwriting" pitchFamily="66" charset="0"/>
              </a:rPr>
              <a:t>2</a:t>
            </a:r>
            <a:endParaRPr lang="cs-CZ" sz="1700" b="1" dirty="0">
              <a:solidFill>
                <a:schemeClr val="bg1"/>
              </a:solidFill>
              <a:latin typeface="Lucida Handwriting" pitchFamily="66" charset="0"/>
            </a:endParaRPr>
          </a:p>
        </p:txBody>
      </p:sp>
      <p:cxnSp>
        <p:nvCxnSpPr>
          <p:cNvPr id="22" name="Přímá spojovací šipka 21"/>
          <p:cNvCxnSpPr/>
          <p:nvPr/>
        </p:nvCxnSpPr>
        <p:spPr>
          <a:xfrm>
            <a:off x="6516688" y="4437063"/>
            <a:ext cx="360362" cy="0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23528" y="980728"/>
            <a:ext cx="719492" cy="4104456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vert="wordArtVert">
            <a:spAutoFit/>
          </a:bodyPr>
          <a:lstStyle/>
          <a:p>
            <a:pPr algn="ctr">
              <a:defRPr/>
            </a:pPr>
            <a:r>
              <a:rPr lang="cs-CZ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UKÁZKA3</a:t>
            </a: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403350" y="1628775"/>
            <a:ext cx="72374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 sz="20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cs-CZ" sz="2000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Cl</a:t>
            </a:r>
            <a:r>
              <a:rPr lang="cs-CZ" sz="2000" baseline="-25000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 sz="2000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+    </a:t>
            </a:r>
            <a:r>
              <a:rPr lang="cs-CZ" sz="20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6</a:t>
            </a:r>
            <a:r>
              <a:rPr lang="cs-CZ" sz="2000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NaOH</a:t>
            </a:r>
            <a:r>
              <a:rPr lang="cs-CZ" sz="2000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</a:t>
            </a:r>
            <a:r>
              <a:rPr lang="cs-CZ" sz="20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5</a:t>
            </a:r>
            <a:r>
              <a:rPr lang="cs-CZ" sz="2000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cs-CZ" sz="2000" dirty="0" err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NaCl</a:t>
            </a:r>
            <a:r>
              <a:rPr lang="cs-CZ" sz="2000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20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+      NaClO</a:t>
            </a:r>
            <a:r>
              <a:rPr lang="cs-CZ" sz="2000" baseline="-250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cs-CZ" sz="20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cs-CZ" sz="2000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+      </a:t>
            </a:r>
            <a:r>
              <a:rPr lang="cs-CZ" sz="20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  </a:t>
            </a:r>
            <a:r>
              <a:rPr lang="cs-CZ" sz="2000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H</a:t>
            </a:r>
            <a:r>
              <a:rPr lang="cs-CZ" sz="2000" baseline="-30000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 sz="2000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O </a:t>
            </a: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1331913" y="558800"/>
            <a:ext cx="25193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 sz="2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Doplňte  koeficienty 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476375" y="1254125"/>
            <a:ext cx="7559675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 sz="1400" baseline="-30000" dirty="0">
                <a:ea typeface="Calibri" pitchFamily="34" charset="0"/>
                <a:cs typeface="Times New Roman" pitchFamily="18" charset="0"/>
              </a:rPr>
              <a:t>  </a:t>
            </a:r>
            <a:r>
              <a:rPr lang="cs-CZ" sz="1400" baseline="-30000" dirty="0" smtClean="0">
                <a:ea typeface="Calibri" pitchFamily="34" charset="0"/>
                <a:cs typeface="Times New Roman" pitchFamily="18" charset="0"/>
              </a:rPr>
              <a:t>   </a:t>
            </a:r>
            <a:r>
              <a:rPr lang="cs-CZ" sz="1400" b="1" baseline="-30000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0                           </a:t>
            </a:r>
            <a:r>
              <a:rPr lang="cs-CZ" sz="1400" b="1" baseline="-300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   </a:t>
            </a:r>
            <a:r>
              <a:rPr lang="cs-CZ" sz="14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 </a:t>
            </a:r>
            <a:r>
              <a:rPr lang="cs-CZ" sz="1400" b="1" baseline="-300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cs-CZ" sz="1400" b="1" baseline="-30000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I  - II     I                                                    I       - I                   I       V    - II                        </a:t>
            </a:r>
            <a:r>
              <a:rPr lang="cs-CZ" sz="1400" b="1" baseline="-300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    </a:t>
            </a:r>
            <a:r>
              <a:rPr lang="cs-CZ" sz="1400" b="1" baseline="-30000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I     - II</a:t>
            </a:r>
            <a:endParaRPr lang="cs-CZ" sz="1400" b="1" dirty="0">
              <a:solidFill>
                <a:srgbClr val="FF0000"/>
              </a:solidFill>
              <a:ea typeface="Calibri" pitchFamily="34" charset="0"/>
              <a:cs typeface="Times New Roman" pitchFamily="18" charset="0"/>
            </a:endParaRPr>
          </a:p>
        </p:txBody>
      </p:sp>
      <p:cxnSp>
        <p:nvCxnSpPr>
          <p:cNvPr id="14" name="Přímá spojovací čára 13"/>
          <p:cNvCxnSpPr/>
          <p:nvPr/>
        </p:nvCxnSpPr>
        <p:spPr>
          <a:xfrm>
            <a:off x="1619250" y="1989138"/>
            <a:ext cx="2159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flipH="1">
            <a:off x="5363964" y="1988840"/>
            <a:ext cx="21614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flipH="1">
            <a:off x="6443664" y="1988840"/>
            <a:ext cx="144560" cy="298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/>
          <p:nvPr/>
        </p:nvCxnSpPr>
        <p:spPr>
          <a:xfrm>
            <a:off x="3563888" y="1844824"/>
            <a:ext cx="792163" cy="0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bdélník 19"/>
          <p:cNvSpPr/>
          <p:nvPr/>
        </p:nvSpPr>
        <p:spPr>
          <a:xfrm>
            <a:off x="1403350" y="1700213"/>
            <a:ext cx="215900" cy="360362"/>
          </a:xfrm>
          <a:prstGeom prst="rect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?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2555875" y="1628775"/>
            <a:ext cx="215900" cy="360363"/>
          </a:xfrm>
          <a:prstGeom prst="rect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?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4787900" y="1700213"/>
            <a:ext cx="215900" cy="360362"/>
          </a:xfrm>
          <a:prstGeom prst="rect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?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5796136" y="1700808"/>
            <a:ext cx="215900" cy="360362"/>
          </a:xfrm>
          <a:prstGeom prst="rect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?</a:t>
            </a:r>
          </a:p>
        </p:txBody>
      </p:sp>
      <p:sp>
        <p:nvSpPr>
          <p:cNvPr id="24" name="Obdélník 23"/>
          <p:cNvSpPr/>
          <p:nvPr/>
        </p:nvSpPr>
        <p:spPr>
          <a:xfrm flipH="1">
            <a:off x="7308850" y="1700213"/>
            <a:ext cx="215900" cy="360362"/>
          </a:xfrm>
          <a:prstGeom prst="rect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?</a:t>
            </a:r>
          </a:p>
        </p:txBody>
      </p:sp>
      <p:sp>
        <p:nvSpPr>
          <p:cNvPr id="9232" name="Rectangle 5"/>
          <p:cNvSpPr>
            <a:spLocks noChangeArrowheads="1"/>
          </p:cNvSpPr>
          <p:nvPr/>
        </p:nvSpPr>
        <p:spPr bwMode="auto">
          <a:xfrm>
            <a:off x="2627313" y="2374900"/>
            <a:ext cx="684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Cl</a:t>
            </a:r>
            <a:r>
              <a:rPr lang="cs-CZ" b="1" baseline="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0</a:t>
            </a:r>
            <a:r>
              <a:rPr lang="cs-CZ" b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1200">
                <a:ea typeface="Calibri" pitchFamily="34" charset="0"/>
                <a:cs typeface="Times New Roman" pitchFamily="18" charset="0"/>
              </a:rPr>
              <a:t>    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9234" name="Rectangle 6"/>
          <p:cNvSpPr>
            <a:spLocks noChangeArrowheads="1"/>
          </p:cNvSpPr>
          <p:nvPr/>
        </p:nvSpPr>
        <p:spPr bwMode="auto">
          <a:xfrm>
            <a:off x="3924300" y="2374900"/>
            <a:ext cx="7921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 sz="1200">
                <a:ea typeface="Calibri" pitchFamily="34" charset="0"/>
                <a:cs typeface="Times New Roman" pitchFamily="18" charset="0"/>
              </a:rPr>
              <a:t>     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Cl </a:t>
            </a:r>
            <a:r>
              <a:rPr lang="cs-CZ" baseline="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V</a:t>
            </a:r>
            <a:endParaRPr lang="cs-CZ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9235" name="Rectangle 8"/>
          <p:cNvSpPr>
            <a:spLocks noChangeArrowheads="1"/>
          </p:cNvSpPr>
          <p:nvPr/>
        </p:nvSpPr>
        <p:spPr bwMode="auto">
          <a:xfrm>
            <a:off x="2627313" y="3022600"/>
            <a:ext cx="539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Cl </a:t>
            </a:r>
            <a:r>
              <a:rPr lang="cs-CZ" baseline="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0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</a:t>
            </a:r>
          </a:p>
        </p:txBody>
      </p:sp>
      <p:sp>
        <p:nvSpPr>
          <p:cNvPr id="9236" name="Rectangle 9"/>
          <p:cNvSpPr>
            <a:spLocks noChangeArrowheads="1"/>
          </p:cNvSpPr>
          <p:nvPr/>
        </p:nvSpPr>
        <p:spPr bwMode="auto">
          <a:xfrm>
            <a:off x="3995738" y="2997200"/>
            <a:ext cx="7239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Cl </a:t>
            </a:r>
            <a:r>
              <a:rPr lang="cs-CZ" baseline="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-I</a:t>
            </a:r>
            <a:endParaRPr lang="cs-CZ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30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4716463" y="2420938"/>
            <a:ext cx="1258887" cy="101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228600" indent="-228600" eaLnBrk="0" hangingPunct="0">
              <a:defRPr/>
            </a:pPr>
            <a:r>
              <a:rPr lang="cs-CZ" dirty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5          1 </a:t>
            </a:r>
          </a:p>
          <a:p>
            <a:pPr marL="228600" indent="-228600" eaLnBrk="0" hangingPunct="0">
              <a:defRPr/>
            </a:pPr>
            <a:endParaRPr lang="cs-CZ" sz="1200" dirty="0">
              <a:ea typeface="Calibri" pitchFamily="34" charset="0"/>
              <a:cs typeface="Times New Roman" pitchFamily="18" charset="0"/>
            </a:endParaRPr>
          </a:p>
          <a:p>
            <a:pPr marL="342900" indent="-342900" eaLnBrk="0" hangingPunct="0">
              <a:defRPr/>
            </a:pPr>
            <a:endParaRPr lang="cs-CZ" sz="1200" dirty="0">
              <a:cs typeface="Times New Roman" pitchFamily="18" charset="0"/>
            </a:endParaRPr>
          </a:p>
          <a:p>
            <a:pPr marL="342900" indent="-342900" eaLnBrk="0" hangingPunct="0">
              <a:defRPr/>
            </a:pPr>
            <a:r>
              <a:rPr lang="cs-CZ" dirty="0">
                <a:solidFill>
                  <a:schemeClr val="bg1"/>
                </a:solidFill>
                <a:cs typeface="Times New Roman" pitchFamily="18" charset="0"/>
              </a:rPr>
              <a:t>1          </a:t>
            </a:r>
            <a:r>
              <a:rPr lang="cs-CZ" dirty="0">
                <a:solidFill>
                  <a:schemeClr val="bg1"/>
                </a:solidFill>
                <a:cs typeface="Arial" pitchFamily="34" charset="0"/>
              </a:rPr>
              <a:t>5</a:t>
            </a:r>
          </a:p>
        </p:txBody>
      </p:sp>
      <p:cxnSp>
        <p:nvCxnSpPr>
          <p:cNvPr id="35" name="Přímá spojovací šipka 34"/>
          <p:cNvCxnSpPr/>
          <p:nvPr/>
        </p:nvCxnSpPr>
        <p:spPr>
          <a:xfrm>
            <a:off x="5076825" y="2636838"/>
            <a:ext cx="431800" cy="431800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11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2312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231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6600" y="2276475"/>
            <a:ext cx="5334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1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575" y="2997200"/>
            <a:ext cx="55245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Výbuch 1 32"/>
          <p:cNvSpPr/>
          <p:nvPr/>
        </p:nvSpPr>
        <p:spPr>
          <a:xfrm>
            <a:off x="7524328" y="260648"/>
            <a:ext cx="914400" cy="914400"/>
          </a:xfrm>
          <a:prstGeom prst="irregularSeal1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3</a:t>
            </a:r>
          </a:p>
        </p:txBody>
      </p:sp>
      <p:sp>
        <p:nvSpPr>
          <p:cNvPr id="30" name="Tlačítko akce: Začátek 29">
            <a:hlinkClick r:id="" action="ppaction://hlinkshowjump?jump=firstslide" highlightClick="1"/>
          </p:cNvPr>
          <p:cNvSpPr/>
          <p:nvPr/>
        </p:nvSpPr>
        <p:spPr>
          <a:xfrm>
            <a:off x="395536" y="5805264"/>
            <a:ext cx="1008112" cy="360040"/>
          </a:xfrm>
          <a:prstGeom prst="actionButtonBeginning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39" name="Přímá spojovací šipka 38"/>
          <p:cNvCxnSpPr/>
          <p:nvPr/>
        </p:nvCxnSpPr>
        <p:spPr>
          <a:xfrm flipV="1">
            <a:off x="5076056" y="2636912"/>
            <a:ext cx="432048" cy="504056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31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3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30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3000"/>
                                        <p:tgtEl>
                                          <p:spTgt spid="33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9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30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30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30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30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000"/>
                            </p:stCondLst>
                            <p:childTnLst>
                              <p:par>
                                <p:cTn id="6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500"/>
                            </p:stCondLst>
                            <p:childTnLst>
                              <p:par>
                                <p:cTn id="7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5" grpId="0"/>
      <p:bldP spid="31746" grpId="0"/>
      <p:bldP spid="31747" grpId="0"/>
      <p:bldP spid="20" grpId="0" animBg="1"/>
      <p:bldP spid="21" grpId="0" animBg="1"/>
      <p:bldP spid="22" grpId="0" animBg="1"/>
      <p:bldP spid="23" grpId="0" animBg="1"/>
      <p:bldP spid="24" grpId="0" animBg="1"/>
      <p:bldP spid="9232" grpId="0"/>
      <p:bldP spid="9234" grpId="0"/>
      <p:bldP spid="9235" grpId="0"/>
      <p:bldP spid="9236" grpId="0"/>
      <p:bldP spid="3175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260648"/>
            <a:ext cx="786369" cy="610936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lumOff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 vert="wordArtVert" wrap="none">
            <a:spAutoFit/>
          </a:bodyPr>
          <a:lstStyle/>
          <a:p>
            <a:pPr algn="ctr">
              <a:defRPr/>
            </a:pPr>
            <a:r>
              <a:rPr lang="cs-CZ" sz="3600" b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CC66FF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PROCVIČENÍ</a:t>
            </a:r>
          </a:p>
        </p:txBody>
      </p:sp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1835150" y="549275"/>
            <a:ext cx="25193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 sz="2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Doplňte  koeficienty </a:t>
            </a:r>
          </a:p>
        </p:txBody>
      </p:sp>
      <p:sp>
        <p:nvSpPr>
          <p:cNvPr id="13316" name="Rectangle 1"/>
          <p:cNvSpPr>
            <a:spLocks noChangeArrowheads="1"/>
          </p:cNvSpPr>
          <p:nvPr/>
        </p:nvSpPr>
        <p:spPr bwMode="auto">
          <a:xfrm>
            <a:off x="1979613" y="1366838"/>
            <a:ext cx="56880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1.    Se    +   HNO</a:t>
            </a:r>
            <a:r>
              <a:rPr lang="cs-CZ" baseline="-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+    H</a:t>
            </a:r>
            <a:r>
              <a:rPr lang="cs-CZ" baseline="-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O               H</a:t>
            </a:r>
            <a:r>
              <a:rPr lang="cs-CZ" baseline="-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SeO</a:t>
            </a:r>
            <a:r>
              <a:rPr lang="cs-CZ" baseline="-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+    NO</a:t>
            </a:r>
          </a:p>
        </p:txBody>
      </p:sp>
      <p:cxnSp>
        <p:nvCxnSpPr>
          <p:cNvPr id="6" name="Přímá spojovací šipka 5"/>
          <p:cNvCxnSpPr/>
          <p:nvPr/>
        </p:nvCxnSpPr>
        <p:spPr>
          <a:xfrm>
            <a:off x="4859338" y="1557338"/>
            <a:ext cx="360362" cy="0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18" name="Rectangle 1"/>
          <p:cNvSpPr>
            <a:spLocks noChangeArrowheads="1"/>
          </p:cNvSpPr>
          <p:nvPr/>
        </p:nvSpPr>
        <p:spPr bwMode="auto">
          <a:xfrm>
            <a:off x="1979613" y="2205038"/>
            <a:ext cx="56880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2.    FeS</a:t>
            </a:r>
            <a:r>
              <a:rPr lang="cs-CZ" baseline="-25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+    O</a:t>
            </a:r>
            <a:r>
              <a:rPr lang="cs-CZ" baseline="-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SO</a:t>
            </a:r>
            <a:r>
              <a:rPr lang="cs-CZ" baseline="-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+    Fe</a:t>
            </a:r>
            <a:r>
              <a:rPr lang="cs-CZ" baseline="-25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O</a:t>
            </a:r>
            <a:r>
              <a:rPr lang="cs-CZ" baseline="-25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endParaRPr lang="cs-CZ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cxnSp>
        <p:nvCxnSpPr>
          <p:cNvPr id="8" name="Přímá spojovací šipka 7"/>
          <p:cNvCxnSpPr/>
          <p:nvPr/>
        </p:nvCxnSpPr>
        <p:spPr>
          <a:xfrm>
            <a:off x="4211638" y="2420938"/>
            <a:ext cx="360362" cy="0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0" name="Rectangle 1"/>
          <p:cNvSpPr>
            <a:spLocks noChangeArrowheads="1"/>
          </p:cNvSpPr>
          <p:nvPr/>
        </p:nvSpPr>
        <p:spPr bwMode="auto">
          <a:xfrm>
            <a:off x="1979613" y="2852738"/>
            <a:ext cx="56880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3.   H</a:t>
            </a:r>
            <a:r>
              <a:rPr lang="cs-CZ" baseline="-25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   +   H</a:t>
            </a:r>
            <a:r>
              <a:rPr lang="cs-CZ" baseline="-25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SO</a:t>
            </a:r>
            <a:r>
              <a:rPr lang="cs-CZ" baseline="-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S  +    H</a:t>
            </a:r>
            <a:r>
              <a:rPr lang="cs-CZ" baseline="-25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O</a:t>
            </a:r>
          </a:p>
        </p:txBody>
      </p:sp>
      <p:cxnSp>
        <p:nvCxnSpPr>
          <p:cNvPr id="10" name="Přímá spojovací šipka 9"/>
          <p:cNvCxnSpPr/>
          <p:nvPr/>
        </p:nvCxnSpPr>
        <p:spPr>
          <a:xfrm>
            <a:off x="4284663" y="3068638"/>
            <a:ext cx="358775" cy="0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2" name="Rectangle 1"/>
          <p:cNvSpPr>
            <a:spLocks noChangeArrowheads="1"/>
          </p:cNvSpPr>
          <p:nvPr/>
        </p:nvSpPr>
        <p:spPr bwMode="auto">
          <a:xfrm>
            <a:off x="1979613" y="3644900"/>
            <a:ext cx="6121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4.    P</a:t>
            </a:r>
            <a:r>
              <a:rPr lang="cs-CZ" baseline="-25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+   HNO</a:t>
            </a:r>
            <a:r>
              <a:rPr lang="cs-CZ" baseline="-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+    H</a:t>
            </a:r>
            <a:r>
              <a:rPr lang="cs-CZ" baseline="-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O               H</a:t>
            </a:r>
            <a:r>
              <a:rPr lang="cs-CZ" baseline="-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PO</a:t>
            </a:r>
            <a:r>
              <a:rPr lang="cs-CZ" baseline="-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+    NO   +   NO</a:t>
            </a:r>
            <a:r>
              <a:rPr lang="cs-CZ" baseline="-25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endParaRPr lang="cs-CZ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3323" name="Rectangle 1"/>
          <p:cNvSpPr>
            <a:spLocks noChangeArrowheads="1"/>
          </p:cNvSpPr>
          <p:nvPr/>
        </p:nvSpPr>
        <p:spPr bwMode="auto">
          <a:xfrm>
            <a:off x="1979613" y="4545013"/>
            <a:ext cx="57610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5.    I</a:t>
            </a:r>
            <a:r>
              <a:rPr lang="cs-CZ" baseline="-25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+   Cl</a:t>
            </a:r>
            <a:r>
              <a:rPr lang="cs-CZ" baseline="-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+    H</a:t>
            </a:r>
            <a:r>
              <a:rPr lang="cs-CZ" baseline="-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O                  HIO</a:t>
            </a:r>
            <a:r>
              <a:rPr lang="cs-CZ" baseline="-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+    HCl</a:t>
            </a:r>
          </a:p>
        </p:txBody>
      </p:sp>
      <p:sp>
        <p:nvSpPr>
          <p:cNvPr id="13324" name="Rectangle 1"/>
          <p:cNvSpPr>
            <a:spLocks noChangeArrowheads="1"/>
          </p:cNvSpPr>
          <p:nvPr/>
        </p:nvSpPr>
        <p:spPr bwMode="auto">
          <a:xfrm>
            <a:off x="2051050" y="5265738"/>
            <a:ext cx="57610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6.    SiO</a:t>
            </a:r>
            <a:r>
              <a:rPr lang="cs-CZ" baseline="-25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+   BrF</a:t>
            </a:r>
            <a:r>
              <a:rPr lang="cs-CZ" baseline="-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SiF</a:t>
            </a:r>
            <a:r>
              <a:rPr lang="cs-CZ" baseline="-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+      Br</a:t>
            </a:r>
            <a:r>
              <a:rPr lang="cs-CZ" baseline="-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+    O</a:t>
            </a:r>
            <a:r>
              <a:rPr lang="cs-CZ" baseline="-25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endParaRPr lang="cs-CZ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cxnSp>
        <p:nvCxnSpPr>
          <p:cNvPr id="14" name="Přímá spojovací šipka 13"/>
          <p:cNvCxnSpPr/>
          <p:nvPr/>
        </p:nvCxnSpPr>
        <p:spPr>
          <a:xfrm>
            <a:off x="4932363" y="3860800"/>
            <a:ext cx="360362" cy="0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>
            <a:off x="4716463" y="4724400"/>
            <a:ext cx="360362" cy="0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>
            <a:off x="4140200" y="5445125"/>
            <a:ext cx="360363" cy="0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bdélník 16"/>
          <p:cNvSpPr/>
          <p:nvPr/>
        </p:nvSpPr>
        <p:spPr>
          <a:xfrm>
            <a:off x="6948264" y="5805264"/>
            <a:ext cx="1800200" cy="648072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bg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bg2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defRPr/>
            </a:pPr>
            <a:r>
              <a:rPr lang="cs-CZ" b="1" dirty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hlinkClick r:id="rId3" action="ppaction://hlinksldjump"/>
              </a:rPr>
              <a:t>ŘEŠENÍ</a:t>
            </a:r>
            <a:endParaRPr lang="cs-CZ" b="1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</a:endParaRPr>
          </a:p>
        </p:txBody>
      </p:sp>
      <p:sp>
        <p:nvSpPr>
          <p:cNvPr id="18" name="Tlačítko akce: Začátek 17">
            <a:hlinkClick r:id="" action="ppaction://hlinkshowjump?jump=firstslide" highlightClick="1"/>
          </p:cNvPr>
          <p:cNvSpPr/>
          <p:nvPr/>
        </p:nvSpPr>
        <p:spPr>
          <a:xfrm>
            <a:off x="7668344" y="260648"/>
            <a:ext cx="1080120" cy="360040"/>
          </a:xfrm>
          <a:prstGeom prst="actionButtonBeginning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9" name="Tlačítko akce: Dopředu nebo Další 18">
            <a:hlinkClick r:id="rId4" action="ppaction://hlinksldjump" highlightClick="1"/>
          </p:cNvPr>
          <p:cNvSpPr/>
          <p:nvPr/>
        </p:nvSpPr>
        <p:spPr>
          <a:xfrm>
            <a:off x="1763713" y="5949950"/>
            <a:ext cx="1042987" cy="431800"/>
          </a:xfrm>
          <a:prstGeom prst="actionButtonForwardNex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1052736"/>
            <a:ext cx="786369" cy="446449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lumOff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solidFill>
              <a:schemeClr val="bg1"/>
            </a:solidFill>
          </a:ln>
        </p:spPr>
        <p:txBody>
          <a:bodyPr vert="wordArtVert">
            <a:spAutoFit/>
          </a:bodyPr>
          <a:lstStyle/>
          <a:p>
            <a:pPr algn="ctr">
              <a:defRPr/>
            </a:pPr>
            <a:r>
              <a:rPr lang="cs-CZ" sz="3600" b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CC66FF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ŘEŠENÍ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835150" y="549275"/>
            <a:ext cx="25193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 sz="2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Doplňte  koeficienty </a:t>
            </a: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979613" y="1366838"/>
            <a:ext cx="56880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1.    </a:t>
            </a:r>
            <a:r>
              <a:rPr lang="cs-CZ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Se    +  </a:t>
            </a:r>
            <a:r>
              <a:rPr lang="cs-CZ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HNO</a:t>
            </a:r>
            <a:r>
              <a:rPr lang="cs-CZ" baseline="-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+    H</a:t>
            </a:r>
            <a:r>
              <a:rPr lang="cs-CZ" baseline="-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O              </a:t>
            </a:r>
            <a:r>
              <a:rPr lang="cs-CZ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H</a:t>
            </a:r>
            <a:r>
              <a:rPr lang="cs-CZ" baseline="-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SeO</a:t>
            </a:r>
            <a:r>
              <a:rPr lang="cs-CZ" baseline="-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+   </a:t>
            </a:r>
            <a:r>
              <a:rPr lang="cs-CZ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4 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NO</a:t>
            </a:r>
          </a:p>
        </p:txBody>
      </p:sp>
      <p:cxnSp>
        <p:nvCxnSpPr>
          <p:cNvPr id="6" name="Přímá spojovací šipka 5"/>
          <p:cNvCxnSpPr/>
          <p:nvPr/>
        </p:nvCxnSpPr>
        <p:spPr>
          <a:xfrm>
            <a:off x="5076825" y="1557338"/>
            <a:ext cx="358775" cy="0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979613" y="2205038"/>
            <a:ext cx="56880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2.    </a:t>
            </a:r>
            <a:r>
              <a:rPr lang="cs-CZ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FeS</a:t>
            </a:r>
            <a:r>
              <a:rPr lang="cs-CZ" baseline="-25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+   </a:t>
            </a:r>
            <a:r>
              <a:rPr lang="cs-CZ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11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O</a:t>
            </a:r>
            <a:r>
              <a:rPr lang="cs-CZ" baseline="-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</a:t>
            </a:r>
            <a:r>
              <a:rPr lang="cs-CZ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8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SO</a:t>
            </a:r>
            <a:r>
              <a:rPr lang="cs-CZ" baseline="-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+   </a:t>
            </a:r>
            <a:r>
              <a:rPr lang="cs-CZ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Fe</a:t>
            </a:r>
            <a:r>
              <a:rPr lang="cs-CZ" baseline="-25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O</a:t>
            </a:r>
            <a:r>
              <a:rPr lang="cs-CZ" baseline="-25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endParaRPr lang="cs-CZ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cxnSp>
        <p:nvCxnSpPr>
          <p:cNvPr id="8" name="Přímá spojovací šipka 7"/>
          <p:cNvCxnSpPr/>
          <p:nvPr/>
        </p:nvCxnSpPr>
        <p:spPr>
          <a:xfrm>
            <a:off x="4211638" y="2420938"/>
            <a:ext cx="360362" cy="0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979613" y="2852738"/>
            <a:ext cx="56880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3.  </a:t>
            </a:r>
            <a:r>
              <a:rPr lang="cs-CZ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 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H</a:t>
            </a:r>
            <a:r>
              <a:rPr lang="cs-CZ" baseline="-25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   +   H</a:t>
            </a:r>
            <a:r>
              <a:rPr lang="cs-CZ" baseline="-25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SO</a:t>
            </a:r>
            <a:r>
              <a:rPr lang="cs-CZ" baseline="-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</a:t>
            </a:r>
            <a:r>
              <a:rPr lang="cs-CZ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S  +    </a:t>
            </a:r>
            <a:r>
              <a:rPr lang="cs-CZ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H</a:t>
            </a:r>
            <a:r>
              <a:rPr lang="cs-CZ" baseline="-25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O</a:t>
            </a:r>
          </a:p>
        </p:txBody>
      </p:sp>
      <p:cxnSp>
        <p:nvCxnSpPr>
          <p:cNvPr id="10" name="Přímá spojovací šipka 9"/>
          <p:cNvCxnSpPr/>
          <p:nvPr/>
        </p:nvCxnSpPr>
        <p:spPr>
          <a:xfrm>
            <a:off x="4284663" y="3068638"/>
            <a:ext cx="358775" cy="0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979613" y="3644900"/>
            <a:ext cx="62642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4.    P</a:t>
            </a:r>
            <a:r>
              <a:rPr lang="cs-CZ" baseline="-25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+  </a:t>
            </a:r>
            <a:r>
              <a:rPr lang="cs-CZ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10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HNO</a:t>
            </a:r>
            <a:r>
              <a:rPr lang="cs-CZ" baseline="-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+    H</a:t>
            </a:r>
            <a:r>
              <a:rPr lang="cs-CZ" baseline="-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O            </a:t>
            </a:r>
            <a:r>
              <a:rPr lang="cs-CZ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H</a:t>
            </a:r>
            <a:r>
              <a:rPr lang="cs-CZ" baseline="-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PO</a:t>
            </a:r>
            <a:r>
              <a:rPr lang="cs-CZ" baseline="-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+   </a:t>
            </a:r>
            <a:r>
              <a:rPr lang="cs-CZ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5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NO   +  </a:t>
            </a:r>
            <a:r>
              <a:rPr lang="cs-CZ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5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NO</a:t>
            </a:r>
            <a:r>
              <a:rPr lang="cs-CZ" baseline="-25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endParaRPr lang="cs-CZ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1979613" y="4545013"/>
            <a:ext cx="57610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5.    I</a:t>
            </a:r>
            <a:r>
              <a:rPr lang="cs-CZ" baseline="-25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+  </a:t>
            </a:r>
            <a:r>
              <a:rPr lang="cs-CZ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5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Cl</a:t>
            </a:r>
            <a:r>
              <a:rPr lang="cs-CZ" baseline="-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+  </a:t>
            </a:r>
            <a:r>
              <a:rPr lang="cs-CZ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6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H</a:t>
            </a:r>
            <a:r>
              <a:rPr lang="cs-CZ" baseline="-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O                 </a:t>
            </a:r>
            <a:r>
              <a:rPr lang="cs-CZ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HIO</a:t>
            </a:r>
            <a:r>
              <a:rPr lang="cs-CZ" baseline="-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+  </a:t>
            </a:r>
            <a:r>
              <a:rPr lang="cs-CZ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10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HCl</a:t>
            </a: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2051050" y="5265738"/>
            <a:ext cx="57610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6.   </a:t>
            </a:r>
            <a:r>
              <a:rPr lang="cs-CZ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 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SiO</a:t>
            </a:r>
            <a:r>
              <a:rPr lang="cs-CZ" baseline="-25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+  </a:t>
            </a:r>
            <a:r>
              <a:rPr lang="cs-CZ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BrF</a:t>
            </a:r>
            <a:r>
              <a:rPr lang="cs-CZ" baseline="-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</a:t>
            </a:r>
            <a:r>
              <a:rPr lang="cs-CZ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SiF</a:t>
            </a:r>
            <a:r>
              <a:rPr lang="cs-CZ" baseline="-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+      </a:t>
            </a:r>
            <a:r>
              <a:rPr lang="cs-CZ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Br</a:t>
            </a:r>
            <a:r>
              <a:rPr lang="cs-CZ" baseline="-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+   </a:t>
            </a:r>
            <a:r>
              <a:rPr lang="cs-CZ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O</a:t>
            </a:r>
            <a:r>
              <a:rPr lang="cs-CZ" baseline="-25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endParaRPr lang="cs-CZ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cxnSp>
        <p:nvCxnSpPr>
          <p:cNvPr id="14" name="Přímá spojovací šipka 13"/>
          <p:cNvCxnSpPr/>
          <p:nvPr/>
        </p:nvCxnSpPr>
        <p:spPr>
          <a:xfrm>
            <a:off x="4932363" y="3860800"/>
            <a:ext cx="360362" cy="0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>
            <a:off x="4716463" y="4724400"/>
            <a:ext cx="360362" cy="0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>
            <a:off x="4140200" y="5445125"/>
            <a:ext cx="360363" cy="0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lačítko akce: Začátek 16">
            <a:hlinkClick r:id="" action="ppaction://hlinkshowjump?jump=firstslide" highlightClick="1"/>
          </p:cNvPr>
          <p:cNvSpPr/>
          <p:nvPr/>
        </p:nvSpPr>
        <p:spPr>
          <a:xfrm>
            <a:off x="7596336" y="260648"/>
            <a:ext cx="1080120" cy="432048"/>
          </a:xfrm>
          <a:prstGeom prst="actionButtonBeginning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3000"/>
                                        <p:tgtEl>
                                          <p:spTgt spid="2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1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40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70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3553" grpId="0"/>
      <p:bldP spid="7" grpId="0"/>
      <p:bldP spid="9" grpId="0"/>
      <p:bldP spid="11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svitek 1"/>
          <p:cNvSpPr/>
          <p:nvPr/>
        </p:nvSpPr>
        <p:spPr>
          <a:xfrm>
            <a:off x="1403648" y="620688"/>
            <a:ext cx="6264696" cy="5400600"/>
          </a:xfrm>
          <a:prstGeom prst="verticalScroll">
            <a:avLst/>
          </a:prstGeom>
          <a:solidFill>
            <a:schemeClr val="tx1">
              <a:lumMod val="8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cs-CZ" sz="2000" b="1" dirty="0">
              <a:solidFill>
                <a:schemeClr val="bg1"/>
              </a:solidFill>
              <a:latin typeface="Arial Black" pitchFamily="34" charset="0"/>
            </a:endParaRPr>
          </a:p>
          <a:p>
            <a:pPr algn="ctr">
              <a:defRPr/>
            </a:pPr>
            <a:endParaRPr lang="cs-CZ" sz="2000" b="1" dirty="0">
              <a:solidFill>
                <a:schemeClr val="bg1"/>
              </a:solidFill>
              <a:latin typeface="Arial Black" pitchFamily="34" charset="0"/>
            </a:endParaRPr>
          </a:p>
          <a:p>
            <a:pPr algn="ctr">
              <a:defRPr/>
            </a:pPr>
            <a:r>
              <a:rPr lang="cs-CZ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DALŠÍ ROVNICE  </a:t>
            </a:r>
          </a:p>
          <a:p>
            <a:pPr algn="ctr">
              <a:defRPr/>
            </a:pPr>
            <a:r>
              <a:rPr lang="cs-CZ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K ŘEŠENÍ </a:t>
            </a:r>
          </a:p>
          <a:p>
            <a:pPr algn="ctr">
              <a:defRPr/>
            </a:pPr>
            <a:endParaRPr lang="cs-CZ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 Black" pitchFamily="34" charset="0"/>
            </a:endParaRPr>
          </a:p>
          <a:p>
            <a:pPr algn="ctr">
              <a:defRPr/>
            </a:pPr>
            <a:r>
              <a:rPr lang="cs-CZ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VIZ </a:t>
            </a:r>
          </a:p>
          <a:p>
            <a:pPr algn="ctr">
              <a:defRPr/>
            </a:pPr>
            <a:r>
              <a:rPr lang="cs-CZ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PRACOVNÍ LIST</a:t>
            </a:r>
          </a:p>
        </p:txBody>
      </p:sp>
      <p:pic>
        <p:nvPicPr>
          <p:cNvPr id="15368" name="Picture 8" descr="C:\Documents and Settings\Admin\Local Settings\Temporary Internet Files\Content.IE5\ULV515CW\MC900285366[1].wm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499992" y="4581128"/>
            <a:ext cx="1819656" cy="113019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43608" y="665424"/>
            <a:ext cx="8100392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38225" algn="l"/>
              </a:tabLst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</a:rPr>
              <a:t>ZDROJE: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38225" algn="l"/>
              </a:tabLst>
            </a:pPr>
            <a:endParaRPr lang="cs-CZ" sz="1400" dirty="0" smtClean="0">
              <a:solidFill>
                <a:schemeClr val="bg1"/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38225" algn="l"/>
              </a:tabLst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38225" algn="l"/>
              </a:tabLst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</a:rPr>
              <a:t>MAREČEK, A.; HONZA, J. </a:t>
            </a:r>
            <a:r>
              <a:rPr kumimoji="0" lang="cs-CZ" sz="1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</a:rPr>
              <a:t>Chemie – Sbírka příkladů pro studenty středních škol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</a:rPr>
              <a:t>,  Brno:                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38225" algn="l"/>
              </a:tabLst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                     PROTON 20011. ISBN 80-902402 – 2 -4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38225" algn="l"/>
              </a:tabLst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</a:rPr>
              <a:t>ŠRÁMEK, V., KOSINA, L </a:t>
            </a:r>
            <a:r>
              <a:rPr kumimoji="0" lang="cs-CZ" sz="1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</a:rPr>
              <a:t> Chemické výpočty a reakce 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38225" algn="l"/>
              </a:tabLst>
            </a:pPr>
            <a:r>
              <a:rPr kumimoji="0" lang="cs-CZ" sz="1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</a:rPr>
              <a:t>        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  Úvaly u Prahy: ALBRA 1996  Obch. číslo 16 – 61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38225" algn="l"/>
              </a:tabLst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38225" algn="l"/>
              </a:tabLst>
            </a:pPr>
            <a:r>
              <a:rPr kumimoji="0" lang="cs-CZ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</a:rPr>
              <a:t>obrázky: 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38225" algn="l"/>
              </a:tabLst>
            </a:pPr>
            <a:r>
              <a:rPr kumimoji="0" 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hlinkClick r:id="rId3"/>
              </a:rPr>
              <a:t>http://www.</a:t>
            </a:r>
            <a:r>
              <a:rPr kumimoji="0" lang="cs-CZ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hlinkClick r:id="rId3"/>
              </a:rPr>
              <a:t>pdclipart</a:t>
            </a:r>
            <a:r>
              <a:rPr kumimoji="0" 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</a:t>
            </a:r>
            <a:r>
              <a:rPr kumimoji="0" 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hlinkClick r:id="rId4"/>
              </a:rPr>
              <a:t>http://office.</a:t>
            </a:r>
            <a:r>
              <a:rPr kumimoji="0" lang="cs-CZ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hlinkClick r:id="rId4"/>
              </a:rPr>
              <a:t>microsoft.com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38225" algn="l"/>
              </a:tabLst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763688" y="620688"/>
            <a:ext cx="5688632" cy="108012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tint val="66000"/>
                  <a:satMod val="160000"/>
                </a:schemeClr>
              </a:gs>
              <a:gs pos="50000">
                <a:schemeClr val="tx1">
                  <a:lumMod val="50000"/>
                  <a:tint val="44500"/>
                  <a:satMod val="160000"/>
                </a:schemeClr>
              </a:gs>
              <a:gs pos="100000">
                <a:schemeClr val="tx1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 dirty="0">
                <a:solidFill>
                  <a:schemeClr val="bg1"/>
                </a:solidFill>
                <a:latin typeface="Comic Sans MS" pitchFamily="66" charset="0"/>
              </a:rPr>
              <a:t>REDOXNÍ    ROVNICE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116013" y="2276475"/>
            <a:ext cx="4184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>
                <a:solidFill>
                  <a:schemeClr val="bg1"/>
                </a:solidFill>
                <a:latin typeface="Book Antiqua" pitchFamily="18" charset="0"/>
              </a:rPr>
              <a:t>  </a:t>
            </a:r>
            <a:r>
              <a:rPr lang="cs-CZ" sz="2000" b="1">
                <a:solidFill>
                  <a:schemeClr val="bg1"/>
                </a:solidFill>
                <a:latin typeface="Calibri" pitchFamily="34" charset="0"/>
              </a:rPr>
              <a:t>vyjadřují průběh redoxního děje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042988" y="2997200"/>
            <a:ext cx="7632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cs-CZ" sz="2000" b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dochází přenosu elektronů  - důsledkem je změna oxidačních čísel</a:t>
            </a:r>
            <a:endParaRPr lang="cs-CZ" sz="2000" b="1">
              <a:solidFill>
                <a:schemeClr val="bg1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042988" y="3719513"/>
            <a:ext cx="7200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cs-CZ" sz="2000" b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probíhají dvě dílčí reakce  - oxidace a redukce</a:t>
            </a:r>
            <a:endParaRPr lang="cs-CZ" sz="2000" b="1">
              <a:solidFill>
                <a:schemeClr val="bg1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042988" y="4365625"/>
            <a:ext cx="66976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cs-CZ" sz="2000" b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oxidace – předání elektronů – zvýšení oxidačního čísla</a:t>
            </a:r>
          </a:p>
          <a:p>
            <a:pPr eaLnBrk="0" hangingPunct="0"/>
            <a:r>
              <a:rPr lang="cs-CZ" sz="2000" b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redukce – příjem elektronů – snížení oxidačního čísla</a:t>
            </a:r>
          </a:p>
        </p:txBody>
      </p:sp>
      <p:sp>
        <p:nvSpPr>
          <p:cNvPr id="14" name="Tlačítko akce: Dopředu nebo Další 13">
            <a:hlinkClick r:id="" action="ppaction://hlinkshowjump?jump=nextslide" highlightClick="1"/>
          </p:cNvPr>
          <p:cNvSpPr/>
          <p:nvPr/>
        </p:nvSpPr>
        <p:spPr>
          <a:xfrm>
            <a:off x="7452320" y="5589240"/>
            <a:ext cx="1042416" cy="504056"/>
          </a:xfrm>
          <a:prstGeom prst="actionButtonForwardNext">
            <a:avLst/>
          </a:prstGeom>
          <a:gradFill flip="none" rotWithShape="1">
            <a:gsLst>
              <a:gs pos="0">
                <a:schemeClr val="tx1">
                  <a:lumMod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3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3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  <p:bldP spid="20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043608" y="836712"/>
          <a:ext cx="660005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lačítko akce: Dopředu nebo Další 2">
            <a:hlinkClick r:id="" action="ppaction://hlinkshowjump?jump=nextslide" highlightClick="1"/>
          </p:cNvPr>
          <p:cNvSpPr/>
          <p:nvPr/>
        </p:nvSpPr>
        <p:spPr>
          <a:xfrm>
            <a:off x="7452320" y="5589240"/>
            <a:ext cx="1042416" cy="504056"/>
          </a:xfrm>
          <a:prstGeom prst="actionButtonForwardNext">
            <a:avLst/>
          </a:prstGeom>
          <a:gradFill flip="none" rotWithShape="1">
            <a:gsLst>
              <a:gs pos="0">
                <a:schemeClr val="tx1">
                  <a:lumMod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900113" y="1196975"/>
            <a:ext cx="7127875" cy="4000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000" b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JEDNODUCHÉ   - probíhá jedna oxidace a jedna redukce</a:t>
            </a:r>
            <a:endParaRPr lang="cs-CZ" sz="2000" b="1">
              <a:solidFill>
                <a:schemeClr val="bg1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900113" y="2349500"/>
            <a:ext cx="7127875" cy="4000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000" b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SLOŽITĚJŠÍ  - probíhá vícenásobná oxidace či redukce</a:t>
            </a:r>
            <a:endParaRPr lang="cs-CZ" sz="2000" b="1">
              <a:solidFill>
                <a:schemeClr val="bg1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900113" y="3429000"/>
            <a:ext cx="7127875" cy="7080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000" b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DISPROPORCIONAČNÍ – jeden prvek podléhá oxidaci i redukci  </a:t>
            </a:r>
            <a:endParaRPr lang="cs-CZ" sz="2000" b="1">
              <a:solidFill>
                <a:schemeClr val="bg1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cs-CZ" sz="2000" b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    ( charakteristické pro halogeny, síru , . . .)</a:t>
            </a:r>
            <a:endParaRPr lang="cs-CZ" sz="2000" b="1">
              <a:solidFill>
                <a:schemeClr val="bg1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" name="Tlačítko akce: Dopředu nebo Další 4">
            <a:hlinkClick r:id="" action="ppaction://hlinkshowjump?jump=nextslide" highlightClick="1"/>
          </p:cNvPr>
          <p:cNvSpPr/>
          <p:nvPr/>
        </p:nvSpPr>
        <p:spPr>
          <a:xfrm>
            <a:off x="7452320" y="5589240"/>
            <a:ext cx="1042416" cy="504056"/>
          </a:xfrm>
          <a:prstGeom prst="actionButtonForwardNext">
            <a:avLst/>
          </a:prstGeom>
          <a:gradFill flip="none" rotWithShape="1">
            <a:gsLst>
              <a:gs pos="0">
                <a:schemeClr val="tx1">
                  <a:lumMod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1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" grpId="0" animBg="1"/>
      <p:bldP spid="15362" grpId="0" animBg="1"/>
      <p:bldP spid="1536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755650" y="365125"/>
            <a:ext cx="7056438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cs-CZ" sz="3200" b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POSTUP PŘI DOPLŇOVÁNÍ KOEFICIENTŮ   U REDOXNÍCH ROVNIC </a:t>
            </a: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684213" y="1711325"/>
            <a:ext cx="64801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cs-CZ">
                <a:solidFill>
                  <a:schemeClr val="bg1"/>
                </a:solidFill>
                <a:latin typeface="Book Antiqua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cs-CZ" sz="2000" b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  <a:hlinkClick r:id="rId3" action="ppaction://hlinksldjump"/>
              </a:rPr>
              <a:t>určení oxidačních čísel u všech prvků v rovnici</a:t>
            </a:r>
            <a:endParaRPr lang="cs-CZ" sz="2000" b="1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684213" y="2214563"/>
            <a:ext cx="7488237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cs-CZ" sz="2000" b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označení</a:t>
            </a:r>
            <a:r>
              <a:rPr lang="cs-CZ" sz="2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2000" b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prvků,u kterých došlo ke změně oxidačního čísla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84213" y="2719388"/>
            <a:ext cx="74882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cs-CZ" sz="2000" b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zápis dílčích reakcí včetně počtu elektronů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684213" y="3224213"/>
            <a:ext cx="46434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cs-CZ" sz="2000" b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křížové pravidlo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684213" y="3727450"/>
            <a:ext cx="3490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cs-CZ" sz="2000" b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zápis do rovnice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684213" y="4311650"/>
            <a:ext cx="82089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cs-CZ" sz="2000" b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další úpravy dle zákona zachování hmoty  </a:t>
            </a:r>
          </a:p>
          <a:p>
            <a:pPr eaLnBrk="0" hangingPunct="0"/>
            <a:r>
              <a:rPr lang="cs-CZ" sz="1200">
                <a:latin typeface="Book Antiqua" pitchFamily="18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lang="cs-CZ" sz="2000" b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tzn. počet atomů každého prvku je na obou stranách rovnice stejný </a:t>
            </a:r>
          </a:p>
        </p:txBody>
      </p:sp>
      <p:sp>
        <p:nvSpPr>
          <p:cNvPr id="9" name="Tlačítko akce: Dopředu nebo Další 8">
            <a:hlinkClick r:id="rId4" action="ppaction://hlinksldjump" highlightClick="1"/>
          </p:cNvPr>
          <p:cNvSpPr/>
          <p:nvPr/>
        </p:nvSpPr>
        <p:spPr>
          <a:xfrm>
            <a:off x="7236296" y="5517232"/>
            <a:ext cx="1296144" cy="648072"/>
          </a:xfrm>
          <a:prstGeom prst="actionButtonForwardNext">
            <a:avLst/>
          </a:prstGeom>
          <a:gradFill flip="none" rotWithShape="1">
            <a:gsLst>
              <a:gs pos="0">
                <a:schemeClr val="bg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lumOff val="5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  <p:bldP spid="18436" grpId="0"/>
      <p:bldP spid="18437" grpId="0"/>
      <p:bldP spid="18438" grpId="0"/>
      <p:bldP spid="184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ChangeArrowheads="1"/>
          </p:cNvSpPr>
          <p:nvPr/>
        </p:nvSpPr>
        <p:spPr bwMode="auto">
          <a:xfrm>
            <a:off x="1547813" y="296863"/>
            <a:ext cx="6659562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cs-CZ" sz="28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PRAVIDLA PRO URČOV</a:t>
            </a:r>
            <a:r>
              <a:rPr lang="cs-CZ" sz="2800" b="1">
                <a:solidFill>
                  <a:srgbClr val="FF0000"/>
                </a:solidFill>
                <a:latin typeface="Book Antiqua" pitchFamily="18" charset="0"/>
                <a:ea typeface="Calibri" pitchFamily="34" charset="0"/>
                <a:cs typeface="Times New Roman" pitchFamily="18" charset="0"/>
              </a:rPr>
              <a:t>Á</a:t>
            </a:r>
            <a:r>
              <a:rPr lang="cs-CZ" sz="28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lang="cs-CZ" sz="2800" b="1">
                <a:solidFill>
                  <a:srgbClr val="FF0000"/>
                </a:solidFill>
                <a:latin typeface="Book Antiqua" pitchFamily="18" charset="0"/>
                <a:ea typeface="Calibri" pitchFamily="34" charset="0"/>
                <a:cs typeface="Times New Roman" pitchFamily="18" charset="0"/>
              </a:rPr>
              <a:t>Í</a:t>
            </a:r>
            <a:r>
              <a:rPr lang="cs-CZ" sz="28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HODNOT OXIDAČN</a:t>
            </a:r>
            <a:r>
              <a:rPr lang="cs-CZ" sz="2800" b="1">
                <a:solidFill>
                  <a:srgbClr val="FF0000"/>
                </a:solidFill>
                <a:latin typeface="Book Antiqua" pitchFamily="18" charset="0"/>
                <a:ea typeface="Calibri" pitchFamily="34" charset="0"/>
                <a:cs typeface="Times New Roman" pitchFamily="18" charset="0"/>
              </a:rPr>
              <a:t>Í</a:t>
            </a:r>
            <a:r>
              <a:rPr lang="cs-CZ" sz="28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 Č</a:t>
            </a:r>
            <a:r>
              <a:rPr lang="cs-CZ" sz="2800" b="1">
                <a:solidFill>
                  <a:srgbClr val="FF0000"/>
                </a:solidFill>
                <a:latin typeface="Book Antiqua" pitchFamily="18" charset="0"/>
                <a:ea typeface="Calibri" pitchFamily="34" charset="0"/>
                <a:cs typeface="Times New Roman" pitchFamily="18" charset="0"/>
              </a:rPr>
              <a:t>Í</a:t>
            </a:r>
            <a:r>
              <a:rPr lang="cs-CZ" sz="28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SEL</a:t>
            </a:r>
            <a:endParaRPr lang="cs-CZ" sz="2800">
              <a:solidFill>
                <a:srgbClr val="FF0000"/>
              </a:solidFill>
              <a:latin typeface="Book Antiqua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95288" y="1341438"/>
            <a:ext cx="83534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atomy prvků ve </a:t>
            </a:r>
            <a:r>
              <a:rPr lang="cs-CZ" b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volném stavu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či ve </a:t>
            </a:r>
            <a:r>
              <a:rPr lang="cs-CZ" b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své molekule či krystalu 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mají oxidační číslo </a:t>
            </a:r>
            <a:r>
              <a:rPr lang="cs-CZ" b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rovno  NULE </a:t>
            </a: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auto">
          <a:xfrm>
            <a:off x="395288" y="2133600"/>
            <a:ext cx="79216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cs-CZ">
                <a:solidFill>
                  <a:schemeClr val="bg1"/>
                </a:solidFill>
                <a:latin typeface="Calibri" pitchFamily="34" charset="0"/>
              </a:rPr>
              <a:t>  oxidační číslo prvku v </a:t>
            </a:r>
            <a:r>
              <a:rPr lang="cs-CZ" b="1">
                <a:solidFill>
                  <a:schemeClr val="bg1"/>
                </a:solidFill>
                <a:latin typeface="Calibri" pitchFamily="34" charset="0"/>
              </a:rPr>
              <a:t>jednojaderném iontu</a:t>
            </a:r>
            <a:r>
              <a:rPr lang="cs-CZ">
                <a:solidFill>
                  <a:schemeClr val="bg1"/>
                </a:solidFill>
                <a:latin typeface="Calibri" pitchFamily="34" charset="0"/>
              </a:rPr>
              <a:t> je rovno</a:t>
            </a:r>
            <a:r>
              <a:rPr lang="cs-CZ" b="1">
                <a:solidFill>
                  <a:schemeClr val="bg1"/>
                </a:solidFill>
                <a:latin typeface="Calibri" pitchFamily="34" charset="0"/>
              </a:rPr>
              <a:t> náboji iontu </a:t>
            </a:r>
            <a:endParaRPr lang="cs-CZ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395288" y="2708275"/>
            <a:ext cx="84978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cs-CZ" b="1">
                <a:solidFill>
                  <a:schemeClr val="bg1"/>
                </a:solidFill>
                <a:latin typeface="Calibri" pitchFamily="34" charset="0"/>
              </a:rPr>
              <a:t>  součet </a:t>
            </a:r>
            <a:r>
              <a:rPr lang="cs-CZ">
                <a:solidFill>
                  <a:schemeClr val="bg1"/>
                </a:solidFill>
                <a:latin typeface="Calibri" pitchFamily="34" charset="0"/>
              </a:rPr>
              <a:t>oxidačních čísel všech atomů v </a:t>
            </a:r>
            <a:r>
              <a:rPr lang="cs-CZ" b="1">
                <a:solidFill>
                  <a:schemeClr val="bg1"/>
                </a:solidFill>
                <a:latin typeface="Calibri" pitchFamily="34" charset="0"/>
              </a:rPr>
              <a:t>molekule je roven nule</a:t>
            </a:r>
            <a:r>
              <a:rPr lang="cs-CZ">
                <a:solidFill>
                  <a:schemeClr val="bg1"/>
                </a:solidFill>
                <a:latin typeface="Calibri" pitchFamily="34" charset="0"/>
              </a:rPr>
              <a:t>,          </a:t>
            </a:r>
          </a:p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     ve </a:t>
            </a:r>
            <a:r>
              <a:rPr lang="cs-CZ" b="1">
                <a:solidFill>
                  <a:schemeClr val="bg1"/>
                </a:solidFill>
                <a:latin typeface="Calibri" pitchFamily="34" charset="0"/>
              </a:rPr>
              <a:t>vícejaderném iontu</a:t>
            </a:r>
            <a:r>
              <a:rPr lang="cs-CZ">
                <a:solidFill>
                  <a:schemeClr val="bg1"/>
                </a:solidFill>
                <a:latin typeface="Calibri" pitchFamily="34" charset="0"/>
              </a:rPr>
              <a:t> je roven </a:t>
            </a:r>
            <a:r>
              <a:rPr lang="cs-CZ" b="1">
                <a:solidFill>
                  <a:schemeClr val="bg1"/>
                </a:solidFill>
                <a:latin typeface="Calibri" pitchFamily="34" charset="0"/>
              </a:rPr>
              <a:t>náboji </a:t>
            </a:r>
            <a:endParaRPr lang="cs-CZ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395288" y="3573463"/>
            <a:ext cx="86407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cs-CZ" b="1">
                <a:solidFill>
                  <a:schemeClr val="bg1"/>
                </a:solidFill>
                <a:latin typeface="Calibri" pitchFamily="34" charset="0"/>
              </a:rPr>
              <a:t>  kladné oxidační číslo prvku ve sloučenině je maximálně rovno číslu skupiny, ve které    </a:t>
            </a:r>
          </a:p>
          <a:p>
            <a:r>
              <a:rPr lang="cs-CZ" b="1">
                <a:solidFill>
                  <a:schemeClr val="bg1"/>
                </a:solidFill>
                <a:latin typeface="Calibri" pitchFamily="34" charset="0"/>
              </a:rPr>
              <a:t>      prvek leží v PSP </a:t>
            </a:r>
            <a:r>
              <a:rPr lang="cs-CZ">
                <a:solidFill>
                  <a:schemeClr val="bg1"/>
                </a:solidFill>
                <a:latin typeface="Calibri" pitchFamily="34" charset="0"/>
              </a:rPr>
              <a:t> (platí zejména pro nepřechodné prvky  ) 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395288" y="4344988"/>
            <a:ext cx="104775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některé prvky mají ve většině sloučenin stálé oxidační číslo  </a:t>
            </a:r>
          </a:p>
          <a:p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</a:t>
            </a:r>
            <a:r>
              <a:rPr lang="cs-CZ" b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Li , Na ; K ; Ag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</a:t>
            </a:r>
            <a:r>
              <a:rPr lang="cs-CZ" b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+ I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lang="cs-CZ" b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Ca ; Mg ; Zn; Ba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lang="cs-CZ" b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+  II 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lang="cs-CZ" b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Al   + III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</a:t>
            </a:r>
          </a:p>
          <a:p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</a:t>
            </a:r>
            <a:r>
              <a:rPr lang="cs-CZ" b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H 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+ I   výjimka hydridy kovů    NaH</a:t>
            </a:r>
            <a:r>
              <a:rPr lang="cs-CZ" baseline="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– I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692275" y="5229225"/>
            <a:ext cx="38941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chemeClr val="bg1"/>
                </a:solidFill>
                <a:latin typeface="Calibri" pitchFamily="34" charset="0"/>
              </a:rPr>
              <a:t>O    - II   </a:t>
            </a:r>
            <a:r>
              <a:rPr lang="cs-CZ">
                <a:solidFill>
                  <a:schemeClr val="bg1"/>
                </a:solidFill>
                <a:latin typeface="Calibri" pitchFamily="34" charset="0"/>
              </a:rPr>
              <a:t>výjimka </a:t>
            </a:r>
            <a:r>
              <a:rPr lang="cs-CZ" b="1">
                <a:solidFill>
                  <a:schemeClr val="bg1"/>
                </a:solidFill>
                <a:latin typeface="Calibri" pitchFamily="34" charset="0"/>
              </a:rPr>
              <a:t>peroxidy   - O </a:t>
            </a:r>
            <a:r>
              <a:rPr lang="cs-CZ" b="1" baseline="30000">
                <a:solidFill>
                  <a:schemeClr val="bg1"/>
                </a:solidFill>
                <a:latin typeface="Calibri" pitchFamily="34" charset="0"/>
              </a:rPr>
              <a:t>-</a:t>
            </a:r>
            <a:r>
              <a:rPr lang="cs-CZ" b="1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b="1" baseline="30000">
                <a:solidFill>
                  <a:schemeClr val="bg1"/>
                </a:solidFill>
                <a:latin typeface="Calibri" pitchFamily="34" charset="0"/>
              </a:rPr>
              <a:t>I </a:t>
            </a:r>
            <a:r>
              <a:rPr lang="cs-CZ" b="1">
                <a:solidFill>
                  <a:schemeClr val="bg1"/>
                </a:solidFill>
                <a:latin typeface="Calibri" pitchFamily="34" charset="0"/>
              </a:rPr>
              <a:t>– O - </a:t>
            </a:r>
            <a:r>
              <a:rPr lang="cs-CZ" b="1" baseline="30000">
                <a:solidFill>
                  <a:schemeClr val="bg1"/>
                </a:solidFill>
                <a:latin typeface="Calibri" pitchFamily="34" charset="0"/>
              </a:rPr>
              <a:t>- I</a:t>
            </a:r>
            <a:r>
              <a:rPr lang="cs-CZ" b="1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cs-CZ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Tlačítko akce: Začátek 8">
            <a:hlinkClick r:id="" action="ppaction://hlinkshowjump?jump=firstslide" highlightClick="1"/>
          </p:cNvPr>
          <p:cNvSpPr/>
          <p:nvPr/>
        </p:nvSpPr>
        <p:spPr>
          <a:xfrm>
            <a:off x="7236296" y="5805264"/>
            <a:ext cx="1368152" cy="432048"/>
          </a:xfrm>
          <a:prstGeom prst="actionButtonBeginning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0"/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0"/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0"/>
                                        <p:tgtEl>
                                          <p:spTgt spid="30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0"/>
                                        <p:tgtEl>
                                          <p:spTgt spid="30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build="allAtOnce"/>
      <p:bldP spid="4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51520" y="404664"/>
            <a:ext cx="1087285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lumOff val="5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vert="wordArtVert">
            <a:spAutoFit/>
          </a:bodyPr>
          <a:lstStyle/>
          <a:p>
            <a:pPr algn="ctr">
              <a:defRPr/>
            </a:pPr>
            <a:r>
              <a:rPr lang="cs-CZ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8A9E1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UKÁZKY</a:t>
            </a:r>
          </a:p>
        </p:txBody>
      </p:sp>
      <p:sp>
        <p:nvSpPr>
          <p:cNvPr id="5" name="Výbuch 1 4"/>
          <p:cNvSpPr/>
          <p:nvPr/>
        </p:nvSpPr>
        <p:spPr>
          <a:xfrm>
            <a:off x="2195736" y="2708920"/>
            <a:ext cx="864096" cy="864096"/>
          </a:xfrm>
          <a:prstGeom prst="irregularSeal1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cs-CZ" b="1" dirty="0">
                <a:ln w="50800"/>
                <a:solidFill>
                  <a:schemeClr val="bg1">
                    <a:shade val="50000"/>
                  </a:schemeClr>
                </a:solidFill>
                <a:hlinkClick r:id="rId3" action="ppaction://hlinksldjump"/>
              </a:rPr>
              <a:t>2</a:t>
            </a:r>
            <a:endParaRPr lang="cs-CZ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6" name="Výbuch 1 5"/>
          <p:cNvSpPr/>
          <p:nvPr/>
        </p:nvSpPr>
        <p:spPr>
          <a:xfrm>
            <a:off x="2132112" y="989112"/>
            <a:ext cx="864096" cy="864096"/>
          </a:xfrm>
          <a:prstGeom prst="irregularSeal1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cs-CZ" b="1" dirty="0">
                <a:ln w="50800"/>
                <a:solidFill>
                  <a:schemeClr val="bg1">
                    <a:shade val="50000"/>
                  </a:schemeClr>
                </a:solidFill>
                <a:hlinkClick r:id="rId4" action="ppaction://hlinksldjump"/>
              </a:rPr>
              <a:t>1</a:t>
            </a:r>
            <a:endParaRPr lang="cs-CZ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7" name="Výbuch 1 6"/>
          <p:cNvSpPr/>
          <p:nvPr/>
        </p:nvSpPr>
        <p:spPr>
          <a:xfrm>
            <a:off x="2267744" y="4293096"/>
            <a:ext cx="864096" cy="864096"/>
          </a:xfrm>
          <a:prstGeom prst="irregularSeal1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cs-CZ" b="1" dirty="0">
                <a:ln w="50800"/>
                <a:solidFill>
                  <a:schemeClr val="bg1">
                    <a:shade val="50000"/>
                  </a:schemeClr>
                </a:solidFill>
                <a:hlinkClick r:id="rId5" action="ppaction://hlinksldjump"/>
              </a:rPr>
              <a:t>3</a:t>
            </a:r>
            <a:endParaRPr lang="cs-CZ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563938" y="1052513"/>
            <a:ext cx="4176712" cy="647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3923928" y="1196752"/>
            <a:ext cx="3031599" cy="36933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cs-CZ" b="1" dirty="0">
                <a:ln w="11430">
                  <a:solidFill>
                    <a:schemeClr val="bg1"/>
                  </a:solidFill>
                </a:ln>
                <a:solidFill>
                  <a:srgbClr val="6600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JEDNODUCHÉ    REAKCE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995936" y="2852936"/>
            <a:ext cx="2736647" cy="36933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cs-CZ" b="1" dirty="0">
                <a:ln w="11430">
                  <a:solidFill>
                    <a:schemeClr val="bg1"/>
                  </a:solidFill>
                </a:ln>
                <a:solidFill>
                  <a:srgbClr val="6600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SLOŽITĚJŠÍ    REAKCE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995936" y="4437112"/>
            <a:ext cx="4032448" cy="36933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cs-CZ" b="1" dirty="0">
                <a:ln w="11430">
                  <a:solidFill>
                    <a:schemeClr val="bg1"/>
                  </a:solidFill>
                </a:ln>
                <a:solidFill>
                  <a:srgbClr val="6600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DISPROCIONAČNÍ    REAKCE</a:t>
            </a:r>
          </a:p>
        </p:txBody>
      </p:sp>
      <p:sp>
        <p:nvSpPr>
          <p:cNvPr id="13" name="Tlačítko akce: Začátek 12">
            <a:hlinkClick r:id="" action="ppaction://hlinkshowjump?jump=firstslide" highlightClick="1"/>
          </p:cNvPr>
          <p:cNvSpPr/>
          <p:nvPr/>
        </p:nvSpPr>
        <p:spPr>
          <a:xfrm>
            <a:off x="7164288" y="5445224"/>
            <a:ext cx="1368152" cy="432048"/>
          </a:xfrm>
          <a:prstGeom prst="actionButtonBeginning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23528" y="980728"/>
            <a:ext cx="719492" cy="4104456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vert="wordArtVert">
            <a:spAutoFit/>
          </a:bodyPr>
          <a:lstStyle/>
          <a:p>
            <a:pPr algn="ctr">
              <a:defRPr/>
            </a:pPr>
            <a:r>
              <a:rPr lang="cs-CZ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UKÁZKA1</a:t>
            </a: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258888" y="1628775"/>
            <a:ext cx="72374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 sz="200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cs-CZ" sz="2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Pb      +    </a:t>
            </a:r>
            <a:r>
              <a:rPr lang="cs-CZ" sz="200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8</a:t>
            </a:r>
            <a:r>
              <a:rPr lang="cs-CZ" sz="2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HNO</a:t>
            </a:r>
            <a:r>
              <a:rPr lang="cs-CZ" sz="2000" baseline="-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cs-CZ" sz="2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</a:t>
            </a:r>
            <a:r>
              <a:rPr lang="cs-CZ" sz="200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cs-CZ" sz="2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Pb(NO</a:t>
            </a:r>
            <a:r>
              <a:rPr lang="cs-CZ" sz="2000" baseline="-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cs-CZ" sz="2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r>
              <a:rPr lang="cs-CZ" sz="2000" baseline="-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 sz="2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+   </a:t>
            </a:r>
            <a:r>
              <a:rPr lang="cs-CZ" sz="200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 sz="2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NO  +      </a:t>
            </a:r>
            <a:r>
              <a:rPr lang="cs-CZ" sz="200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4 </a:t>
            </a:r>
            <a:r>
              <a:rPr lang="cs-CZ" sz="2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H</a:t>
            </a:r>
            <a:r>
              <a:rPr lang="cs-CZ" sz="2000" baseline="-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 sz="2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O </a:t>
            </a: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1331913" y="558800"/>
            <a:ext cx="25193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 sz="2000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Doplňte  koeficienty 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476375" y="1254125"/>
            <a:ext cx="7559675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 sz="1400" baseline="-30000" dirty="0">
                <a:ea typeface="Calibri" pitchFamily="34" charset="0"/>
                <a:cs typeface="Times New Roman" pitchFamily="18" charset="0"/>
              </a:rPr>
              <a:t>  </a:t>
            </a:r>
            <a:r>
              <a:rPr lang="cs-CZ" sz="1400" b="1" baseline="-30000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0                             </a:t>
            </a:r>
            <a:r>
              <a:rPr lang="cs-CZ" sz="1400" b="1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cs-CZ" sz="1400" b="1" baseline="-30000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I     V   - II                                               </a:t>
            </a:r>
            <a:r>
              <a:rPr lang="cs-CZ" sz="1400" b="1" baseline="-300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 </a:t>
            </a:r>
            <a:r>
              <a:rPr lang="cs-CZ" sz="1400" b="1" baseline="-30000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II        V    - II                               </a:t>
            </a:r>
            <a:r>
              <a:rPr lang="cs-CZ" sz="1400" b="1" baseline="-300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  </a:t>
            </a:r>
            <a:r>
              <a:rPr lang="cs-CZ" sz="1400" b="1" baseline="-30000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II    - II                          I     - II</a:t>
            </a:r>
            <a:endParaRPr lang="cs-CZ" sz="1400" b="1" dirty="0">
              <a:solidFill>
                <a:srgbClr val="FF0000"/>
              </a:solidFill>
              <a:ea typeface="Calibri" pitchFamily="34" charset="0"/>
              <a:cs typeface="Times New Roman" pitchFamily="18" charset="0"/>
            </a:endParaRPr>
          </a:p>
        </p:txBody>
      </p:sp>
      <p:cxnSp>
        <p:nvCxnSpPr>
          <p:cNvPr id="14" name="Přímá spojovací čára 13"/>
          <p:cNvCxnSpPr/>
          <p:nvPr/>
        </p:nvCxnSpPr>
        <p:spPr>
          <a:xfrm>
            <a:off x="1619250" y="1989138"/>
            <a:ext cx="2159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4932363" y="1989138"/>
            <a:ext cx="2159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2843213" y="1989138"/>
            <a:ext cx="21590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6732588" y="1989138"/>
            <a:ext cx="21590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/>
          <p:nvPr/>
        </p:nvCxnSpPr>
        <p:spPr>
          <a:xfrm>
            <a:off x="3708400" y="1773238"/>
            <a:ext cx="792163" cy="0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bdélník 19"/>
          <p:cNvSpPr/>
          <p:nvPr/>
        </p:nvSpPr>
        <p:spPr>
          <a:xfrm>
            <a:off x="1258888" y="1628775"/>
            <a:ext cx="215900" cy="360363"/>
          </a:xfrm>
          <a:prstGeom prst="rect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?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2411413" y="1628775"/>
            <a:ext cx="215900" cy="360363"/>
          </a:xfrm>
          <a:prstGeom prst="rect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?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4572000" y="1628775"/>
            <a:ext cx="215900" cy="360363"/>
          </a:xfrm>
          <a:prstGeom prst="rect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?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6372225" y="1628775"/>
            <a:ext cx="215900" cy="360363"/>
          </a:xfrm>
          <a:prstGeom prst="rect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?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7596188" y="1628775"/>
            <a:ext cx="215900" cy="360363"/>
          </a:xfrm>
          <a:prstGeom prst="rect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?</a:t>
            </a:r>
          </a:p>
        </p:txBody>
      </p:sp>
      <p:sp>
        <p:nvSpPr>
          <p:cNvPr id="9232" name="Rectangle 5"/>
          <p:cNvSpPr>
            <a:spLocks noChangeArrowheads="1"/>
          </p:cNvSpPr>
          <p:nvPr/>
        </p:nvSpPr>
        <p:spPr bwMode="auto">
          <a:xfrm>
            <a:off x="2627313" y="2374900"/>
            <a:ext cx="684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Pb</a:t>
            </a:r>
            <a:r>
              <a:rPr lang="cs-CZ" b="1" baseline="30000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0</a:t>
            </a:r>
            <a:r>
              <a:rPr lang="cs-CZ" b="1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1200" dirty="0">
                <a:ea typeface="Calibri" pitchFamily="34" charset="0"/>
                <a:cs typeface="Times New Roman" pitchFamily="18" charset="0"/>
              </a:rPr>
              <a:t>    </a:t>
            </a:r>
            <a:endParaRPr lang="cs-CZ" dirty="0"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9233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575" y="2276475"/>
            <a:ext cx="5334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34" name="Rectangle 6"/>
          <p:cNvSpPr>
            <a:spLocks noChangeArrowheads="1"/>
          </p:cNvSpPr>
          <p:nvPr/>
        </p:nvSpPr>
        <p:spPr bwMode="auto">
          <a:xfrm>
            <a:off x="3924300" y="2374900"/>
            <a:ext cx="7921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 sz="1200">
                <a:ea typeface="Calibri" pitchFamily="34" charset="0"/>
                <a:cs typeface="Times New Roman" pitchFamily="18" charset="0"/>
              </a:rPr>
              <a:t>     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Pb </a:t>
            </a:r>
            <a:r>
              <a:rPr lang="cs-CZ" baseline="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II </a:t>
            </a:r>
            <a:endParaRPr lang="cs-CZ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9235" name="Rectangle 8"/>
          <p:cNvSpPr>
            <a:spLocks noChangeArrowheads="1"/>
          </p:cNvSpPr>
          <p:nvPr/>
        </p:nvSpPr>
        <p:spPr bwMode="auto">
          <a:xfrm>
            <a:off x="2627313" y="3022600"/>
            <a:ext cx="539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N </a:t>
            </a:r>
            <a:r>
              <a:rPr lang="cs-CZ" baseline="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V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</a:t>
            </a:r>
          </a:p>
        </p:txBody>
      </p:sp>
      <p:sp>
        <p:nvSpPr>
          <p:cNvPr id="9236" name="Rectangle 9"/>
          <p:cNvSpPr>
            <a:spLocks noChangeArrowheads="1"/>
          </p:cNvSpPr>
          <p:nvPr/>
        </p:nvSpPr>
        <p:spPr bwMode="auto">
          <a:xfrm>
            <a:off x="3995738" y="2997200"/>
            <a:ext cx="7239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N </a:t>
            </a:r>
            <a:r>
              <a:rPr lang="cs-CZ" baseline="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II </a:t>
            </a:r>
            <a:endParaRPr lang="cs-CZ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026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65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66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9244" name="Picture 2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575" y="2924175"/>
            <a:ext cx="55245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Výbuch 1 38"/>
          <p:cNvSpPr/>
          <p:nvPr/>
        </p:nvSpPr>
        <p:spPr>
          <a:xfrm>
            <a:off x="7524328" y="260648"/>
            <a:ext cx="914400" cy="914400"/>
          </a:xfrm>
          <a:prstGeom prst="irregularSeal1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1</a:t>
            </a:r>
          </a:p>
        </p:txBody>
      </p:sp>
      <p:sp>
        <p:nvSpPr>
          <p:cNvPr id="29" name="Tlačítko akce: Začátek 28">
            <a:hlinkClick r:id="" action="ppaction://hlinkshowjump?jump=firstslide" highlightClick="1"/>
          </p:cNvPr>
          <p:cNvSpPr/>
          <p:nvPr/>
        </p:nvSpPr>
        <p:spPr>
          <a:xfrm>
            <a:off x="395536" y="5805264"/>
            <a:ext cx="1080120" cy="432048"/>
          </a:xfrm>
          <a:prstGeom prst="actionButtonBeginning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4860032" y="2348880"/>
            <a:ext cx="395536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3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5652120" y="2348880"/>
            <a:ext cx="395536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3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 smtClean="0">
                <a:solidFill>
                  <a:schemeClr val="bg1"/>
                </a:solidFill>
                <a:cs typeface="Times New Roman" pitchFamily="18" charset="0"/>
              </a:rPr>
              <a:t>2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cxnSp>
        <p:nvCxnSpPr>
          <p:cNvPr id="33" name="Přímá spojovací šipka 32"/>
          <p:cNvCxnSpPr/>
          <p:nvPr/>
        </p:nvCxnSpPr>
        <p:spPr>
          <a:xfrm>
            <a:off x="5148064" y="2636912"/>
            <a:ext cx="576064" cy="504056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šipka 35"/>
          <p:cNvCxnSpPr/>
          <p:nvPr/>
        </p:nvCxnSpPr>
        <p:spPr>
          <a:xfrm flipV="1">
            <a:off x="5148064" y="2564904"/>
            <a:ext cx="504056" cy="648072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0"/>
                                        <p:tgtEl>
                                          <p:spTgt spid="31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2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20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20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0"/>
                            </p:stCondLst>
                            <p:childTnLst>
                              <p:par>
                                <p:cTn id="7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500"/>
                            </p:stCondLst>
                            <p:childTnLst>
                              <p:par>
                                <p:cTn id="7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6000"/>
                            </p:stCondLst>
                            <p:childTnLst>
                              <p:par>
                                <p:cTn id="8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000"/>
                            </p:stCondLst>
                            <p:childTnLst>
                              <p:par>
                                <p:cTn id="91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3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7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5" grpId="0" autoUpdateAnimBg="0"/>
      <p:bldP spid="31746" grpId="0" autoUpdateAnimBg="0"/>
      <p:bldP spid="31747" grpId="0" autoUpdateAnimBg="0"/>
      <p:bldP spid="20" grpId="0" animBg="1"/>
      <p:bldP spid="21" grpId="0" animBg="1"/>
      <p:bldP spid="22" grpId="0" animBg="1"/>
      <p:bldP spid="23" grpId="0" animBg="1"/>
      <p:bldP spid="24" grpId="0" animBg="1"/>
      <p:bldP spid="24" grpId="1" animBg="1"/>
      <p:bldP spid="9232" grpId="0"/>
      <p:bldP spid="9234" grpId="0"/>
      <p:bldP spid="9235" grpId="0"/>
      <p:bldP spid="9236" grpId="0"/>
      <p:bldP spid="7169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79512" y="980728"/>
            <a:ext cx="719492" cy="4104456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vert="wordArtVert">
            <a:spAutoFit/>
          </a:bodyPr>
          <a:lstStyle/>
          <a:p>
            <a:pPr algn="ctr">
              <a:defRPr/>
            </a:pPr>
            <a:r>
              <a:rPr lang="cs-CZ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UKÁZKA2</a:t>
            </a: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116013" y="1628775"/>
            <a:ext cx="7920037" cy="4000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 sz="200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 sz="2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CrI</a:t>
            </a:r>
            <a:r>
              <a:rPr lang="cs-CZ" sz="2000" baseline="-25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cs-CZ" sz="2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+    </a:t>
            </a:r>
            <a:r>
              <a:rPr lang="cs-CZ" sz="200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64</a:t>
            </a:r>
            <a:r>
              <a:rPr lang="cs-CZ" sz="2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KOH  + </a:t>
            </a:r>
            <a:r>
              <a:rPr lang="cs-CZ" sz="200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27 </a:t>
            </a:r>
            <a:r>
              <a:rPr lang="cs-CZ" sz="2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Cl</a:t>
            </a:r>
            <a:r>
              <a:rPr lang="cs-CZ" sz="2000" baseline="-25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 sz="2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</a:t>
            </a:r>
            <a:r>
              <a:rPr lang="cs-CZ" sz="200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 sz="2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K</a:t>
            </a:r>
            <a:r>
              <a:rPr lang="cs-CZ" sz="2000" baseline="-25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 sz="2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CrO</a:t>
            </a:r>
            <a:r>
              <a:rPr lang="cs-CZ" sz="2000" baseline="-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cs-CZ" sz="2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+  </a:t>
            </a:r>
            <a:r>
              <a:rPr lang="cs-CZ" sz="200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6 </a:t>
            </a:r>
            <a:r>
              <a:rPr lang="cs-CZ" sz="2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K IO</a:t>
            </a:r>
            <a:r>
              <a:rPr lang="cs-CZ" sz="2000" baseline="-25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cs-CZ" sz="2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+  </a:t>
            </a:r>
            <a:r>
              <a:rPr lang="cs-CZ" sz="200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54 </a:t>
            </a:r>
            <a:r>
              <a:rPr lang="cs-CZ" sz="2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KCl   +  </a:t>
            </a:r>
            <a:r>
              <a:rPr lang="cs-CZ" sz="200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4 </a:t>
            </a:r>
            <a:r>
              <a:rPr lang="cs-CZ" sz="2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H</a:t>
            </a:r>
            <a:r>
              <a:rPr lang="cs-CZ" sz="2000" baseline="-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 sz="2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O </a:t>
            </a: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1331913" y="558800"/>
            <a:ext cx="25193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 sz="2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Doplňte  koeficienty 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187450" y="1254125"/>
            <a:ext cx="784860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 sz="1400" baseline="-30000">
                <a:ea typeface="Calibri" pitchFamily="34" charset="0"/>
                <a:cs typeface="Times New Roman" pitchFamily="18" charset="0"/>
              </a:rPr>
              <a:t>    </a:t>
            </a:r>
            <a:r>
              <a:rPr lang="cs-CZ" sz="1400" b="1" baseline="-3000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III</a:t>
            </a:r>
            <a:r>
              <a:rPr lang="cs-CZ" sz="1400" b="1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 </a:t>
            </a:r>
            <a:r>
              <a:rPr lang="cs-CZ" sz="1400" b="1" baseline="-2500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- I</a:t>
            </a:r>
            <a:r>
              <a:rPr lang="cs-CZ" sz="1400" b="1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cs-CZ" sz="1400" b="1" baseline="-3000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                          I   - II   I                    0                                       I     VI   - II                   I   VII - II                         I    - I                    I     - II</a:t>
            </a:r>
            <a:endParaRPr lang="cs-CZ" sz="1400" b="1">
              <a:solidFill>
                <a:srgbClr val="FF0000"/>
              </a:solidFill>
              <a:ea typeface="Calibri" pitchFamily="34" charset="0"/>
              <a:cs typeface="Times New Roman" pitchFamily="18" charset="0"/>
            </a:endParaRPr>
          </a:p>
        </p:txBody>
      </p:sp>
      <p:cxnSp>
        <p:nvCxnSpPr>
          <p:cNvPr id="19" name="Přímá spojovací šipka 18"/>
          <p:cNvCxnSpPr/>
          <p:nvPr/>
        </p:nvCxnSpPr>
        <p:spPr>
          <a:xfrm>
            <a:off x="3995738" y="1844675"/>
            <a:ext cx="792162" cy="0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bdélník 19"/>
          <p:cNvSpPr/>
          <p:nvPr/>
        </p:nvSpPr>
        <p:spPr>
          <a:xfrm>
            <a:off x="1116013" y="1700213"/>
            <a:ext cx="215900" cy="360362"/>
          </a:xfrm>
          <a:prstGeom prst="rect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?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2268538" y="1700213"/>
            <a:ext cx="287337" cy="360362"/>
          </a:xfrm>
          <a:prstGeom prst="rect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?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3348038" y="1700213"/>
            <a:ext cx="287337" cy="360362"/>
          </a:xfrm>
          <a:prstGeom prst="rect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?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4859338" y="1700213"/>
            <a:ext cx="215900" cy="360362"/>
          </a:xfrm>
          <a:prstGeom prst="rect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?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6084888" y="1700213"/>
            <a:ext cx="215900" cy="360362"/>
          </a:xfrm>
          <a:prstGeom prst="rect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?</a:t>
            </a:r>
          </a:p>
        </p:txBody>
      </p:sp>
      <p:sp>
        <p:nvSpPr>
          <p:cNvPr id="9232" name="Rectangle 5"/>
          <p:cNvSpPr>
            <a:spLocks noChangeArrowheads="1"/>
          </p:cNvSpPr>
          <p:nvPr/>
        </p:nvSpPr>
        <p:spPr bwMode="auto">
          <a:xfrm>
            <a:off x="2627313" y="2374900"/>
            <a:ext cx="684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Cr </a:t>
            </a:r>
            <a:r>
              <a:rPr lang="cs-CZ" b="1" baseline="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III</a:t>
            </a:r>
            <a:r>
              <a:rPr lang="cs-CZ" b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1200">
                <a:ea typeface="Calibri" pitchFamily="34" charset="0"/>
                <a:cs typeface="Times New Roman" pitchFamily="18" charset="0"/>
              </a:rPr>
              <a:t>    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9234" name="Rectangle 6"/>
          <p:cNvSpPr>
            <a:spLocks noChangeArrowheads="1"/>
          </p:cNvSpPr>
          <p:nvPr/>
        </p:nvSpPr>
        <p:spPr bwMode="auto">
          <a:xfrm>
            <a:off x="3924300" y="2374900"/>
            <a:ext cx="7921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 sz="1200">
                <a:ea typeface="Calibri" pitchFamily="34" charset="0"/>
                <a:cs typeface="Times New Roman" pitchFamily="18" charset="0"/>
              </a:rPr>
              <a:t>     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Cr </a:t>
            </a:r>
            <a:r>
              <a:rPr lang="cs-CZ" baseline="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VI </a:t>
            </a:r>
            <a:endParaRPr lang="cs-CZ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9235" name="Rectangle 8"/>
          <p:cNvSpPr>
            <a:spLocks noChangeArrowheads="1"/>
          </p:cNvSpPr>
          <p:nvPr/>
        </p:nvSpPr>
        <p:spPr bwMode="auto">
          <a:xfrm>
            <a:off x="2484438" y="3068638"/>
            <a:ext cx="7191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  I </a:t>
            </a:r>
            <a:r>
              <a:rPr lang="cs-CZ" b="1" baseline="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- I</a:t>
            </a:r>
            <a:r>
              <a:rPr lang="cs-CZ" b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</a:t>
            </a:r>
          </a:p>
        </p:txBody>
      </p:sp>
      <p:sp>
        <p:nvSpPr>
          <p:cNvPr id="9236" name="Rectangle 9"/>
          <p:cNvSpPr>
            <a:spLocks noChangeArrowheads="1"/>
          </p:cNvSpPr>
          <p:nvPr/>
        </p:nvSpPr>
        <p:spPr bwMode="auto">
          <a:xfrm>
            <a:off x="3995738" y="3068638"/>
            <a:ext cx="7921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3 I </a:t>
            </a:r>
            <a:r>
              <a:rPr lang="cs-CZ" baseline="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VII </a:t>
            </a:r>
            <a:endParaRPr lang="cs-CZ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1280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1281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1282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7164388" y="1700213"/>
            <a:ext cx="287337" cy="360362"/>
          </a:xfrm>
          <a:prstGeom prst="rect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?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8243888" y="1700213"/>
            <a:ext cx="215900" cy="360362"/>
          </a:xfrm>
          <a:prstGeom prst="rect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?</a:t>
            </a:r>
          </a:p>
        </p:txBody>
      </p:sp>
      <p:cxnSp>
        <p:nvCxnSpPr>
          <p:cNvPr id="33" name="Přímá spojovací čára 32"/>
          <p:cNvCxnSpPr/>
          <p:nvPr/>
        </p:nvCxnSpPr>
        <p:spPr>
          <a:xfrm>
            <a:off x="1403350" y="1989138"/>
            <a:ext cx="144463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/>
          <p:nvPr/>
        </p:nvCxnSpPr>
        <p:spPr>
          <a:xfrm>
            <a:off x="5364163" y="1989138"/>
            <a:ext cx="144462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čára 40"/>
          <p:cNvCxnSpPr/>
          <p:nvPr/>
        </p:nvCxnSpPr>
        <p:spPr>
          <a:xfrm>
            <a:off x="1619250" y="1989138"/>
            <a:ext cx="144463" cy="0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ovací čára 42"/>
          <p:cNvCxnSpPr/>
          <p:nvPr/>
        </p:nvCxnSpPr>
        <p:spPr>
          <a:xfrm>
            <a:off x="6516688" y="1989138"/>
            <a:ext cx="142875" cy="0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ovací čára 44"/>
          <p:cNvCxnSpPr/>
          <p:nvPr/>
        </p:nvCxnSpPr>
        <p:spPr>
          <a:xfrm>
            <a:off x="3708400" y="1989138"/>
            <a:ext cx="215900" cy="0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ovací čára 47"/>
          <p:cNvCxnSpPr/>
          <p:nvPr/>
        </p:nvCxnSpPr>
        <p:spPr>
          <a:xfrm>
            <a:off x="7740650" y="1989138"/>
            <a:ext cx="144463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9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8038" y="2349500"/>
            <a:ext cx="5334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9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6600" y="2997200"/>
            <a:ext cx="5334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2484438" y="4005263"/>
            <a:ext cx="7921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 Cl </a:t>
            </a:r>
            <a:r>
              <a:rPr lang="cs-CZ" baseline="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0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    </a:t>
            </a:r>
          </a:p>
        </p:txBody>
      </p:sp>
      <p:pic>
        <p:nvPicPr>
          <p:cNvPr id="32774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8038" y="3933825"/>
            <a:ext cx="55245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4067175" y="3933825"/>
            <a:ext cx="1009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2 Cl </a:t>
            </a:r>
            <a:r>
              <a:rPr lang="cs-CZ" baseline="3000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- I </a:t>
            </a:r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4932363" y="2276475"/>
            <a:ext cx="2843212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3           </a:t>
            </a:r>
          </a:p>
          <a:p>
            <a:pPr eaLnBrk="0" hangingPunct="0"/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</a:t>
            </a:r>
          </a:p>
          <a:p>
            <a:pPr eaLnBrk="0" hangingPunct="0"/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+   27                 2</a:t>
            </a:r>
          </a:p>
          <a:p>
            <a:pPr eaLnBrk="0" hangingPunct="0"/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24</a:t>
            </a:r>
          </a:p>
          <a:p>
            <a:pPr eaLnBrk="0" hangingPunct="0"/>
            <a:endParaRPr lang="cs-CZ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cs-CZ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2                                   27</a:t>
            </a:r>
          </a:p>
        </p:txBody>
      </p:sp>
      <p:cxnSp>
        <p:nvCxnSpPr>
          <p:cNvPr id="61" name="Přímá spojovací šipka 60"/>
          <p:cNvCxnSpPr/>
          <p:nvPr/>
        </p:nvCxnSpPr>
        <p:spPr>
          <a:xfrm flipV="1">
            <a:off x="5435600" y="3141663"/>
            <a:ext cx="1439863" cy="1008062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ovací šipka 62"/>
          <p:cNvCxnSpPr/>
          <p:nvPr/>
        </p:nvCxnSpPr>
        <p:spPr>
          <a:xfrm>
            <a:off x="6084888" y="3141663"/>
            <a:ext cx="790575" cy="935037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ovací čára 65"/>
          <p:cNvCxnSpPr/>
          <p:nvPr/>
        </p:nvCxnSpPr>
        <p:spPr>
          <a:xfrm>
            <a:off x="2555875" y="3644900"/>
            <a:ext cx="259238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Výbuch 1 67"/>
          <p:cNvSpPr/>
          <p:nvPr/>
        </p:nvSpPr>
        <p:spPr>
          <a:xfrm>
            <a:off x="7524328" y="260648"/>
            <a:ext cx="914400" cy="914400"/>
          </a:xfrm>
          <a:prstGeom prst="irregularSeal1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2</a:t>
            </a:r>
          </a:p>
        </p:txBody>
      </p:sp>
      <p:sp>
        <p:nvSpPr>
          <p:cNvPr id="39" name="Tlačítko akce: Začátek 38">
            <a:hlinkClick r:id="" action="ppaction://hlinkshowjump?jump=firstslide" highlightClick="1"/>
          </p:cNvPr>
          <p:cNvSpPr/>
          <p:nvPr/>
        </p:nvSpPr>
        <p:spPr>
          <a:xfrm>
            <a:off x="395536" y="5877272"/>
            <a:ext cx="1080120" cy="432048"/>
          </a:xfrm>
          <a:prstGeom prst="actionButtonBeginning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0"/>
                                        <p:tgtEl>
                                          <p:spTgt spid="31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3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20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3000"/>
                                        <p:tgtEl>
                                          <p:spTgt spid="32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20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30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0"/>
                            </p:stCondLst>
                            <p:childTnLst>
                              <p:par>
                                <p:cTn id="7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30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0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30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6000"/>
                            </p:stCondLst>
                            <p:childTnLst>
                              <p:par>
                                <p:cTn id="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30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0"/>
                            </p:stCondLst>
                            <p:childTnLst>
                              <p:par>
                                <p:cTn id="9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500"/>
                            </p:stCondLst>
                            <p:childTnLst>
                              <p:par>
                                <p:cTn id="10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12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000"/>
                            </p:stCondLst>
                            <p:childTnLst>
                              <p:par>
                                <p:cTn id="121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4000"/>
                            </p:stCondLst>
                            <p:childTnLst>
                              <p:par>
                                <p:cTn id="125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1" dur="1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5" grpId="0"/>
      <p:bldP spid="31746" grpId="0"/>
      <p:bldP spid="31747" grpId="0"/>
      <p:bldP spid="20" grpId="0" animBg="1"/>
      <p:bldP spid="21" grpId="0" animBg="1"/>
      <p:bldP spid="22" grpId="0" animBg="1"/>
      <p:bldP spid="23" grpId="0" animBg="1"/>
      <p:bldP spid="24" grpId="0" animBg="1"/>
      <p:bldP spid="9232" grpId="0"/>
      <p:bldP spid="9234" grpId="0"/>
      <p:bldP spid="9235" grpId="0"/>
      <p:bldP spid="9236" grpId="0"/>
      <p:bldP spid="29" grpId="0" animBg="1"/>
      <p:bldP spid="30" grpId="0" animBg="1"/>
      <p:bldP spid="32775" grpId="0"/>
      <p:bldP spid="32776" grpId="0"/>
      <p:bldP spid="3277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478</TotalTime>
  <Words>714</Words>
  <Application>Microsoft Office PowerPoint</Application>
  <PresentationFormat>Předvádění na obrazovce (4:3)</PresentationFormat>
  <Paragraphs>160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Vrchol</vt:lpstr>
      <vt:lpstr> 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RNDr. Hana Weinhauerová</dc:creator>
  <cp:lastModifiedBy>Uživatel systému Windows</cp:lastModifiedBy>
  <cp:revision>58</cp:revision>
  <dcterms:created xsi:type="dcterms:W3CDTF">2012-04-29T11:23:35Z</dcterms:created>
  <dcterms:modified xsi:type="dcterms:W3CDTF">2019-11-02T08:24:50Z</dcterms:modified>
</cp:coreProperties>
</file>