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2" autoAdjust="0"/>
    <p:restoredTop sz="94660"/>
  </p:normalViewPr>
  <p:slideViewPr>
    <p:cSldViewPr>
      <p:cViewPr>
        <p:scale>
          <a:sx n="110" d="100"/>
          <a:sy n="110" d="100"/>
        </p:scale>
        <p:origin x="-102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3BFF9B-6829-434C-A60B-28F44A539002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E1592D-5EAC-459B-8CB3-D3EDA544B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8B8BD5-52CD-4F18-9354-D8C64E97B4C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66F8-B32E-49DD-A389-31F1F5600A31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4FF20-A25E-4BFF-BAF9-E8A30252D7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5E4D-2F46-460D-B743-0C8307B4B8DA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78E01-8425-4F54-BF40-ABA47D770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989D1-CD2F-4A82-842F-2B5A653F0570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1543-991F-4248-871C-0033EE4C95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78EB9-9B26-44B4-A16A-D31CFD29296B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B7AD2-E10B-474D-A85B-A2D1B99C70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7E1B-CA0C-45BB-BE99-2B5A236BF043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AB37-496E-4ADB-B4E6-285CEF51E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2BCF-933A-434C-8C78-00D879C35D27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53467-EB63-49AE-A56E-5C29443FE7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DE40B-EF1E-4C4A-BC42-9660251F15B6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32638-5679-4FBD-BD0D-0ED6BBAFBE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DD1E2-6A97-414F-830D-CD94CC87E0CE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25FAB-373C-4F41-8DE8-EE8A86EE9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ED4FD-000B-4DF9-BC5E-E5D5645FF811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95925-DD88-406A-A6E8-AFDF46F2B1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3476-37AE-4DDF-A721-A55FB77765BE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BC326-2400-438E-85CB-91348E6D8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7920F-D6D1-478C-9725-02D2DB6C3A80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CC73A-17E3-47DF-90A9-7ED52C30E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D710DD-CA0A-4212-B492-D27050EEB70A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C1DA15-AF41-406B-BE37-372D2FAB0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" TargetMode="External"/><Relationship Id="rId2" Type="http://schemas.openxmlformats.org/officeDocument/2006/relationships/hyperlink" Target="http://www.pdclipar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550" y="1125538"/>
            <a:ext cx="7200900" cy="2520950"/>
          </a:xfr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NÁZVOSLOVÍ  HYDROXIDŮ - HYDROGENSOLÍ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A   HYDRÁTŮ  SOLÍ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7885113" y="5300663"/>
            <a:ext cx="719137" cy="431800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2054" name="Picture 6" descr="C:\Documents and Settings\Admin\Local Settings\Temporary Internet Files\Content.IE5\6VNBDV4M\MC90044175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2708275"/>
            <a:ext cx="2166937" cy="2089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vojitá vlna 1"/>
          <p:cNvSpPr/>
          <p:nvPr/>
        </p:nvSpPr>
        <p:spPr>
          <a:xfrm>
            <a:off x="971600" y="1844824"/>
            <a:ext cx="6840760" cy="2642592"/>
          </a:xfrm>
          <a:prstGeom prst="doubleWav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PROCVIČENÍ</a:t>
            </a:r>
          </a:p>
          <a:p>
            <a:pPr algn="ctr"/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VIZ PRACOVNÍ LIST</a:t>
            </a:r>
            <a:endParaRPr lang="cs-CZ" sz="36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8" name="Picture 4" descr="C:\Documents and Settings\Admin\Local Settings\Temporary Internet Files\Content.IE5\7P70MJYU\MC9003892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437112"/>
            <a:ext cx="1139342" cy="182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1400" b="1" smtClean="0"/>
              <a:t>Použitá literatura: </a:t>
            </a:r>
          </a:p>
          <a:p>
            <a:pPr eaLnBrk="1" hangingPunct="1">
              <a:buFont typeface="Arial" charset="0"/>
              <a:buNone/>
            </a:pPr>
            <a:r>
              <a:rPr lang="cs-CZ" sz="1400" smtClean="0"/>
              <a:t> J. BLAŽEK ,  V.FLEMR , K. KOLÁŘ ,F.LIŠKA, F.ZEMÁNEK    </a:t>
            </a:r>
            <a:r>
              <a:rPr lang="cs-CZ" sz="1400" i="1" smtClean="0"/>
              <a:t>Přehled chemického názvosloví.  Praha: SPN,2004.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cs-CZ" sz="1400" i="1" smtClean="0"/>
              <a:t>                                                                                                                   ISBN 80-7235-260-1</a:t>
            </a:r>
            <a:endParaRPr lang="cs-CZ" sz="1400" smtClean="0"/>
          </a:p>
          <a:p>
            <a:pPr eaLnBrk="1" hangingPunct="1"/>
            <a:endParaRPr lang="cs-CZ" smtClean="0"/>
          </a:p>
        </p:txBody>
      </p:sp>
      <p:sp>
        <p:nvSpPr>
          <p:cNvPr id="11267" name="Obdélník 2"/>
          <p:cNvSpPr>
            <a:spLocks noChangeArrowheads="1"/>
          </p:cNvSpPr>
          <p:nvPr/>
        </p:nvSpPr>
        <p:spPr bwMode="auto">
          <a:xfrm>
            <a:off x="684213" y="2420938"/>
            <a:ext cx="5886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u="sng">
                <a:hlinkClick r:id="rId2"/>
              </a:rPr>
              <a:t>http://www.pdclipart</a:t>
            </a:r>
            <a:r>
              <a:rPr lang="cs-CZ" sz="1400"/>
              <a:t>  </a:t>
            </a:r>
            <a:r>
              <a:rPr lang="cs-CZ" sz="1400" u="sng">
                <a:hlinkClick r:id="rId3"/>
              </a:rPr>
              <a:t>http://office.microsoft.com</a:t>
            </a:r>
            <a:endParaRPr lang="cs-CZ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1908175" y="908050"/>
            <a:ext cx="5472113" cy="91122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anchor="ctr"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i="1" dirty="0">
                <a:latin typeface="+mn-lt"/>
              </a:rPr>
              <a:t>MALÝ PRŮVODCE</a:t>
            </a:r>
          </a:p>
        </p:txBody>
      </p:sp>
      <p:sp>
        <p:nvSpPr>
          <p:cNvPr id="3075" name="Zástupný symbol pro obsah 7"/>
          <p:cNvSpPr>
            <a:spLocks noGrp="1"/>
          </p:cNvSpPr>
          <p:nvPr>
            <p:ph idx="1"/>
          </p:nvPr>
        </p:nvSpPr>
        <p:spPr>
          <a:xfrm>
            <a:off x="2700338" y="2133600"/>
            <a:ext cx="4103687" cy="1871663"/>
          </a:xfrm>
        </p:spPr>
        <p:txBody>
          <a:bodyPr/>
          <a:lstStyle/>
          <a:p>
            <a:pPr eaLnBrk="1" hangingPunct="1"/>
            <a:r>
              <a:rPr lang="cs-CZ" sz="2000" smtClean="0">
                <a:hlinkClick r:id="rId2" action="ppaction://hlinksldjump"/>
              </a:rPr>
              <a:t>HYDROXIDY</a:t>
            </a:r>
            <a:endParaRPr lang="cs-CZ" sz="2000" smtClean="0"/>
          </a:p>
          <a:p>
            <a:pPr eaLnBrk="1" hangingPunct="1"/>
            <a:r>
              <a:rPr lang="cs-CZ" sz="2000" smtClean="0">
                <a:hlinkClick r:id="rId3" action="ppaction://hlinksldjump"/>
              </a:rPr>
              <a:t>HYDROGENSOLI</a:t>
            </a:r>
            <a:endParaRPr lang="cs-CZ" sz="2000" smtClean="0"/>
          </a:p>
          <a:p>
            <a:pPr eaLnBrk="1" hangingPunct="1"/>
            <a:r>
              <a:rPr lang="cs-CZ" sz="2000" smtClean="0">
                <a:hlinkClick r:id="rId4" action="ppaction://hlinksldjump"/>
              </a:rPr>
              <a:t>HYDRÁTY</a:t>
            </a:r>
            <a:endParaRPr lang="cs-CZ" sz="2000" smtClean="0"/>
          </a:p>
          <a:p>
            <a:pPr eaLnBrk="1" hangingPunct="1"/>
            <a:r>
              <a:rPr lang="cs-CZ" sz="2000" smtClean="0">
                <a:hlinkClick r:id="rId5" action="ppaction://hlinksldjump"/>
              </a:rPr>
              <a:t>PŘEHLED</a:t>
            </a:r>
            <a:endParaRPr lang="cs-CZ" sz="2000" smtClean="0"/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452320" y="5157192"/>
            <a:ext cx="1042416" cy="504056"/>
          </a:xfrm>
          <a:prstGeom prst="actionButtonBeginning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916238" y="620713"/>
            <a:ext cx="2555875" cy="469900"/>
          </a:xfrm>
          <a:prstGeom prst="rect">
            <a:avLst/>
          </a:prstGeom>
          <a:solidFill>
            <a:srgbClr val="D6E3BC"/>
          </a:solidFill>
          <a:ln w="28575">
            <a:solidFill>
              <a:srgbClr val="4E6128"/>
            </a:solidFill>
            <a:miter lim="800000"/>
            <a:headEnd/>
            <a:tailEnd/>
          </a:ln>
          <a:effectLst>
            <a:outerShdw dist="107763" dir="18900000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cs-CZ" sz="2000" b="1" dirty="0">
                <a:latin typeface="Calibri" pitchFamily="34" charset="0"/>
              </a:rPr>
              <a:t>HYDROXIDY</a:t>
            </a:r>
            <a:endParaRPr lang="cs-CZ" sz="2000" dirty="0"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116013" y="1258888"/>
            <a:ext cx="5967412" cy="211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400" b="1">
                <a:cs typeface="Times New Roman" pitchFamily="18" charset="0"/>
              </a:rPr>
              <a:t> odvozené od vody náhradou jednoho atomu vodíku  kovem  </a:t>
            </a:r>
          </a:p>
          <a:p>
            <a:endParaRPr lang="cs-CZ" sz="1400" b="1"/>
          </a:p>
          <a:p>
            <a:endParaRPr lang="cs-CZ" sz="600"/>
          </a:p>
          <a:p>
            <a:pPr eaLnBrk="0" hangingPunct="0">
              <a:buFont typeface="Wingdings" pitchFamily="2" charset="2"/>
              <a:buChar char="Ø"/>
            </a:pPr>
            <a:r>
              <a:rPr lang="cs-CZ" sz="1400">
                <a:cs typeface="Times New Roman" pitchFamily="18" charset="0"/>
              </a:rPr>
              <a:t>   jsou tvořeny kationty kovu  M  a hydroxidovým aniontem  (OH )</a:t>
            </a:r>
            <a:r>
              <a:rPr lang="cs-CZ" sz="1400" baseline="30000">
                <a:cs typeface="Times New Roman" pitchFamily="18" charset="0"/>
              </a:rPr>
              <a:t>1-</a:t>
            </a:r>
          </a:p>
          <a:p>
            <a:pPr eaLnBrk="0" hangingPunct="0"/>
            <a:endParaRPr lang="cs-CZ" sz="1400" baseline="30000"/>
          </a:p>
          <a:p>
            <a:pPr eaLnBrk="0" hangingPunct="0"/>
            <a:endParaRPr lang="cs-CZ" sz="600"/>
          </a:p>
          <a:p>
            <a:pPr eaLnBrk="0" hangingPunct="0">
              <a:buFont typeface="Wingdings" pitchFamily="2" charset="2"/>
              <a:buChar char="Ø"/>
            </a:pPr>
            <a:r>
              <a:rPr lang="cs-CZ" sz="1400">
                <a:cs typeface="Times New Roman" pitchFamily="18" charset="0"/>
              </a:rPr>
              <a:t>   mají obecný vzorec  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M (OH)</a:t>
            </a:r>
            <a:r>
              <a:rPr lang="cs-CZ" sz="1400" b="1" baseline="-30000">
                <a:solidFill>
                  <a:srgbClr val="FF0000"/>
                </a:solidFill>
                <a:cs typeface="Times New Roman" pitchFamily="18" charset="0"/>
              </a:rPr>
              <a:t>n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    </a:t>
            </a:r>
            <a:r>
              <a:rPr lang="cs-CZ" sz="1400">
                <a:cs typeface="Times New Roman" pitchFamily="18" charset="0"/>
              </a:rPr>
              <a:t>n = 1 až  4</a:t>
            </a:r>
          </a:p>
          <a:p>
            <a:pPr eaLnBrk="0" hangingPunct="0"/>
            <a:endParaRPr lang="cs-CZ" sz="600"/>
          </a:p>
          <a:p>
            <a:pPr eaLnBrk="0" hangingPunct="0">
              <a:buFont typeface="Wingdings" pitchFamily="2" charset="2"/>
              <a:buChar char="Ø"/>
            </a:pPr>
            <a:r>
              <a:rPr lang="cs-CZ" sz="1400">
                <a:cs typeface="Times New Roman" pitchFamily="18" charset="0"/>
              </a:rPr>
              <a:t>název je tvořen</a:t>
            </a:r>
            <a:r>
              <a:rPr lang="cs-CZ" sz="1400" b="1">
                <a:cs typeface="Times New Roman" pitchFamily="18" charset="0"/>
              </a:rPr>
              <a:t> podstatným jménem 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hydroxid </a:t>
            </a:r>
            <a:r>
              <a:rPr lang="cs-CZ" sz="1400">
                <a:solidFill>
                  <a:srgbClr val="000000"/>
                </a:solidFill>
                <a:cs typeface="Times New Roman" pitchFamily="18" charset="0"/>
              </a:rPr>
              <a:t>a </a:t>
            </a:r>
            <a:r>
              <a:rPr lang="cs-CZ" sz="1400" b="1">
                <a:solidFill>
                  <a:srgbClr val="000000"/>
                </a:solidFill>
                <a:cs typeface="Times New Roman" pitchFamily="18" charset="0"/>
              </a:rPr>
              <a:t>přídavným jménem</a:t>
            </a:r>
          </a:p>
          <a:p>
            <a:pPr eaLnBrk="0" hangingPunct="0"/>
            <a:endParaRPr lang="cs-CZ" sz="1400" b="1">
              <a:solidFill>
                <a:srgbClr val="000000"/>
              </a:solidFill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přídavné jméno </a:t>
            </a:r>
            <a:r>
              <a:rPr lang="cs-CZ" sz="1400" i="1">
                <a:cs typeface="Times New Roman" pitchFamily="18" charset="0"/>
              </a:rPr>
              <a:t>jedna ze čtyř  koncovek dle kladného oxidačního čísla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692275" y="3429000"/>
          <a:ext cx="4403725" cy="1066800"/>
        </p:xfrm>
        <a:graphic>
          <a:graphicData uri="http://schemas.openxmlformats.org/drawingml/2006/table">
            <a:tbl>
              <a:tblPr/>
              <a:tblGrid>
                <a:gridCol w="2190750"/>
                <a:gridCol w="2212975"/>
              </a:tblGrid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oxidační číslo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koncovka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NÝ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NATÝ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ITÝ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IČITÝ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cxnSp>
        <p:nvCxnSpPr>
          <p:cNvPr id="4121" name="AutoShape 4"/>
          <p:cNvCxnSpPr>
            <a:cxnSpLocks noChangeShapeType="1"/>
          </p:cNvCxnSpPr>
          <p:nvPr/>
        </p:nvCxnSpPr>
        <p:spPr bwMode="auto">
          <a:xfrm>
            <a:off x="3348038" y="5013325"/>
            <a:ext cx="282575" cy="215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122" name="Rectangle 6"/>
          <p:cNvSpPr>
            <a:spLocks noChangeArrowheads="1"/>
          </p:cNvSpPr>
          <p:nvPr/>
        </p:nvSpPr>
        <p:spPr bwMode="auto">
          <a:xfrm>
            <a:off x="468313" y="4797425"/>
            <a:ext cx="47513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např.</a:t>
            </a:r>
            <a:r>
              <a:rPr lang="cs-CZ" sz="1400">
                <a:cs typeface="Times New Roman" pitchFamily="18" charset="0"/>
              </a:rPr>
              <a:t>    hydroxid vápenatý          Ca</a:t>
            </a:r>
            <a:r>
              <a:rPr lang="cs-CZ" sz="1400" baseline="30000">
                <a:cs typeface="Times New Roman" pitchFamily="18" charset="0"/>
              </a:rPr>
              <a:t>2+   </a:t>
            </a:r>
            <a:r>
              <a:rPr lang="cs-CZ" sz="1400">
                <a:cs typeface="Times New Roman" pitchFamily="18" charset="0"/>
              </a:rPr>
              <a:t>     OH</a:t>
            </a:r>
            <a:r>
              <a:rPr lang="cs-CZ" sz="1400" baseline="30000">
                <a:cs typeface="Times New Roman" pitchFamily="18" charset="0"/>
              </a:rPr>
              <a:t>1-</a:t>
            </a:r>
            <a:r>
              <a:rPr lang="cs-CZ" sz="1400">
                <a:cs typeface="Times New Roman" pitchFamily="18" charset="0"/>
              </a:rPr>
              <a:t>                                                           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                                     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Ca(OH)</a:t>
            </a:r>
            <a:r>
              <a:rPr lang="cs-CZ" sz="1400" b="1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  </a:t>
            </a:r>
            <a:r>
              <a:rPr lang="cs-CZ" sz="1400">
                <a:cs typeface="Times New Roman" pitchFamily="18" charset="0"/>
              </a:rPr>
              <a:t> </a:t>
            </a:r>
            <a:endParaRPr lang="cs-CZ"/>
          </a:p>
        </p:txBody>
      </p:sp>
      <p:pic>
        <p:nvPicPr>
          <p:cNvPr id="4124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0200" y="5732463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5" name="Rectangle 9"/>
          <p:cNvSpPr>
            <a:spLocks noChangeArrowheads="1"/>
          </p:cNvSpPr>
          <p:nvPr/>
        </p:nvSpPr>
        <p:spPr bwMode="auto">
          <a:xfrm>
            <a:off x="1042988" y="5732463"/>
            <a:ext cx="1873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>
                <a:cs typeface="Times New Roman" pitchFamily="18" charset="0"/>
              </a:rPr>
              <a:t>Sn (OH)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       n = 4  </a:t>
            </a:r>
            <a:endParaRPr lang="cs-CZ"/>
          </a:p>
        </p:txBody>
      </p:sp>
      <p:sp>
        <p:nvSpPr>
          <p:cNvPr id="4126" name="Rectangle 10"/>
          <p:cNvSpPr>
            <a:spLocks noChangeArrowheads="1"/>
          </p:cNvSpPr>
          <p:nvPr/>
        </p:nvSpPr>
        <p:spPr bwMode="auto">
          <a:xfrm>
            <a:off x="2843213" y="5661025"/>
            <a:ext cx="122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>
                <a:cs typeface="Times New Roman" pitchFamily="18" charset="0"/>
              </a:rPr>
              <a:t>   Sn</a:t>
            </a:r>
            <a:r>
              <a:rPr lang="cs-CZ" sz="1400" baseline="30000">
                <a:cs typeface="Times New Roman" pitchFamily="18" charset="0"/>
              </a:rPr>
              <a:t>IV</a:t>
            </a:r>
            <a:r>
              <a:rPr lang="cs-CZ" sz="1400">
                <a:cs typeface="Times New Roman" pitchFamily="18" charset="0"/>
              </a:rPr>
              <a:t> (OH)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    </a:t>
            </a:r>
            <a:r>
              <a:rPr lang="cs-CZ">
                <a:cs typeface="Times New Roman" pitchFamily="18" charset="0"/>
              </a:rPr>
              <a:t> </a:t>
            </a:r>
            <a:endParaRPr lang="cs-CZ"/>
          </a:p>
        </p:txBody>
      </p:sp>
      <p:sp>
        <p:nvSpPr>
          <p:cNvPr id="4127" name="Rectangle 11"/>
          <p:cNvSpPr>
            <a:spLocks noChangeArrowheads="1"/>
          </p:cNvSpPr>
          <p:nvPr/>
        </p:nvSpPr>
        <p:spPr bwMode="auto">
          <a:xfrm>
            <a:off x="4500563" y="5732463"/>
            <a:ext cx="1690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>
                <a:cs typeface="Times New Roman" pitchFamily="18" charset="0"/>
              </a:rPr>
              <a:t> 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hydroxid ciničitý  </a:t>
            </a:r>
            <a:r>
              <a:rPr lang="cs-CZ" sz="1400">
                <a:cs typeface="Times New Roman" pitchFamily="18" charset="0"/>
              </a:rPr>
              <a:t>                    </a:t>
            </a:r>
            <a:endParaRPr lang="cs-CZ"/>
          </a:p>
        </p:txBody>
      </p:sp>
      <p:sp>
        <p:nvSpPr>
          <p:cNvPr id="14" name="Tlačítko akce: Dopředu nebo Další 13">
            <a:hlinkClick r:id="" action="ppaction://hlinkshowjump?jump=nextslide" highlightClick="1"/>
          </p:cNvPr>
          <p:cNvSpPr/>
          <p:nvPr/>
        </p:nvSpPr>
        <p:spPr>
          <a:xfrm>
            <a:off x="7885113" y="5949950"/>
            <a:ext cx="719137" cy="431800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Tlačítko akce: Zpět nebo Předchozí 14">
            <a:hlinkClick r:id="" action="ppaction://hlinkshowjump?jump=previousslide" highlightClick="1"/>
          </p:cNvPr>
          <p:cNvSpPr/>
          <p:nvPr/>
        </p:nvSpPr>
        <p:spPr>
          <a:xfrm>
            <a:off x="6875463" y="5949950"/>
            <a:ext cx="792162" cy="431800"/>
          </a:xfrm>
          <a:prstGeom prst="actionButtonBackPreviou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4099" grpId="0" build="allAtOnce"/>
      <p:bldP spid="4122" grpId="0"/>
      <p:bldP spid="4125" grpId="0"/>
      <p:bldP spid="4126" grpId="0"/>
      <p:bldP spid="4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132138" y="549275"/>
            <a:ext cx="2554287" cy="471488"/>
          </a:xfrm>
          <a:prstGeom prst="rect">
            <a:avLst/>
          </a:prstGeom>
          <a:solidFill>
            <a:srgbClr val="D6E3BC"/>
          </a:solidFill>
          <a:ln w="28575">
            <a:solidFill>
              <a:srgbClr val="4E6128"/>
            </a:solidFill>
            <a:miter lim="800000"/>
            <a:headEnd/>
            <a:tailEnd/>
          </a:ln>
          <a:effectLst>
            <a:outerShdw dist="107763" dir="18900000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cs-CZ" sz="2000" b="1" dirty="0">
                <a:latin typeface="Calibri" pitchFamily="34" charset="0"/>
              </a:rPr>
              <a:t>HYDROGENSOLI</a:t>
            </a:r>
            <a:endParaRPr lang="cs-CZ" sz="2000" dirty="0">
              <a:latin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827088" y="1557338"/>
            <a:ext cx="7705725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400" b="1">
                <a:cs typeface="Times New Roman" pitchFamily="18" charset="0"/>
              </a:rPr>
              <a:t>  </a:t>
            </a:r>
            <a:r>
              <a:rPr lang="cs-CZ" sz="1600" b="1">
                <a:cs typeface="Times New Roman" pitchFamily="18" charset="0"/>
              </a:rPr>
              <a:t>odvozují  se od vícesytných kyselin</a:t>
            </a:r>
          </a:p>
          <a:p>
            <a:endParaRPr lang="cs-CZ" sz="1600" b="1">
              <a:cs typeface="Times New Roman" pitchFamily="18" charset="0"/>
            </a:endParaRPr>
          </a:p>
          <a:p>
            <a:endParaRPr lang="cs-CZ" sz="600"/>
          </a:p>
          <a:p>
            <a:pPr eaLnBrk="0" hangingPunct="0">
              <a:buFont typeface="Wingdings" pitchFamily="2" charset="2"/>
              <a:buChar char="Ø"/>
            </a:pPr>
            <a:r>
              <a:rPr lang="cs-CZ" sz="1400" b="1">
                <a:cs typeface="Times New Roman" pitchFamily="18" charset="0"/>
              </a:rPr>
              <a:t> </a:t>
            </a:r>
            <a:r>
              <a:rPr lang="cs-CZ" sz="1600" b="1">
                <a:cs typeface="Times New Roman" pitchFamily="18" charset="0"/>
              </a:rPr>
              <a:t>ve své molekule obsahují jeden či více atomů vodíku</a:t>
            </a:r>
          </a:p>
          <a:p>
            <a:pPr eaLnBrk="0" hangingPunct="0"/>
            <a:endParaRPr lang="cs-CZ" sz="1400" b="1"/>
          </a:p>
          <a:p>
            <a:pPr eaLnBrk="0" hangingPunct="0"/>
            <a:endParaRPr lang="cs-CZ" sz="600"/>
          </a:p>
          <a:p>
            <a:pPr eaLnBrk="0" hangingPunct="0"/>
            <a:endParaRPr lang="cs-CZ" sz="600"/>
          </a:p>
          <a:p>
            <a:pPr eaLnBrk="0" hangingPunct="0">
              <a:buFont typeface="Wingdings" pitchFamily="2" charset="2"/>
              <a:buChar char="Ø"/>
            </a:pPr>
            <a:r>
              <a:rPr lang="cs-CZ" sz="1400">
                <a:cs typeface="Times New Roman" pitchFamily="18" charset="0"/>
              </a:rPr>
              <a:t>  </a:t>
            </a:r>
            <a:r>
              <a:rPr lang="cs-CZ" sz="1600">
                <a:cs typeface="Times New Roman" pitchFamily="18" charset="0"/>
              </a:rPr>
              <a:t>název se skládá</a:t>
            </a:r>
            <a:r>
              <a:rPr lang="cs-CZ" sz="1600" b="1">
                <a:cs typeface="Times New Roman" pitchFamily="18" charset="0"/>
              </a:rPr>
              <a:t> :  podstatné jméno a přídavné jméno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-   </a:t>
            </a:r>
            <a:r>
              <a:rPr lang="cs-CZ" sz="1600" b="1">
                <a:cs typeface="Times New Roman" pitchFamily="18" charset="0"/>
              </a:rPr>
              <a:t>podstatné jméno vyjadřuje 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aniont kyseliny</a:t>
            </a:r>
            <a:r>
              <a:rPr lang="cs-CZ" sz="1600" b="1">
                <a:cs typeface="Times New Roman" pitchFamily="18" charset="0"/>
              </a:rPr>
              <a:t> </a:t>
            </a:r>
          </a:p>
          <a:p>
            <a:pPr eaLnBrk="0" hangingPunct="0"/>
            <a:endParaRPr lang="cs-CZ" sz="1600" b="1">
              <a:cs typeface="Times New Roman" pitchFamily="18" charset="0"/>
            </a:endParaRPr>
          </a:p>
          <a:p>
            <a:pPr eaLnBrk="0" hangingPunct="0"/>
            <a:r>
              <a:rPr lang="cs-CZ" sz="1600" b="1">
                <a:cs typeface="Times New Roman" pitchFamily="18" charset="0"/>
              </a:rPr>
              <a:t>    -   přítomnost vodíku předpona 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hydrogen</a:t>
            </a:r>
            <a:r>
              <a:rPr lang="cs-CZ" sz="1600" b="1">
                <a:solidFill>
                  <a:srgbClr val="FF0000"/>
                </a:solidFill>
                <a:cs typeface="Times New Roman" pitchFamily="18" charset="0"/>
              </a:rPr>
              <a:t> – </a:t>
            </a:r>
          </a:p>
          <a:p>
            <a:pPr eaLnBrk="0" hangingPunct="0"/>
            <a:r>
              <a:rPr lang="cs-CZ" sz="1600" b="1">
                <a:solidFill>
                  <a:srgbClr val="FF0000"/>
                </a:solidFill>
                <a:cs typeface="Times New Roman" pitchFamily="18" charset="0"/>
              </a:rPr>
              <a:t>        </a:t>
            </a:r>
            <a:r>
              <a:rPr lang="cs-CZ" sz="1600" b="1">
                <a:cs typeface="Times New Roman" pitchFamily="18" charset="0"/>
              </a:rPr>
              <a:t>a číslovková předpona jejich počet</a:t>
            </a:r>
          </a:p>
          <a:p>
            <a:pPr eaLnBrk="0" hangingPunct="0"/>
            <a:endParaRPr lang="cs-CZ" sz="1600"/>
          </a:p>
          <a:p>
            <a:pPr eaLnBrk="0" hangingPunct="0"/>
            <a:r>
              <a:rPr lang="cs-CZ" sz="1600" b="1">
                <a:cs typeface="Times New Roman" pitchFamily="18" charset="0"/>
              </a:rPr>
              <a:t>    -   přídavné jméno vyjadřuje 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kationt</a:t>
            </a:r>
            <a:endParaRPr lang="cs-CZ" sz="1600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7740650" y="5373688"/>
            <a:ext cx="719138" cy="431800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6804025" y="5373688"/>
            <a:ext cx="792163" cy="431800"/>
          </a:xfrm>
          <a:prstGeom prst="actionButtonBackPreviou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24000" y="692150"/>
          <a:ext cx="6096000" cy="4087813"/>
        </p:xfrm>
        <a:graphic>
          <a:graphicData uri="http://schemas.openxmlformats.org/drawingml/2006/table">
            <a:tbl>
              <a:tblPr/>
              <a:tblGrid>
                <a:gridCol w="1295400"/>
                <a:gridCol w="2151063"/>
                <a:gridCol w="2649537"/>
              </a:tblGrid>
              <a:tr h="633413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oxidační číslo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koncovka podstatného jména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koncovka přídavného jména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NAN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NATAN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ITAN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ITÝ 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IČITAN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IČITÝ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IČNAN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EČNAN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IČNÝ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     EČNÝ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 !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ISTAN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IČELAN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IČELÝ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7740650" y="5516563"/>
            <a:ext cx="719138" cy="433387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6804025" y="5516563"/>
            <a:ext cx="792163" cy="433387"/>
          </a:xfrm>
          <a:prstGeom prst="actionButtonBackPreviou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23850" y="476250"/>
            <a:ext cx="61928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200" b="1">
                <a:cs typeface="Times New Roman" pitchFamily="18" charset="0"/>
              </a:rPr>
              <a:t>NAPŘ.</a:t>
            </a:r>
            <a:r>
              <a:rPr lang="cs-CZ" sz="1400">
                <a:cs typeface="Times New Roman" pitchFamily="18" charset="0"/>
              </a:rPr>
              <a:t>    </a:t>
            </a:r>
          </a:p>
          <a:p>
            <a:endParaRPr lang="cs-CZ" sz="1400">
              <a:cs typeface="Times New Roman" pitchFamily="18" charset="0"/>
            </a:endParaRPr>
          </a:p>
          <a:p>
            <a:r>
              <a:rPr lang="cs-CZ" sz="1400" b="1">
                <a:cs typeface="Times New Roman" pitchFamily="18" charset="0"/>
              </a:rPr>
              <a:t>Napište vzorec :</a:t>
            </a:r>
            <a:r>
              <a:rPr lang="cs-CZ" sz="1400">
                <a:cs typeface="Times New Roman" pitchFamily="18" charset="0"/>
              </a:rPr>
              <a:t>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</a:t>
            </a:r>
            <a:endParaRPr lang="cs-CZ" sz="600"/>
          </a:p>
          <a:p>
            <a:pPr eaLnBrk="0" hangingPunct="0"/>
            <a:r>
              <a:rPr lang="cs-CZ" sz="1400" b="1" i="1">
                <a:cs typeface="Times New Roman" pitchFamily="18" charset="0"/>
              </a:rPr>
              <a:t>hydrogensulfid  sodný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                     kyselina sirovodíková    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S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                           kation   Na</a:t>
            </a:r>
            <a:r>
              <a:rPr lang="cs-CZ" sz="1400" baseline="30000">
                <a:cs typeface="Times New Roman" pitchFamily="18" charset="0"/>
              </a:rPr>
              <a:t>1+</a:t>
            </a:r>
            <a:r>
              <a:rPr lang="cs-CZ" sz="1400">
                <a:cs typeface="Times New Roman" pitchFamily="18" charset="0"/>
              </a:rPr>
              <a:t>      anion    HS</a:t>
            </a:r>
            <a:r>
              <a:rPr lang="cs-CZ" sz="1400" baseline="30000">
                <a:cs typeface="Times New Roman" pitchFamily="18" charset="0"/>
              </a:rPr>
              <a:t>1-</a:t>
            </a:r>
            <a:r>
              <a:rPr lang="cs-CZ" sz="1400">
                <a:cs typeface="Times New Roman" pitchFamily="18" charset="0"/>
              </a:rPr>
              <a:t>    </a:t>
            </a:r>
            <a:endParaRPr lang="cs-CZ"/>
          </a:p>
        </p:txBody>
      </p:sp>
      <p:pic>
        <p:nvPicPr>
          <p:cNvPr id="717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5388" y="1597025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292725" y="1112838"/>
            <a:ext cx="8620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>
                <a:cs typeface="Times New Roman" pitchFamily="18" charset="0"/>
              </a:rPr>
              <a:t>  </a:t>
            </a:r>
          </a:p>
          <a:p>
            <a:endParaRPr lang="cs-CZ" sz="1400" b="1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NaHS</a:t>
            </a:r>
            <a:endParaRPr lang="cs-CZ" sz="600">
              <a:solidFill>
                <a:srgbClr val="FF0000"/>
              </a:solidFill>
            </a:endParaRPr>
          </a:p>
          <a:p>
            <a:pPr eaLnBrk="0" hangingPunct="0"/>
            <a:endParaRPr lang="cs-CZ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68313" y="2344738"/>
            <a:ext cx="71278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 i="1">
                <a:cs typeface="Times New Roman" pitchFamily="18" charset="0"/>
              </a:rPr>
              <a:t>dihydrogenfosforečnan  vápenatý     </a:t>
            </a:r>
            <a:endParaRPr lang="cs-CZ" sz="600"/>
          </a:p>
          <a:p>
            <a:pPr eaLnBrk="0" hangingPunct="0"/>
            <a:r>
              <a:rPr lang="cs-CZ" sz="1400" b="1" i="1">
                <a:cs typeface="Times New Roman" pitchFamily="18" charset="0"/>
              </a:rPr>
              <a:t>                                             </a:t>
            </a:r>
            <a:r>
              <a:rPr lang="cs-CZ" sz="1400">
                <a:cs typeface="Times New Roman" pitchFamily="18" charset="0"/>
              </a:rPr>
              <a:t>kyselina  trihydrogenfosforečná  H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PO</a:t>
            </a:r>
            <a:r>
              <a:rPr lang="cs-CZ" sz="1400" baseline="-30000">
                <a:cs typeface="Times New Roman" pitchFamily="18" charset="0"/>
              </a:rPr>
              <a:t>4</a:t>
            </a:r>
            <a:endParaRPr lang="cs-CZ" sz="1200">
              <a:cs typeface="Times New Roman" pitchFamily="18" charset="0"/>
            </a:endParaRPr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                                                           </a:t>
            </a:r>
            <a:r>
              <a:rPr lang="cs-CZ" sz="1400">
                <a:cs typeface="Times New Roman" pitchFamily="18" charset="0"/>
              </a:rPr>
              <a:t>kation  Ca</a:t>
            </a:r>
            <a:r>
              <a:rPr lang="cs-CZ" sz="1400" baseline="30000">
                <a:cs typeface="Times New Roman" pitchFamily="18" charset="0"/>
              </a:rPr>
              <a:t>2+</a:t>
            </a:r>
            <a:r>
              <a:rPr lang="cs-CZ" sz="1400">
                <a:cs typeface="Times New Roman" pitchFamily="18" charset="0"/>
              </a:rPr>
              <a:t>  anion  H 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PO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 baseline="30000">
                <a:cs typeface="Times New Roman" pitchFamily="18" charset="0"/>
              </a:rPr>
              <a:t>1-</a:t>
            </a:r>
            <a:r>
              <a:rPr lang="cs-CZ" sz="600"/>
              <a:t> </a:t>
            </a:r>
            <a:endParaRPr lang="cs-CZ"/>
          </a:p>
        </p:txBody>
      </p:sp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888" y="2708275"/>
            <a:ext cx="1476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300788" y="2636838"/>
            <a:ext cx="1763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Ca(</a:t>
            </a:r>
            <a:r>
              <a:rPr lang="cs-CZ" sz="1400" b="1" baseline="-3000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H</a:t>
            </a:r>
            <a:r>
              <a:rPr lang="cs-CZ" sz="1400" b="1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PO</a:t>
            </a:r>
            <a:r>
              <a:rPr lang="cs-CZ" sz="1400" b="1" baseline="-3000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cs-CZ" sz="1400" b="1" baseline="-25000">
                <a:solidFill>
                  <a:srgbClr val="FF0000"/>
                </a:solidFill>
                <a:cs typeface="Times New Roman" pitchFamily="18" charset="0"/>
              </a:rPr>
              <a:t>2</a:t>
            </a:r>
            <a:endParaRPr lang="cs-CZ">
              <a:solidFill>
                <a:srgbClr val="FF0000"/>
              </a:solidFill>
            </a:endParaRP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8538" y="4046538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7100" y="4621213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179388" y="3578225"/>
            <a:ext cx="20891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Napište název: </a:t>
            </a:r>
          </a:p>
          <a:p>
            <a:r>
              <a:rPr lang="cs-CZ" sz="1400" b="1">
                <a:cs typeface="Times New Roman" pitchFamily="18" charset="0"/>
              </a:rPr>
              <a:t> </a:t>
            </a:r>
            <a:endParaRPr lang="cs-CZ" sz="600"/>
          </a:p>
          <a:p>
            <a:pPr eaLnBrk="0" hangingPunct="0"/>
            <a:r>
              <a:rPr lang="cs-CZ" sz="1600" b="1" i="1">
                <a:cs typeface="Times New Roman" pitchFamily="18" charset="0"/>
              </a:rPr>
              <a:t>                 KH</a:t>
            </a:r>
            <a:r>
              <a:rPr lang="cs-CZ" sz="1600" b="1" i="1" baseline="-30000">
                <a:cs typeface="Times New Roman" pitchFamily="18" charset="0"/>
              </a:rPr>
              <a:t>2 </a:t>
            </a:r>
            <a:r>
              <a:rPr lang="cs-CZ" sz="1600" b="1" i="1">
                <a:cs typeface="Times New Roman" pitchFamily="18" charset="0"/>
              </a:rPr>
              <a:t>AsO</a:t>
            </a:r>
            <a:r>
              <a:rPr lang="cs-CZ" sz="1600" b="1" i="1" baseline="-30000">
                <a:cs typeface="Times New Roman" pitchFamily="18" charset="0"/>
              </a:rPr>
              <a:t>4</a:t>
            </a:r>
            <a:r>
              <a:rPr lang="cs-CZ" sz="16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2555875" y="4005263"/>
            <a:ext cx="5453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>
                <a:cs typeface="Times New Roman" pitchFamily="18" charset="0"/>
              </a:rPr>
              <a:t>    </a:t>
            </a:r>
            <a:r>
              <a:rPr lang="cs-CZ" sz="1600" b="1">
                <a:solidFill>
                  <a:srgbClr val="1F497D"/>
                </a:solidFill>
                <a:cs typeface="Times New Roman" pitchFamily="18" charset="0"/>
              </a:rPr>
              <a:t>K</a:t>
            </a:r>
            <a:r>
              <a:rPr lang="cs-CZ" sz="1600" b="1" baseline="30000">
                <a:solidFill>
                  <a:srgbClr val="1F497D"/>
                </a:solidFill>
                <a:cs typeface="Times New Roman" pitchFamily="18" charset="0"/>
              </a:rPr>
              <a:t>I</a:t>
            </a:r>
            <a:r>
              <a:rPr lang="cs-CZ" sz="1600" b="1">
                <a:solidFill>
                  <a:srgbClr val="548DD4"/>
                </a:solidFill>
                <a:cs typeface="Times New Roman" pitchFamily="18" charset="0"/>
              </a:rPr>
              <a:t> </a:t>
            </a:r>
            <a:r>
              <a:rPr lang="cs-CZ" sz="1600" b="1">
                <a:cs typeface="Times New Roman" pitchFamily="18" charset="0"/>
              </a:rPr>
              <a:t>H</a:t>
            </a:r>
            <a:r>
              <a:rPr lang="cs-CZ" sz="1600" b="1" baseline="-30000">
                <a:cs typeface="Times New Roman" pitchFamily="18" charset="0"/>
              </a:rPr>
              <a:t>2</a:t>
            </a:r>
            <a:r>
              <a:rPr lang="cs-CZ" sz="1600" b="1">
                <a:solidFill>
                  <a:srgbClr val="548DD4"/>
                </a:solidFill>
                <a:cs typeface="Times New Roman" pitchFamily="18" charset="0"/>
              </a:rPr>
              <a:t> </a:t>
            </a:r>
            <a:r>
              <a:rPr lang="cs-CZ" sz="1600" b="1">
                <a:solidFill>
                  <a:srgbClr val="FF0000"/>
                </a:solidFill>
                <a:cs typeface="Times New Roman" pitchFamily="18" charset="0"/>
              </a:rPr>
              <a:t>As</a:t>
            </a:r>
            <a:r>
              <a:rPr lang="cs-CZ" sz="1600" b="1" baseline="3000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cs-CZ" sz="1600" b="1">
                <a:cs typeface="Times New Roman" pitchFamily="18" charset="0"/>
              </a:rPr>
              <a:t>O</a:t>
            </a:r>
            <a:r>
              <a:rPr lang="cs-CZ" sz="1600" b="1" baseline="-30000">
                <a:cs typeface="Times New Roman" pitchFamily="18" charset="0"/>
              </a:rPr>
              <a:t>4</a:t>
            </a:r>
            <a:r>
              <a:rPr lang="cs-CZ" sz="1600">
                <a:cs typeface="Times New Roman" pitchFamily="18" charset="0"/>
              </a:rPr>
              <a:t>  =    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dihydrogenarzeničnan draselný</a:t>
            </a:r>
            <a:endParaRPr lang="cs-CZ" sz="1400" b="1">
              <a:solidFill>
                <a:srgbClr val="FF0000"/>
              </a:solidFill>
            </a:endParaRPr>
          </a:p>
          <a:p>
            <a:pPr eaLnBrk="0" hangingPunct="0"/>
            <a:r>
              <a:rPr lang="cs-CZ" sz="1600" b="1">
                <a:solidFill>
                  <a:srgbClr val="1F497D"/>
                </a:solidFill>
                <a:cs typeface="Times New Roman" pitchFamily="18" charset="0"/>
              </a:rPr>
              <a:t>    </a:t>
            </a:r>
            <a:endParaRPr lang="cs-CZ"/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2555875" y="4549775"/>
            <a:ext cx="51482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>
                <a:cs typeface="Times New Roman" pitchFamily="18" charset="0"/>
              </a:rPr>
              <a:t> </a:t>
            </a:r>
            <a:r>
              <a:rPr lang="cs-CZ" sz="1600" b="1">
                <a:solidFill>
                  <a:srgbClr val="1F497D"/>
                </a:solidFill>
                <a:cs typeface="Times New Roman" pitchFamily="18" charset="0"/>
              </a:rPr>
              <a:t>   Al</a:t>
            </a:r>
            <a:r>
              <a:rPr lang="cs-CZ" sz="1600" b="1" baseline="30000">
                <a:solidFill>
                  <a:srgbClr val="548DD4"/>
                </a:solidFill>
                <a:cs typeface="Times New Roman" pitchFamily="18" charset="0"/>
              </a:rPr>
              <a:t>III </a:t>
            </a:r>
            <a:r>
              <a:rPr lang="cs-CZ" sz="1600" b="1">
                <a:cs typeface="Times New Roman" pitchFamily="18" charset="0"/>
              </a:rPr>
              <a:t>( H</a:t>
            </a:r>
            <a:r>
              <a:rPr lang="cs-CZ" sz="1600" b="1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cs-CZ" sz="1600" b="1" baseline="30000">
                <a:solidFill>
                  <a:srgbClr val="FF0000"/>
                </a:solidFill>
                <a:cs typeface="Times New Roman" pitchFamily="18" charset="0"/>
              </a:rPr>
              <a:t>IV</a:t>
            </a:r>
            <a:r>
              <a:rPr lang="cs-CZ" sz="1600" b="1">
                <a:cs typeface="Times New Roman" pitchFamily="18" charset="0"/>
              </a:rPr>
              <a:t>O</a:t>
            </a:r>
            <a:r>
              <a:rPr lang="cs-CZ" sz="1600" b="1" baseline="-30000">
                <a:cs typeface="Times New Roman" pitchFamily="18" charset="0"/>
              </a:rPr>
              <a:t>3</a:t>
            </a:r>
            <a:r>
              <a:rPr lang="cs-CZ" sz="1600" b="1">
                <a:cs typeface="Times New Roman" pitchFamily="18" charset="0"/>
              </a:rPr>
              <a:t>)</a:t>
            </a:r>
            <a:r>
              <a:rPr lang="cs-CZ" sz="1600" b="1" baseline="-30000">
                <a:cs typeface="Times New Roman" pitchFamily="18" charset="0"/>
              </a:rPr>
              <a:t>3</a:t>
            </a:r>
            <a:r>
              <a:rPr lang="cs-CZ" sz="16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  =   </a:t>
            </a:r>
            <a:r>
              <a:rPr lang="cs-CZ" sz="1400" b="1">
                <a:solidFill>
                  <a:srgbClr val="FF0000"/>
                </a:solidFill>
                <a:cs typeface="Times New Roman" pitchFamily="18" charset="0"/>
              </a:rPr>
              <a:t>hydrogenuhličitan hlinitý</a:t>
            </a:r>
            <a:endParaRPr lang="cs-CZ" sz="1400" b="1">
              <a:solidFill>
                <a:srgbClr val="FF0000"/>
              </a:solidFill>
            </a:endParaRPr>
          </a:p>
        </p:txBody>
      </p:sp>
      <p:sp>
        <p:nvSpPr>
          <p:cNvPr id="7181" name="Obdélník 12"/>
          <p:cNvSpPr>
            <a:spLocks noChangeArrowheads="1"/>
          </p:cNvSpPr>
          <p:nvPr/>
        </p:nvSpPr>
        <p:spPr bwMode="auto">
          <a:xfrm>
            <a:off x="971550" y="4549775"/>
            <a:ext cx="1192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i="1">
                <a:cs typeface="Times New Roman" pitchFamily="18" charset="0"/>
              </a:rPr>
              <a:t>Al(HCO</a:t>
            </a:r>
            <a:r>
              <a:rPr lang="cs-CZ" sz="1600" b="1" i="1" baseline="-30000">
                <a:cs typeface="Times New Roman" pitchFamily="18" charset="0"/>
              </a:rPr>
              <a:t>3</a:t>
            </a:r>
            <a:r>
              <a:rPr lang="cs-CZ" sz="1600" b="1" i="1">
                <a:cs typeface="Times New Roman" pitchFamily="18" charset="0"/>
              </a:rPr>
              <a:t>)</a:t>
            </a:r>
            <a:r>
              <a:rPr lang="cs-CZ" sz="1600" b="1" i="1" baseline="-30000">
                <a:cs typeface="Times New Roman" pitchFamily="18" charset="0"/>
              </a:rPr>
              <a:t>2</a:t>
            </a:r>
            <a:r>
              <a:rPr lang="cs-CZ" sz="1600" b="1">
                <a:solidFill>
                  <a:srgbClr val="1F497D"/>
                </a:solidFill>
                <a:cs typeface="Times New Roman" pitchFamily="18" charset="0"/>
              </a:rPr>
              <a:t> </a:t>
            </a:r>
            <a:endParaRPr lang="cs-CZ" sz="1600">
              <a:latin typeface="Calibri" pitchFamily="34" charset="0"/>
            </a:endParaRPr>
          </a:p>
        </p:txBody>
      </p:sp>
      <p:sp>
        <p:nvSpPr>
          <p:cNvPr id="14" name="Tlačítko akce: Dopředu nebo Další 13">
            <a:hlinkClick r:id="" action="ppaction://hlinkshowjump?jump=nextslide" highlightClick="1"/>
          </p:cNvPr>
          <p:cNvSpPr/>
          <p:nvPr/>
        </p:nvSpPr>
        <p:spPr>
          <a:xfrm>
            <a:off x="7740650" y="5373688"/>
            <a:ext cx="719138" cy="431800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Tlačítko akce: Zpět nebo Předchozí 14">
            <a:hlinkClick r:id="" action="ppaction://hlinkshowjump?jump=previousslide" highlightClick="1"/>
          </p:cNvPr>
          <p:cNvSpPr/>
          <p:nvPr/>
        </p:nvSpPr>
        <p:spPr>
          <a:xfrm>
            <a:off x="6875463" y="5373688"/>
            <a:ext cx="792162" cy="431800"/>
          </a:xfrm>
          <a:prstGeom prst="actionButtonBackPreviou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8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 build="allAtOnce"/>
      <p:bldP spid="7175" grpId="0"/>
      <p:bldP spid="7178" grpId="0"/>
      <p:bldP spid="7179" grpId="0"/>
      <p:bldP spid="7180" grpId="0"/>
      <p:bldP spid="71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03575" y="908050"/>
            <a:ext cx="2387600" cy="471488"/>
          </a:xfrm>
          <a:prstGeom prst="rect">
            <a:avLst/>
          </a:prstGeom>
          <a:solidFill>
            <a:srgbClr val="D6E3BC"/>
          </a:solidFill>
          <a:ln w="28575">
            <a:solidFill>
              <a:srgbClr val="4E6128"/>
            </a:solidFill>
            <a:miter lim="800000"/>
            <a:headEnd/>
            <a:tailEnd/>
          </a:ln>
          <a:effectLst>
            <a:outerShdw dist="107763" dir="18900000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cs-CZ" sz="2000" b="1" dirty="0">
                <a:latin typeface="Calibri" pitchFamily="34" charset="0"/>
              </a:rPr>
              <a:t>HYDRÁTY</a:t>
            </a:r>
            <a:endParaRPr lang="cs-CZ" sz="2000" dirty="0">
              <a:latin typeface="Arial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116013" y="2139950"/>
            <a:ext cx="6835775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>
                <a:cs typeface="Times New Roman" pitchFamily="18" charset="0"/>
              </a:rPr>
              <a:t>  v jejich molekulách je navázána  krystalová voda</a:t>
            </a:r>
          </a:p>
          <a:p>
            <a:endParaRPr lang="cs-CZ"/>
          </a:p>
          <a:p>
            <a:pPr eaLnBrk="0" hangingPunct="0">
              <a:buFont typeface="Wingdings" pitchFamily="2" charset="2"/>
              <a:buChar char="Ø"/>
            </a:pPr>
            <a:r>
              <a:rPr lang="cs-CZ" b="1">
                <a:cs typeface="Times New Roman" pitchFamily="18" charset="0"/>
              </a:rPr>
              <a:t>  přítomnost vody je vyjádřena v názvu slovem  </a:t>
            </a:r>
            <a:r>
              <a:rPr lang="cs-CZ" b="1" i="1">
                <a:solidFill>
                  <a:srgbClr val="FF0000"/>
                </a:solidFill>
                <a:cs typeface="Times New Roman" pitchFamily="18" charset="0"/>
              </a:rPr>
              <a:t>hydrát </a:t>
            </a:r>
          </a:p>
          <a:p>
            <a:pPr eaLnBrk="0" hangingPunct="0"/>
            <a:r>
              <a:rPr lang="cs-CZ" b="1">
                <a:solidFill>
                  <a:srgbClr val="000000"/>
                </a:solidFill>
                <a:cs typeface="Times New Roman" pitchFamily="18" charset="0"/>
              </a:rPr>
              <a:t>     a počet jejích molekul  násobící  číslovkovou předponou </a:t>
            </a:r>
            <a:endParaRPr lang="cs-CZ" sz="2000" b="1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cs-CZ" sz="2000" b="1">
                <a:solidFill>
                  <a:srgbClr val="000000"/>
                </a:solidFill>
                <a:cs typeface="Times New Roman" pitchFamily="18" charset="0"/>
              </a:rPr>
              <a:t>                                                      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cs-CZ" sz="2000" b="1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cs-CZ" b="1">
                <a:solidFill>
                  <a:srgbClr val="000000"/>
                </a:solidFill>
                <a:cs typeface="Times New Roman" pitchFamily="18" charset="0"/>
              </a:rPr>
              <a:t>název soli je uveden v 2. pádě</a:t>
            </a:r>
            <a:endParaRPr lang="cs-CZ"/>
          </a:p>
        </p:txBody>
      </p:sp>
      <p:sp>
        <p:nvSpPr>
          <p:cNvPr id="15" name="Tlačítko akce: Dopředu nebo Další 14">
            <a:hlinkClick r:id="" action="ppaction://hlinkshowjump?jump=nextslide" highlightClick="1"/>
          </p:cNvPr>
          <p:cNvSpPr/>
          <p:nvPr/>
        </p:nvSpPr>
        <p:spPr>
          <a:xfrm>
            <a:off x="7885113" y="6021388"/>
            <a:ext cx="719137" cy="431800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Tlačítko akce: Zpět nebo Předchozí 15">
            <a:hlinkClick r:id="" action="ppaction://hlinkshowjump?jump=previousslide" highlightClick="1"/>
          </p:cNvPr>
          <p:cNvSpPr/>
          <p:nvPr/>
        </p:nvSpPr>
        <p:spPr>
          <a:xfrm>
            <a:off x="6948488" y="6021388"/>
            <a:ext cx="792162" cy="431800"/>
          </a:xfrm>
          <a:prstGeom prst="actionButtonBackPreviou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395288" y="981075"/>
            <a:ext cx="41402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NAPŘ. </a:t>
            </a:r>
          </a:p>
          <a:p>
            <a:r>
              <a:rPr lang="cs-CZ" sz="1400" b="1">
                <a:cs typeface="Times New Roman" pitchFamily="18" charset="0"/>
              </a:rPr>
              <a:t>Napište název</a:t>
            </a:r>
            <a:r>
              <a:rPr lang="cs-CZ" sz="1400">
                <a:cs typeface="Times New Roman" pitchFamily="18" charset="0"/>
              </a:rPr>
              <a:t> </a:t>
            </a:r>
          </a:p>
          <a:p>
            <a:r>
              <a:rPr lang="cs-CZ" sz="1400">
                <a:cs typeface="Times New Roman" pitchFamily="18" charset="0"/>
              </a:rPr>
              <a:t> </a:t>
            </a:r>
            <a:endParaRPr lang="cs-CZ" sz="600"/>
          </a:p>
          <a:p>
            <a:pPr eaLnBrk="0" hangingPunct="0"/>
            <a:r>
              <a:rPr lang="cs-CZ" sz="1600" b="1">
                <a:cs typeface="Times New Roman" pitchFamily="18" charset="0"/>
              </a:rPr>
              <a:t>BaCl</a:t>
            </a:r>
            <a:r>
              <a:rPr lang="cs-CZ" sz="1600" b="1" baseline="-30000">
                <a:cs typeface="Times New Roman" pitchFamily="18" charset="0"/>
              </a:rPr>
              <a:t>2</a:t>
            </a:r>
            <a:r>
              <a:rPr lang="cs-CZ" sz="1600" b="1">
                <a:cs typeface="Times New Roman" pitchFamily="18" charset="0"/>
              </a:rPr>
              <a:t>  . 2 H</a:t>
            </a:r>
            <a:r>
              <a:rPr lang="cs-CZ" sz="1600" b="1" baseline="-30000">
                <a:cs typeface="Times New Roman" pitchFamily="18" charset="0"/>
              </a:rPr>
              <a:t>2</a:t>
            </a:r>
            <a:r>
              <a:rPr lang="cs-CZ" sz="1600" b="1">
                <a:cs typeface="Times New Roman" pitchFamily="18" charset="0"/>
              </a:rPr>
              <a:t>O </a:t>
            </a:r>
            <a:r>
              <a:rPr lang="cs-CZ" sz="1600">
                <a:cs typeface="Times New Roman" pitchFamily="18" charset="0"/>
              </a:rPr>
              <a:t> </a:t>
            </a:r>
            <a:endParaRPr lang="cs-CZ"/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1557338"/>
            <a:ext cx="24288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411413" y="1628775"/>
            <a:ext cx="525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>
                <a:cs typeface="Times New Roman" pitchFamily="18" charset="0"/>
              </a:rPr>
              <a:t>  </a:t>
            </a:r>
            <a:r>
              <a:rPr lang="cs-CZ" sz="1600" b="1">
                <a:cs typeface="Times New Roman" pitchFamily="18" charset="0"/>
              </a:rPr>
              <a:t>Ba </a:t>
            </a:r>
            <a:r>
              <a:rPr lang="cs-CZ" sz="1600" b="1" baseline="30000">
                <a:cs typeface="Times New Roman" pitchFamily="18" charset="0"/>
              </a:rPr>
              <a:t>II </a:t>
            </a:r>
            <a:r>
              <a:rPr lang="cs-CZ" sz="1600" b="1">
                <a:cs typeface="Times New Roman" pitchFamily="18" charset="0"/>
              </a:rPr>
              <a:t>Cl</a:t>
            </a:r>
            <a:r>
              <a:rPr lang="cs-CZ" sz="1600" b="1" baseline="-30000">
                <a:cs typeface="Times New Roman" pitchFamily="18" charset="0"/>
              </a:rPr>
              <a:t>2</a:t>
            </a:r>
            <a:r>
              <a:rPr lang="cs-CZ" sz="1600" b="1">
                <a:cs typeface="Times New Roman" pitchFamily="18" charset="0"/>
              </a:rPr>
              <a:t> </a:t>
            </a:r>
            <a:r>
              <a:rPr lang="cs-CZ" sz="1600" b="1" baseline="30000">
                <a:cs typeface="Times New Roman" pitchFamily="18" charset="0"/>
              </a:rPr>
              <a:t>-I</a:t>
            </a:r>
            <a:r>
              <a:rPr lang="cs-CZ" sz="1600" b="1">
                <a:cs typeface="Times New Roman" pitchFamily="18" charset="0"/>
              </a:rPr>
              <a:t> . </a:t>
            </a:r>
            <a:r>
              <a:rPr lang="cs-CZ" sz="1600" b="1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600" b="1">
                <a:cs typeface="Times New Roman" pitchFamily="18" charset="0"/>
              </a:rPr>
              <a:t> H</a:t>
            </a:r>
            <a:r>
              <a:rPr lang="cs-CZ" sz="1600" b="1" baseline="-30000">
                <a:cs typeface="Times New Roman" pitchFamily="18" charset="0"/>
              </a:rPr>
              <a:t>2</a:t>
            </a:r>
            <a:r>
              <a:rPr lang="cs-CZ" sz="1600" b="1">
                <a:cs typeface="Times New Roman" pitchFamily="18" charset="0"/>
              </a:rPr>
              <a:t>O  = 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dihydrát chloridu barnatého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9750" y="2278063"/>
            <a:ext cx="54356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Napište vzorec</a:t>
            </a:r>
          </a:p>
          <a:p>
            <a:endParaRPr lang="cs-CZ" sz="1400" b="1">
              <a:cs typeface="Times New Roman" pitchFamily="18" charset="0"/>
            </a:endParaRPr>
          </a:p>
          <a:p>
            <a:r>
              <a:rPr lang="cs-CZ" sz="1600" b="1">
                <a:cs typeface="Times New Roman" pitchFamily="18" charset="0"/>
              </a:rPr>
              <a:t>trihydrát dusičnanu měďnatého 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</a:t>
            </a:r>
            <a:endParaRPr lang="cs-CZ" sz="600"/>
          </a:p>
          <a:p>
            <a:pPr eaLnBrk="0" hangingPunct="0"/>
            <a:r>
              <a:rPr lang="cs-CZ" sz="1600">
                <a:cs typeface="Times New Roman" pitchFamily="18" charset="0"/>
              </a:rPr>
              <a:t>              dusičnan měďnatý   </a:t>
            </a:r>
          </a:p>
          <a:p>
            <a:pPr eaLnBrk="0" hangingPunct="0"/>
            <a:r>
              <a:rPr lang="cs-CZ" sz="1600">
                <a:cs typeface="Times New Roman" pitchFamily="18" charset="0"/>
              </a:rPr>
              <a:t>                                kyselina dusičná   HNO</a:t>
            </a:r>
            <a:r>
              <a:rPr lang="cs-CZ" sz="1600" baseline="-30000">
                <a:cs typeface="Times New Roman" pitchFamily="18" charset="0"/>
              </a:rPr>
              <a:t>3</a:t>
            </a:r>
            <a:r>
              <a:rPr lang="cs-CZ" sz="1600">
                <a:cs typeface="Times New Roman" pitchFamily="18" charset="0"/>
              </a:rPr>
              <a:t>   </a:t>
            </a:r>
            <a:endParaRPr lang="cs-CZ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5076825" y="3357563"/>
            <a:ext cx="31321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>
                <a:cs typeface="Times New Roman" pitchFamily="18" charset="0"/>
              </a:rPr>
              <a:t>kation   Cu</a:t>
            </a:r>
            <a:r>
              <a:rPr lang="cs-CZ" sz="1600" baseline="30000">
                <a:cs typeface="Times New Roman" pitchFamily="18" charset="0"/>
              </a:rPr>
              <a:t>2+</a:t>
            </a:r>
            <a:r>
              <a:rPr lang="cs-CZ" sz="1600">
                <a:cs typeface="Times New Roman" pitchFamily="18" charset="0"/>
              </a:rPr>
              <a:t>      anion     NO</a:t>
            </a:r>
            <a:r>
              <a:rPr lang="cs-CZ" sz="1600" baseline="-30000">
                <a:cs typeface="Times New Roman" pitchFamily="18" charset="0"/>
              </a:rPr>
              <a:t>3</a:t>
            </a:r>
            <a:r>
              <a:rPr lang="cs-CZ" sz="1600" baseline="30000">
                <a:cs typeface="Times New Roman" pitchFamily="18" charset="0"/>
              </a:rPr>
              <a:t>1-</a:t>
            </a:r>
            <a:r>
              <a:rPr lang="cs-CZ" sz="1600">
                <a:cs typeface="Times New Roman" pitchFamily="18" charset="0"/>
              </a:rPr>
              <a:t>    </a:t>
            </a:r>
            <a:endParaRPr lang="cs-CZ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651500" y="3860800"/>
            <a:ext cx="12938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 b="1">
                <a:cs typeface="Times New Roman" pitchFamily="18" charset="0"/>
              </a:rPr>
              <a:t>Cu (NO</a:t>
            </a:r>
            <a:r>
              <a:rPr lang="cs-CZ" sz="1600" b="1" baseline="-30000">
                <a:cs typeface="Times New Roman" pitchFamily="18" charset="0"/>
              </a:rPr>
              <a:t>3</a:t>
            </a:r>
            <a:r>
              <a:rPr lang="cs-CZ" sz="1600" b="1">
                <a:cs typeface="Times New Roman" pitchFamily="18" charset="0"/>
              </a:rPr>
              <a:t>)</a:t>
            </a:r>
            <a:r>
              <a:rPr lang="cs-CZ" sz="1600" b="1" baseline="-30000">
                <a:cs typeface="Times New Roman" pitchFamily="18" charset="0"/>
              </a:rPr>
              <a:t>2</a:t>
            </a:r>
            <a:endParaRPr lang="cs-CZ"/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971550" y="4365625"/>
            <a:ext cx="176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>
                <a:solidFill>
                  <a:srgbClr val="FF0000"/>
                </a:solidFill>
                <a:cs typeface="Times New Roman" pitchFamily="18" charset="0"/>
              </a:rPr>
              <a:t>            tri</a:t>
            </a:r>
            <a:r>
              <a:rPr lang="cs-CZ" sz="1600">
                <a:cs typeface="Times New Roman" pitchFamily="18" charset="0"/>
              </a:rPr>
              <a:t>hydrát   </a:t>
            </a:r>
            <a:endParaRPr lang="cs-CZ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3348038" y="4365625"/>
            <a:ext cx="26273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>
                <a:cs typeface="Times New Roman" pitchFamily="18" charset="0"/>
              </a:rPr>
              <a:t>  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Cu (NO</a:t>
            </a:r>
            <a:r>
              <a:rPr lang="cs-CZ" sz="1600" b="1" i="1" baseline="-3000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cs-CZ" sz="1600" b="1" i="1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  .  3 H</a:t>
            </a:r>
            <a:r>
              <a:rPr lang="cs-CZ" sz="1600" b="1" i="1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cs typeface="Times New Roman" pitchFamily="18" charset="0"/>
              </a:rPr>
              <a:t>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971550" y="5229225"/>
            <a:ext cx="4968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400" b="1">
                <a:cs typeface="Times New Roman" pitchFamily="18" charset="0"/>
              </a:rPr>
              <a:t>   </a:t>
            </a:r>
            <a:r>
              <a:rPr lang="cs-CZ" b="1">
                <a:cs typeface="Times New Roman" pitchFamily="18" charset="0"/>
              </a:rPr>
              <a:t>často se používají triviální názvy</a:t>
            </a:r>
            <a:endParaRPr lang="cs-CZ"/>
          </a:p>
        </p:txBody>
      </p:sp>
      <p:sp>
        <p:nvSpPr>
          <p:cNvPr id="15" name="Tlačítko akce: Dopředu nebo Další 14">
            <a:hlinkClick r:id="" action="ppaction://hlinkshowjump?jump=nextslide" highlightClick="1"/>
          </p:cNvPr>
          <p:cNvSpPr/>
          <p:nvPr/>
        </p:nvSpPr>
        <p:spPr>
          <a:xfrm>
            <a:off x="7885113" y="6021388"/>
            <a:ext cx="719137" cy="431800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Tlačítko akce: Zpět nebo Předchozí 15">
            <a:hlinkClick r:id="" action="ppaction://hlinkshowjump?jump=previousslide" highlightClick="1"/>
          </p:cNvPr>
          <p:cNvSpPr/>
          <p:nvPr/>
        </p:nvSpPr>
        <p:spPr>
          <a:xfrm>
            <a:off x="6948488" y="6021388"/>
            <a:ext cx="792162" cy="431800"/>
          </a:xfrm>
          <a:prstGeom prst="actionButtonBackPreviou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3284538"/>
            <a:ext cx="2428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4292600"/>
            <a:ext cx="2444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3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8" grpId="0"/>
      <p:bldP spid="8199" grpId="0"/>
      <p:bldP spid="8200" grpId="0"/>
      <p:bldP spid="8202" grpId="0"/>
      <p:bldP spid="8203" grpId="0"/>
      <p:bldP spid="8205" grpId="0"/>
      <p:bldP spid="82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620713"/>
            <a:ext cx="8059738" cy="469900"/>
          </a:xfrm>
          <a:prstGeom prst="rect">
            <a:avLst/>
          </a:prstGeom>
          <a:solidFill>
            <a:srgbClr val="D6E3BC"/>
          </a:solidFill>
          <a:ln w="28575">
            <a:solidFill>
              <a:srgbClr val="4E6128"/>
            </a:solidFill>
            <a:miter lim="800000"/>
            <a:headEnd/>
            <a:tailEnd/>
          </a:ln>
          <a:effectLst>
            <a:outerShdw dist="107763" dir="18900000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lvl="1">
              <a:defRPr/>
            </a:pPr>
            <a:r>
              <a:rPr lang="cs-CZ" sz="1600" b="1" dirty="0">
                <a:latin typeface="Times New Roman" pitchFamily="18" charset="0"/>
              </a:rPr>
              <a:t>PŘEHLED  NEJPOUŽÍVANĚJŠÍCH TRIVIÁLNÍCH NÁZVŮ HYDRÁTŮ SOLÍ</a:t>
            </a:r>
          </a:p>
          <a:p>
            <a:pPr>
              <a:defRPr/>
            </a:pPr>
            <a:endParaRPr lang="cs-CZ" dirty="0">
              <a:latin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58888" y="1628775"/>
          <a:ext cx="6697662" cy="4318000"/>
        </p:xfrm>
        <a:graphic>
          <a:graphicData uri="http://schemas.openxmlformats.org/drawingml/2006/table">
            <a:tbl>
              <a:tblPr/>
              <a:tblGrid>
                <a:gridCol w="2244725"/>
                <a:gridCol w="2076450"/>
                <a:gridCol w="2376487"/>
              </a:tblGrid>
              <a:tr h="539750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TRIVIÁLNÍ NÁZEV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RACIONÁLNÍ NÁZEV 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MODRÁ SKALICE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CuSO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 5 H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pentahydrát síranu měďnatého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ZELENÁ SKALICE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FeSO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 7 H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heptahydrát síranu železnatého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BÍLÁ SKALICE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ZnSO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 7 H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heptahydrát síranu zinečnatého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SÁDROVEC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CaSO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 2 H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dihydrát síranu vápenatého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SÁDRA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CaSO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  H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hemihydrát síranu vápenatého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SODA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 10 H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dekahydrát uhličitanu sodného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KAMENEC  DRASELNO- HLINITÝ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KAl (SO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 12 H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dodekahydrát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síranu </a:t>
                      </a:r>
                      <a:r>
                        <a:rPr kumimoji="0" lang="cs-CZ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draselno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-hlinitého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04" marR="4420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8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9338" y="4437063"/>
            <a:ext cx="76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7596336" y="6165304"/>
            <a:ext cx="1296144" cy="4046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i="1" dirty="0">
                <a:solidFill>
                  <a:schemeClr val="tx1"/>
                </a:solidFill>
                <a:hlinkClick r:id="rId3" action="ppaction://hlinksldjump"/>
              </a:rPr>
              <a:t>průvodce</a:t>
            </a:r>
            <a:endParaRPr lang="cs-CZ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422</Words>
  <Application>Microsoft Office PowerPoint</Application>
  <PresentationFormat>Předvádění na obrazovce (4:3)</PresentationFormat>
  <Paragraphs>158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NÁZVOSLOVÍ  HYDROXIDŮ - HYDROGENSOLÍ  A   HYDRÁTŮ  SOLÍ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 HYDROXIDŮ - HYDROGENSOLÍ  A   HYDRÁTŮ  SOLÍ </dc:title>
  <dc:creator>RNDr. Hana Weinhauerová</dc:creator>
  <cp:lastModifiedBy>Uživatel systému Windows</cp:lastModifiedBy>
  <cp:revision>26</cp:revision>
  <dcterms:created xsi:type="dcterms:W3CDTF">2012-03-18T07:30:40Z</dcterms:created>
  <dcterms:modified xsi:type="dcterms:W3CDTF">2019-11-01T15:33:02Z</dcterms:modified>
</cp:coreProperties>
</file>