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slide" Target="../slides/slide12.xml"/><Relationship Id="rId1" Type="http://schemas.openxmlformats.org/officeDocument/2006/relationships/slide" Target="../slides/slide11.xml"/><Relationship Id="rId4" Type="http://schemas.openxmlformats.org/officeDocument/2006/relationships/slide" Target="../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343CD-7A9D-449B-AE48-6E3D92F81995}" type="doc">
      <dgm:prSet loTypeId="urn:microsoft.com/office/officeart/2005/8/layout/hList6" loCatId="list" qsTypeId="urn:microsoft.com/office/officeart/2005/8/quickstyle/simple3" qsCatId="simple" csTypeId="urn:microsoft.com/office/officeart/2005/8/colors/accent2_2" csCatId="accent2" phldr="1"/>
      <dgm:spPr/>
    </dgm:pt>
    <dgm:pt modelId="{5BC5335B-8243-47DD-A792-86F87EB6D185}">
      <dgm:prSet phldrT="[Text]" custT="1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1" dirty="0" smtClean="0">
              <a:latin typeface="Arial Black" pitchFamily="34" charset="0"/>
              <a:cs typeface="Arial" pitchFamily="34" charset="0"/>
              <a:hlinkClick xmlns:r="http://schemas.openxmlformats.org/officeDocument/2006/relationships" r:id="rId1" action="ppaction://hlinksldjump"/>
            </a:rPr>
            <a:t>NUKLIDY</a:t>
          </a:r>
          <a:endParaRPr lang="cs-CZ" sz="1600" b="1" dirty="0">
            <a:latin typeface="Arial Black" pitchFamily="34" charset="0"/>
            <a:cs typeface="Arial" pitchFamily="34" charset="0"/>
          </a:endParaRPr>
        </a:p>
      </dgm:t>
    </dgm:pt>
    <dgm:pt modelId="{881BB619-4669-4DAF-B74B-2DA124722EE0}" type="parTrans" cxnId="{338B81C2-A6D7-4ECB-AACF-91FAC2907D4A}">
      <dgm:prSet/>
      <dgm:spPr/>
      <dgm:t>
        <a:bodyPr/>
        <a:lstStyle/>
        <a:p>
          <a:endParaRPr lang="cs-CZ"/>
        </a:p>
      </dgm:t>
    </dgm:pt>
    <dgm:pt modelId="{EC48A0FB-7D10-4E74-8467-8338455C0A4A}" type="sibTrans" cxnId="{338B81C2-A6D7-4ECB-AACF-91FAC2907D4A}">
      <dgm:prSet/>
      <dgm:spPr/>
      <dgm:t>
        <a:bodyPr/>
        <a:lstStyle/>
        <a:p>
          <a:endParaRPr lang="cs-CZ"/>
        </a:p>
      </dgm:t>
    </dgm:pt>
    <dgm:pt modelId="{A1C9A42F-86F1-4393-B612-4396AEF568F1}">
      <dgm:prSet phldrT="[Text]" custT="1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1" dirty="0" smtClean="0">
              <a:latin typeface="Arial Black" pitchFamily="34" charset="0"/>
              <a:cs typeface="Arial" pitchFamily="34" charset="0"/>
              <a:hlinkClick xmlns:r="http://schemas.openxmlformats.org/officeDocument/2006/relationships" r:id="rId2" action="ppaction://hlinksldjump"/>
            </a:rPr>
            <a:t>IZOTOPY</a:t>
          </a:r>
          <a:endParaRPr lang="cs-CZ" sz="1600" b="1" dirty="0">
            <a:latin typeface="Arial Black" pitchFamily="34" charset="0"/>
            <a:cs typeface="Arial" pitchFamily="34" charset="0"/>
          </a:endParaRPr>
        </a:p>
      </dgm:t>
    </dgm:pt>
    <dgm:pt modelId="{F6BD7BEA-127E-4B03-A4AE-67931F64DA64}" type="parTrans" cxnId="{405BE424-031D-4793-9467-545D4BB6FE0C}">
      <dgm:prSet/>
      <dgm:spPr/>
      <dgm:t>
        <a:bodyPr/>
        <a:lstStyle/>
        <a:p>
          <a:endParaRPr lang="cs-CZ"/>
        </a:p>
      </dgm:t>
    </dgm:pt>
    <dgm:pt modelId="{E1006F9F-27DB-462D-97AB-7ABEA31860D4}" type="sibTrans" cxnId="{405BE424-031D-4793-9467-545D4BB6FE0C}">
      <dgm:prSet/>
      <dgm:spPr/>
      <dgm:t>
        <a:bodyPr/>
        <a:lstStyle/>
        <a:p>
          <a:endParaRPr lang="cs-CZ"/>
        </a:p>
      </dgm:t>
    </dgm:pt>
    <dgm:pt modelId="{40C8616D-AB82-4AFE-825E-7DBD905A00EC}">
      <dgm:prSet phldrT="[Text]" custT="1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1" dirty="0" smtClean="0">
              <a:latin typeface="Arial Black" pitchFamily="34" charset="0"/>
              <a:hlinkClick xmlns:r="http://schemas.openxmlformats.org/officeDocument/2006/relationships" r:id="rId3" action="ppaction://hlinksldjump"/>
            </a:rPr>
            <a:t>IZOBARY</a:t>
          </a:r>
          <a:endParaRPr lang="cs-CZ" sz="1600" b="1" dirty="0">
            <a:latin typeface="Arial Black" pitchFamily="34" charset="0"/>
          </a:endParaRPr>
        </a:p>
      </dgm:t>
    </dgm:pt>
    <dgm:pt modelId="{82AC442A-2E96-499C-80F8-6B556860A0D8}" type="parTrans" cxnId="{C0108380-9025-4F46-BD13-D9CE9F3326E6}">
      <dgm:prSet/>
      <dgm:spPr/>
      <dgm:t>
        <a:bodyPr/>
        <a:lstStyle/>
        <a:p>
          <a:endParaRPr lang="cs-CZ"/>
        </a:p>
      </dgm:t>
    </dgm:pt>
    <dgm:pt modelId="{97978620-BAB5-4914-BD2A-D2F1236FED6A}" type="sibTrans" cxnId="{C0108380-9025-4F46-BD13-D9CE9F3326E6}">
      <dgm:prSet/>
      <dgm:spPr/>
      <dgm:t>
        <a:bodyPr/>
        <a:lstStyle/>
        <a:p>
          <a:endParaRPr lang="cs-CZ"/>
        </a:p>
      </dgm:t>
    </dgm:pt>
    <dgm:pt modelId="{8E1D93B5-9717-45D9-B618-EFFA694DAA77}">
      <dgm:prSet custT="1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1" dirty="0" smtClean="0">
              <a:latin typeface="Arial Black" pitchFamily="34" charset="0"/>
              <a:hlinkClick xmlns:r="http://schemas.openxmlformats.org/officeDocument/2006/relationships" r:id="rId4" action="ppaction://hlinksldjump"/>
            </a:rPr>
            <a:t>PROCVIČENÍ</a:t>
          </a:r>
          <a:endParaRPr lang="cs-CZ" sz="1600" b="1" dirty="0">
            <a:latin typeface="Arial Black" pitchFamily="34" charset="0"/>
          </a:endParaRPr>
        </a:p>
      </dgm:t>
    </dgm:pt>
    <dgm:pt modelId="{0956E844-1D86-4E96-B456-91DAF2B28A12}" type="parTrans" cxnId="{404B3D5E-FAFC-4D48-A367-3DA693F3A0D3}">
      <dgm:prSet/>
      <dgm:spPr/>
      <dgm:t>
        <a:bodyPr/>
        <a:lstStyle/>
        <a:p>
          <a:endParaRPr lang="cs-CZ"/>
        </a:p>
      </dgm:t>
    </dgm:pt>
    <dgm:pt modelId="{118F6C11-B68C-4C8C-8E76-66D52634D564}" type="sibTrans" cxnId="{404B3D5E-FAFC-4D48-A367-3DA693F3A0D3}">
      <dgm:prSet/>
      <dgm:spPr/>
      <dgm:t>
        <a:bodyPr/>
        <a:lstStyle/>
        <a:p>
          <a:endParaRPr lang="cs-CZ"/>
        </a:p>
      </dgm:t>
    </dgm:pt>
    <dgm:pt modelId="{D40E9E97-FEAE-498F-B014-AE22205DBE4F}" type="pres">
      <dgm:prSet presAssocID="{785343CD-7A9D-449B-AE48-6E3D92F81995}" presName="Name0" presStyleCnt="0">
        <dgm:presLayoutVars>
          <dgm:dir/>
          <dgm:resizeHandles val="exact"/>
        </dgm:presLayoutVars>
      </dgm:prSet>
      <dgm:spPr/>
    </dgm:pt>
    <dgm:pt modelId="{1B1566A5-DF23-4814-B2AF-063987877415}" type="pres">
      <dgm:prSet presAssocID="{5BC5335B-8243-47DD-A792-86F87EB6D18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7ADD8C-D78E-423C-9EA5-A680A32C43A1}" type="pres">
      <dgm:prSet presAssocID="{EC48A0FB-7D10-4E74-8467-8338455C0A4A}" presName="sibTrans" presStyleCnt="0"/>
      <dgm:spPr/>
    </dgm:pt>
    <dgm:pt modelId="{3B2C3D55-C444-4F04-A466-21AA4A8291B3}" type="pres">
      <dgm:prSet presAssocID="{A1C9A42F-86F1-4393-B612-4396AEF568F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AFBF4B-95D5-4F47-A30F-3ECD8395073E}" type="pres">
      <dgm:prSet presAssocID="{E1006F9F-27DB-462D-97AB-7ABEA31860D4}" presName="sibTrans" presStyleCnt="0"/>
      <dgm:spPr/>
    </dgm:pt>
    <dgm:pt modelId="{1976089F-6FEB-4ABA-815A-BB023A641457}" type="pres">
      <dgm:prSet presAssocID="{40C8616D-AB82-4AFE-825E-7DBD905A00E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CB5633-FB6D-4899-B6FB-FBC3B55A7101}" type="pres">
      <dgm:prSet presAssocID="{97978620-BAB5-4914-BD2A-D2F1236FED6A}" presName="sibTrans" presStyleCnt="0"/>
      <dgm:spPr/>
    </dgm:pt>
    <dgm:pt modelId="{C8516D9F-7732-425A-9E82-4588FF58A0CE}" type="pres">
      <dgm:prSet presAssocID="{8E1D93B5-9717-45D9-B618-EFFA694DAA7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8DA031-1C6B-4CF1-9564-374973B2C24D}" type="presOf" srcId="{A1C9A42F-86F1-4393-B612-4396AEF568F1}" destId="{3B2C3D55-C444-4F04-A466-21AA4A8291B3}" srcOrd="0" destOrd="0" presId="urn:microsoft.com/office/officeart/2005/8/layout/hList6"/>
    <dgm:cxn modelId="{A15E713A-2183-41D0-A485-0044CBFF1898}" type="presOf" srcId="{8E1D93B5-9717-45D9-B618-EFFA694DAA77}" destId="{C8516D9F-7732-425A-9E82-4588FF58A0CE}" srcOrd="0" destOrd="0" presId="urn:microsoft.com/office/officeart/2005/8/layout/hList6"/>
    <dgm:cxn modelId="{405BE424-031D-4793-9467-545D4BB6FE0C}" srcId="{785343CD-7A9D-449B-AE48-6E3D92F81995}" destId="{A1C9A42F-86F1-4393-B612-4396AEF568F1}" srcOrd="1" destOrd="0" parTransId="{F6BD7BEA-127E-4B03-A4AE-67931F64DA64}" sibTransId="{E1006F9F-27DB-462D-97AB-7ABEA31860D4}"/>
    <dgm:cxn modelId="{ACEC9663-D971-4167-9236-71E2F9EEAFB7}" type="presOf" srcId="{785343CD-7A9D-449B-AE48-6E3D92F81995}" destId="{D40E9E97-FEAE-498F-B014-AE22205DBE4F}" srcOrd="0" destOrd="0" presId="urn:microsoft.com/office/officeart/2005/8/layout/hList6"/>
    <dgm:cxn modelId="{C0108380-9025-4F46-BD13-D9CE9F3326E6}" srcId="{785343CD-7A9D-449B-AE48-6E3D92F81995}" destId="{40C8616D-AB82-4AFE-825E-7DBD905A00EC}" srcOrd="2" destOrd="0" parTransId="{82AC442A-2E96-499C-80F8-6B556860A0D8}" sibTransId="{97978620-BAB5-4914-BD2A-D2F1236FED6A}"/>
    <dgm:cxn modelId="{1D47ECDF-86B7-4A64-BBEA-42AEC9EF2F99}" type="presOf" srcId="{40C8616D-AB82-4AFE-825E-7DBD905A00EC}" destId="{1976089F-6FEB-4ABA-815A-BB023A641457}" srcOrd="0" destOrd="0" presId="urn:microsoft.com/office/officeart/2005/8/layout/hList6"/>
    <dgm:cxn modelId="{338B81C2-A6D7-4ECB-AACF-91FAC2907D4A}" srcId="{785343CD-7A9D-449B-AE48-6E3D92F81995}" destId="{5BC5335B-8243-47DD-A792-86F87EB6D185}" srcOrd="0" destOrd="0" parTransId="{881BB619-4669-4DAF-B74B-2DA124722EE0}" sibTransId="{EC48A0FB-7D10-4E74-8467-8338455C0A4A}"/>
    <dgm:cxn modelId="{404B3D5E-FAFC-4D48-A367-3DA693F3A0D3}" srcId="{785343CD-7A9D-449B-AE48-6E3D92F81995}" destId="{8E1D93B5-9717-45D9-B618-EFFA694DAA77}" srcOrd="3" destOrd="0" parTransId="{0956E844-1D86-4E96-B456-91DAF2B28A12}" sibTransId="{118F6C11-B68C-4C8C-8E76-66D52634D564}"/>
    <dgm:cxn modelId="{BB349732-CBFE-4C64-8EDC-55DABB092108}" type="presOf" srcId="{5BC5335B-8243-47DD-A792-86F87EB6D185}" destId="{1B1566A5-DF23-4814-B2AF-063987877415}" srcOrd="0" destOrd="0" presId="urn:microsoft.com/office/officeart/2005/8/layout/hList6"/>
    <dgm:cxn modelId="{FD14DE42-02F7-4A12-9E45-EDA6776F65B3}" type="presParOf" srcId="{D40E9E97-FEAE-498F-B014-AE22205DBE4F}" destId="{1B1566A5-DF23-4814-B2AF-063987877415}" srcOrd="0" destOrd="0" presId="urn:microsoft.com/office/officeart/2005/8/layout/hList6"/>
    <dgm:cxn modelId="{4F357892-E9DD-42F0-9F54-A4F2605296E7}" type="presParOf" srcId="{D40E9E97-FEAE-498F-B014-AE22205DBE4F}" destId="{917ADD8C-D78E-423C-9EA5-A680A32C43A1}" srcOrd="1" destOrd="0" presId="urn:microsoft.com/office/officeart/2005/8/layout/hList6"/>
    <dgm:cxn modelId="{27AEE5E9-865C-4F01-AE0B-E5FCA1881E0B}" type="presParOf" srcId="{D40E9E97-FEAE-498F-B014-AE22205DBE4F}" destId="{3B2C3D55-C444-4F04-A466-21AA4A8291B3}" srcOrd="2" destOrd="0" presId="urn:microsoft.com/office/officeart/2005/8/layout/hList6"/>
    <dgm:cxn modelId="{6E130AF5-4020-4D6C-B244-4B74016806EF}" type="presParOf" srcId="{D40E9E97-FEAE-498F-B014-AE22205DBE4F}" destId="{97AFBF4B-95D5-4F47-A30F-3ECD8395073E}" srcOrd="3" destOrd="0" presId="urn:microsoft.com/office/officeart/2005/8/layout/hList6"/>
    <dgm:cxn modelId="{2B36E0E1-DBD0-4BA1-AE35-62B92F44C759}" type="presParOf" srcId="{D40E9E97-FEAE-498F-B014-AE22205DBE4F}" destId="{1976089F-6FEB-4ABA-815A-BB023A641457}" srcOrd="4" destOrd="0" presId="urn:microsoft.com/office/officeart/2005/8/layout/hList6"/>
    <dgm:cxn modelId="{81CBFD1A-4A53-4DEB-B40E-4CD9D45C230E}" type="presParOf" srcId="{D40E9E97-FEAE-498F-B014-AE22205DBE4F}" destId="{28CB5633-FB6D-4899-B6FB-FBC3B55A7101}" srcOrd="5" destOrd="0" presId="urn:microsoft.com/office/officeart/2005/8/layout/hList6"/>
    <dgm:cxn modelId="{A1AD12A7-883F-4A23-95F7-3CF5FEF9B875}" type="presParOf" srcId="{D40E9E97-FEAE-498F-B014-AE22205DBE4F}" destId="{C8516D9F-7732-425A-9E82-4588FF58A0CE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1566A5-DF23-4814-B2AF-063987877415}">
      <dsp:nvSpPr>
        <dsp:cNvPr id="0" name=""/>
        <dsp:cNvSpPr/>
      </dsp:nvSpPr>
      <dsp:spPr>
        <a:xfrm rot="16200000">
          <a:off x="-1144369" y="1146175"/>
          <a:ext cx="4064000" cy="1771649"/>
        </a:xfrm>
        <a:prstGeom prst="flowChartManualOperation">
          <a:avLst/>
        </a:prstGeom>
        <a:solidFill>
          <a:schemeClr val="accent2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 Black" pitchFamily="34" charset="0"/>
              <a:cs typeface="Arial" pitchFamily="34" charset="0"/>
              <a:hlinkClick xmlns:r="http://schemas.openxmlformats.org/officeDocument/2006/relationships" r:id="" action="ppaction://hlinksldjump"/>
            </a:rPr>
            <a:t>NUKLIDY</a:t>
          </a:r>
          <a:endParaRPr lang="cs-CZ" sz="1600" b="1" kern="1200" dirty="0">
            <a:latin typeface="Arial Black" pitchFamily="34" charset="0"/>
            <a:cs typeface="Arial" pitchFamily="34" charset="0"/>
          </a:endParaRPr>
        </a:p>
      </dsp:txBody>
      <dsp:txXfrm rot="16200000">
        <a:off x="-1144369" y="1146175"/>
        <a:ext cx="4064000" cy="1771649"/>
      </dsp:txXfrm>
    </dsp:sp>
    <dsp:sp modelId="{3B2C3D55-C444-4F04-A466-21AA4A8291B3}">
      <dsp:nvSpPr>
        <dsp:cNvPr id="0" name=""/>
        <dsp:cNvSpPr/>
      </dsp:nvSpPr>
      <dsp:spPr>
        <a:xfrm rot="16200000">
          <a:off x="760154" y="1146175"/>
          <a:ext cx="4064000" cy="1771649"/>
        </a:xfrm>
        <a:prstGeom prst="flowChartManualOperation">
          <a:avLst/>
        </a:prstGeom>
        <a:solidFill>
          <a:schemeClr val="accent2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 Black" pitchFamily="34" charset="0"/>
              <a:cs typeface="Arial" pitchFamily="34" charset="0"/>
              <a:hlinkClick xmlns:r="http://schemas.openxmlformats.org/officeDocument/2006/relationships" r:id="" action="ppaction://hlinksldjump"/>
            </a:rPr>
            <a:t>IZOTOPY</a:t>
          </a:r>
          <a:endParaRPr lang="cs-CZ" sz="1600" b="1" kern="1200" dirty="0">
            <a:latin typeface="Arial Black" pitchFamily="34" charset="0"/>
            <a:cs typeface="Arial" pitchFamily="34" charset="0"/>
          </a:endParaRPr>
        </a:p>
      </dsp:txBody>
      <dsp:txXfrm rot="16200000">
        <a:off x="760154" y="1146175"/>
        <a:ext cx="4064000" cy="1771649"/>
      </dsp:txXfrm>
    </dsp:sp>
    <dsp:sp modelId="{1976089F-6FEB-4ABA-815A-BB023A641457}">
      <dsp:nvSpPr>
        <dsp:cNvPr id="0" name=""/>
        <dsp:cNvSpPr/>
      </dsp:nvSpPr>
      <dsp:spPr>
        <a:xfrm rot="16200000">
          <a:off x="2664677" y="1146175"/>
          <a:ext cx="4064000" cy="1771649"/>
        </a:xfrm>
        <a:prstGeom prst="flowChartManualOperation">
          <a:avLst/>
        </a:prstGeom>
        <a:solidFill>
          <a:schemeClr val="accent2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 Black" pitchFamily="34" charset="0"/>
              <a:hlinkClick xmlns:r="http://schemas.openxmlformats.org/officeDocument/2006/relationships" r:id="" action="ppaction://hlinksldjump"/>
            </a:rPr>
            <a:t>IZOBARY</a:t>
          </a:r>
          <a:endParaRPr lang="cs-CZ" sz="1600" b="1" kern="1200" dirty="0">
            <a:latin typeface="Arial Black" pitchFamily="34" charset="0"/>
          </a:endParaRPr>
        </a:p>
      </dsp:txBody>
      <dsp:txXfrm rot="16200000">
        <a:off x="2664677" y="1146175"/>
        <a:ext cx="4064000" cy="1771649"/>
      </dsp:txXfrm>
    </dsp:sp>
    <dsp:sp modelId="{C8516D9F-7732-425A-9E82-4588FF58A0CE}">
      <dsp:nvSpPr>
        <dsp:cNvPr id="0" name=""/>
        <dsp:cNvSpPr/>
      </dsp:nvSpPr>
      <dsp:spPr>
        <a:xfrm rot="16200000">
          <a:off x="4569201" y="1146175"/>
          <a:ext cx="4064000" cy="1771649"/>
        </a:xfrm>
        <a:prstGeom prst="flowChartManualOperation">
          <a:avLst/>
        </a:prstGeom>
        <a:solidFill>
          <a:schemeClr val="accent2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Arial Black" pitchFamily="34" charset="0"/>
              <a:hlinkClick xmlns:r="http://schemas.openxmlformats.org/officeDocument/2006/relationships" r:id="" action="ppaction://hlinksldjump"/>
            </a:rPr>
            <a:t>PROCVIČENÍ</a:t>
          </a:r>
          <a:endParaRPr lang="cs-CZ" sz="1600" b="1" kern="1200" dirty="0">
            <a:latin typeface="Arial Black" pitchFamily="34" charset="0"/>
          </a:endParaRPr>
        </a:p>
      </dsp:txBody>
      <dsp:txXfrm rot="16200000">
        <a:off x="4569201" y="1146175"/>
        <a:ext cx="4064000" cy="177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B3AFE-085D-4973-925B-9AE85E06395E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9623-B842-4165-955E-DE4E0B35C8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dclipart/" TargetMode="External"/><Relationship Id="rId3" Type="http://schemas.openxmlformats.org/officeDocument/2006/relationships/hyperlink" Target="http://cs.wikipedia.org/wiki/Soubor:JosephWright-Alchemist.jpg" TargetMode="External"/><Relationship Id="rId7" Type="http://schemas.openxmlformats.org/officeDocument/2006/relationships/hyperlink" Target="http://cs.wikipedia.org/wiki/Soubor:Chadwick.jpg" TargetMode="External"/><Relationship Id="rId2" Type="http://schemas.openxmlformats.org/officeDocument/2006/relationships/hyperlink" Target="http://cs.wikipedia.org/wiki/Soubor:Democritus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J.J_Thomson.jpg" TargetMode="External"/><Relationship Id="rId5" Type="http://schemas.openxmlformats.org/officeDocument/2006/relationships/hyperlink" Target="http://cs.wikipedia.org/wiki/Soubor:Ernest_Rutherford.jpg" TargetMode="External"/><Relationship Id="rId10" Type="http://schemas.openxmlformats.org/officeDocument/2006/relationships/hyperlink" Target="http://www.curn.info/elem/elemcz.htm" TargetMode="External"/><Relationship Id="rId4" Type="http://schemas.openxmlformats.org/officeDocument/2006/relationships/hyperlink" Target="http://cs.wikipedia.org/wiki/Soubor:Dalton_John_desk.jpg" TargetMode="External"/><Relationship Id="rId9" Type="http://schemas.openxmlformats.org/officeDocument/2006/relationships/hyperlink" Target="http://office.microsof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47664" y="908720"/>
            <a:ext cx="5688632" cy="135537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>
                <a:gd name="adj1" fmla="val 6250"/>
                <a:gd name="adj2" fmla="val -312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STAVBA  ATOMU</a:t>
            </a:r>
            <a:endParaRPr lang="cs-CZ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1049" name="Picture 25" descr="C:\Documents and Settings\Admin\Local Settings\Temporary Internet Files\Content.IE5\CHMF4T2N\MC900405978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0000">
                <a:tint val="45000"/>
                <a:satMod val="400000"/>
              </a:srgbClr>
            </a:duotone>
            <a:lum bright="-10000" contrast="10000"/>
          </a:blip>
          <a:srcRect/>
          <a:stretch>
            <a:fillRect/>
          </a:stretch>
        </p:blipFill>
        <p:spPr bwMode="auto">
          <a:xfrm>
            <a:off x="6156176" y="2924944"/>
            <a:ext cx="2448272" cy="23042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1115616" y="2832611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3" action="ppaction://hlinksldjump"/>
              </a:rPr>
              <a:t>TEORIE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4" action="ppaction://hlinksldjump"/>
              </a:rPr>
              <a:t>DEFINICE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5" action="ppaction://hlinksldjump"/>
              </a:rPr>
              <a:t>ČÁSTICE ATOMU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6" action="ppaction://hlinksldjump"/>
              </a:rPr>
              <a:t>CHARAKTERISTIKY  ATOMU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7" action="ppaction://hlinksldjump"/>
              </a:rPr>
              <a:t>TYPY  ATOMŮ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  <a:hlinkClick r:id="rId8" action="ppaction://hlinksldjump"/>
              </a:rPr>
              <a:t>STAVBA  IONTŮ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83768" y="548680"/>
            <a:ext cx="4032448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TYPY  ATOMŮ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827584" y="1628800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2" name="Picture 4" descr="C:\Documents and Settings\Admin\Local Settings\Temporary Internet Files\Content.IE5\OQXTZT3N\MC90023900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116632"/>
            <a:ext cx="1804111" cy="15499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lačítko akce: Začátek 4">
            <a:hlinkClick r:id="" action="ppaction://hlinkshowjump?jump=firstslide" highlightClick="1"/>
          </p:cNvPr>
          <p:cNvSpPr/>
          <p:nvPr/>
        </p:nvSpPr>
        <p:spPr>
          <a:xfrm>
            <a:off x="611560" y="404664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836712"/>
            <a:ext cx="77768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NUKLIDY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atomy charakterizované stavem jádra (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určitým složením a strukturou)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v terminologii jaderné fyziky a chemie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lze nahradit pojem atom či prvek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lačítko akce: Zpět nebo Předchozí 2">
            <a:hlinkClick r:id="rId2" action="ppaction://hlinksldjump" highlightClick="1"/>
          </p:cNvPr>
          <p:cNvSpPr/>
          <p:nvPr/>
        </p:nvSpPr>
        <p:spPr>
          <a:xfrm>
            <a:off x="7812360" y="5517232"/>
            <a:ext cx="864096" cy="360040"/>
          </a:xfrm>
          <a:prstGeom prst="actionButtonBackPrevious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147990"/>
            <a:ext cx="80648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IZOTOPY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atomy téhož prvku lišící se počet neutronů ( tzn. hmotností,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nikoli chemickými vlastnostmi)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9512" y="1628800"/>
            <a:ext cx="7920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existuje 21 přirozených prvků tzn. nemají izotop    (např. F;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; Na; . . . ) 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79512" y="2086690"/>
            <a:ext cx="71642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počet izotopů je různý 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 např.  Cl = 2 ; O = 3; S = 4 ; </a:t>
            </a:r>
            <a:r>
              <a:rPr lang="cs-CZ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Sn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10 )</a:t>
            </a:r>
            <a:endParaRPr lang="cs-CZ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9512" y="2564904"/>
            <a:ext cx="7164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v PSP ty, co jsou v přírodě nejvíce zastoupeny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79512" y="2996952"/>
            <a:ext cx="7884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nemají specifické názvy či symboly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např. </a:t>
            </a:r>
            <a:r>
              <a:rPr lang="cs-CZ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  - dusík patnáct</a:t>
            </a:r>
            <a:endParaRPr lang="cs-CZ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23528" y="3362510"/>
            <a:ext cx="73803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VYJÍMKA : izotopy vodíku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cs-CZ" sz="1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protium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–    lehký vodík         1p ; 0 n ; 1 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cs-CZ" sz="1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   deuterium </a:t>
            </a:r>
            <a:r>
              <a:rPr kumimoji="0" lang="cs-CZ" sz="18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cs-CZ" sz="1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  těžký vodík         1p ; 1 n ; 1 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cs-CZ" sz="1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   tritium  </a:t>
            </a:r>
            <a:r>
              <a:rPr kumimoji="0" lang="cs-CZ" sz="18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cs-CZ" sz="18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   super těžký vodík  1p ; 2 n ; 1 e  </a:t>
            </a:r>
            <a:r>
              <a:rPr kumimoji="0" lang="cs-CZ" sz="1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(syntetický)</a:t>
            </a:r>
            <a:endParaRPr kumimoji="0" lang="cs-CZ" sz="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67544" y="5039018"/>
            <a:ext cx="720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UPOZORNĚNÍ: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při tvorbě izotopu bez ohledu na skutečnost  </a:t>
            </a:r>
            <a:r>
              <a:rPr lang="cs-CZ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pravidlo </a:t>
            </a:r>
            <a:r>
              <a:rPr lang="cs-CZ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cs-CZ" i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izotopu</a:t>
            </a:r>
            <a:r>
              <a:rPr lang="cs-CZ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A ± 2</a:t>
            </a:r>
            <a:endParaRPr lang="cs-CZ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lačítko akce: Zpět nebo Předchozí 8">
            <a:hlinkClick r:id="rId2" action="ppaction://hlinksldjump" highlightClick="1"/>
          </p:cNvPr>
          <p:cNvSpPr/>
          <p:nvPr/>
        </p:nvSpPr>
        <p:spPr>
          <a:xfrm>
            <a:off x="7812360" y="5517232"/>
            <a:ext cx="864096" cy="360040"/>
          </a:xfrm>
          <a:prstGeom prst="actionButtonBackPrevious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20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0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0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0"/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50803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IZOBARY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atomy různých prvků, které mají stejné nukleonové číslo ( tzn. hmotnost)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9512" y="1916832"/>
            <a:ext cx="80648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skutečně existující :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 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40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40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80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Hg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204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82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Pb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9552" y="3382834"/>
            <a:ext cx="78488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UPOZORNĚNÍ: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při tvorbě izobaru bez ohledu na skutečnost  </a:t>
            </a:r>
            <a:r>
              <a:rPr lang="cs-CZ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pravidlo </a:t>
            </a:r>
            <a:r>
              <a:rPr lang="cs-CZ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lang="cs-CZ" i="1" baseline="-30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izobaru</a:t>
            </a:r>
            <a:r>
              <a:rPr lang="cs-CZ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= Z ± 1</a:t>
            </a:r>
            <a:endParaRPr lang="cs-CZ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812360" y="5517232"/>
            <a:ext cx="864096" cy="360040"/>
          </a:xfrm>
          <a:prstGeom prst="actionButtonBackPrevious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331640" y="188640"/>
            <a:ext cx="50962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Napište izotop a izobar k daným atomům</a:t>
            </a:r>
            <a:endParaRPr kumimoji="0" lang="cs-CZ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chlor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zlato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plutonium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9512" y="836712"/>
            <a:ext cx="1475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řešení: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331640" y="1130261"/>
            <a:ext cx="709228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dle PSP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35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izotop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33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36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izobar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35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35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59632" y="2570421"/>
            <a:ext cx="74888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dle PSP  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197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Au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izotop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195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196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198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nebo </a:t>
            </a:r>
            <a:r>
              <a:rPr lang="cs-CZ" b="1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199</a:t>
            </a:r>
            <a:r>
              <a:rPr lang="cs-CZ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79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Au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izobar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197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80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Hg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197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78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Pt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15616" y="4431596"/>
            <a:ext cx="766834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dle PSP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94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izotop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242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94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243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94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245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94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nebo </a:t>
            </a:r>
            <a:r>
              <a:rPr lang="cs-CZ" b="1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246</a:t>
            </a:r>
            <a:r>
              <a:rPr lang="cs-CZ" b="1" baseline="-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94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Pu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izobar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93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Np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nebo </a:t>
            </a:r>
            <a:r>
              <a:rPr kumimoji="0" lang="cs-CZ" sz="1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244</a:t>
            </a: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95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lačítko akce: Zpět nebo Předchozí 6">
            <a:hlinkClick r:id="rId2" action="ppaction://hlinksldjump" highlightClick="1"/>
          </p:cNvPr>
          <p:cNvSpPr/>
          <p:nvPr/>
        </p:nvSpPr>
        <p:spPr>
          <a:xfrm>
            <a:off x="7740352" y="548680"/>
            <a:ext cx="864096" cy="360040"/>
          </a:xfrm>
          <a:prstGeom prst="actionButtonBackPrevious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2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  <p:bldP spid="266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71800" y="404664"/>
            <a:ext cx="3888432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STAVBA  IONTŮ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11560" y="1556792"/>
            <a:ext cx="76328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iont =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jedno či vícejaderná nabitá částice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např.  SO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;  Ca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2+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; Cl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; NH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1+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.. .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39552" y="2478859"/>
            <a:ext cx="8424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kationty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kladně nabité částice ( atomy odevzdaly valenční elektrony)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39552" y="2996952"/>
            <a:ext cx="8208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anionty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záporně nabité částice ( atomy doplnily valenční elektrony)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39552" y="3501008"/>
            <a:ext cx="77768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obsahují základní elementární částice : protony a neutrony v jádře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elektrony v obalu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39552" y="4062266"/>
            <a:ext cx="486003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Př.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Napište stavbu iontu 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endParaRPr kumimoji="0" lang="cs-CZ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197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3+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79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 ; 118 n ; 76 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7 p ;     7 n ; 10 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119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Sn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4+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50 p ;  69 n ; 46 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</a:t>
            </a:r>
            <a:r>
              <a:rPr kumimoji="0" lang="cs-CZ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2-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8 p ;    8 n ; 10 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53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495300" algn="l"/>
              </a:tabLst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lačítko akce: Začátek 7">
            <a:hlinkClick r:id="" action="ppaction://hlinkshowjump?jump=firstslide" highlightClick="1"/>
          </p:cNvPr>
          <p:cNvSpPr/>
          <p:nvPr/>
        </p:nvSpPr>
        <p:spPr>
          <a:xfrm>
            <a:off x="611560" y="404664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27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0"/>
                                        <p:tgtEl>
                                          <p:spTgt spid="27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27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0"/>
                                        <p:tgtEl>
                                          <p:spTgt spid="27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láček 1"/>
          <p:cNvSpPr/>
          <p:nvPr/>
        </p:nvSpPr>
        <p:spPr>
          <a:xfrm>
            <a:off x="1187624" y="548680"/>
            <a:ext cx="7056784" cy="3816424"/>
          </a:xfrm>
          <a:prstGeom prst="cloudCallout">
            <a:avLst>
              <a:gd name="adj1" fmla="val -23834"/>
              <a:gd name="adj2" fmla="val 74293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ÚKOLY NA PROCVIČENÍ 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VIZ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PRACOVNÍ LIST</a:t>
            </a:r>
            <a:endParaRPr lang="cs-CZ" sz="2400" b="1" dirty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8674" name="Picture 2" descr="C:\Documents and Settings\Admin\Local Settings\Temporary Internet Files\Content.IE5\5LNNCKHU\MC900379443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300192" y="4221088"/>
            <a:ext cx="2160240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99592" y="584975"/>
            <a:ext cx="824440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</a:rPr>
              <a:t>POUŽITÁ   LITERATURA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VACÍK  J. a kol.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Přehled středoškolské chemie.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Praha : SPN, 1999.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ISBN 80–7235–108–7.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MAREČEK, A.; HONZA, J.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Chemie pro čtyřletá gymnázia, 1. díl.                                                   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Nakladatelství Olomouc : 1998. ISBN 8071820555.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83568" y="2348880"/>
            <a:ext cx="7164288" cy="2523768"/>
            <a:chOff x="683568" y="2924944"/>
            <a:chExt cx="7164288" cy="2523768"/>
          </a:xfrm>
        </p:grpSpPr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683568" y="2924944"/>
              <a:ext cx="7164288" cy="2523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Black" pitchFamily="34" charset="0"/>
                  <a:ea typeface="Calibri" pitchFamily="34" charset="0"/>
                  <a:cs typeface="Times New Roman" pitchFamily="18" charset="0"/>
                </a:rPr>
                <a:t>OBRÁZKY:  </a:t>
              </a:r>
              <a:r>
                <a:rPr kumimoji="0" lang="cs-CZ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staženo 16.9.2012</a:t>
              </a:r>
              <a:endPara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hlinkClick r:id="rId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cs-CZ" sz="1600" dirty="0" smtClean="0">
                <a:latin typeface="Calibri" pitchFamily="34" charset="0"/>
                <a:ea typeface="Times New Roman" pitchFamily="18" charset="0"/>
                <a:hlinkClick r:id="rId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2"/>
                </a:rPr>
                <a:t>http://cs.wikipedia.org/wiki/Soubor:Democritus2.jpg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3"/>
                </a:rPr>
                <a:t>http://cs.wikipedia.org/wiki/Soubor:JosephWright-Alchemist.jpg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4"/>
                </a:rPr>
                <a:t>http://cs.wikipedia.org/wiki/Soubor:Dalton_John_desk.jpg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5"/>
                </a:rPr>
                <a:t>http://cs.wikipedia.org/wiki/Soubor:Ernest_Rutherford.jpg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6"/>
                </a:rPr>
                <a:t>http://en.wikipedia.org/wiki/File:J.J_Thomson.jpg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hlinkClick r:id="rId7"/>
                </a:rPr>
                <a:t>http://cs.wikipedia.org/wiki/Soubor:Chadwick.jpg</a:t>
              </a:r>
              <a:endPara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hlinkClick r:id="rId8"/>
                </a:rPr>
                <a:t>http://www.</a:t>
              </a:r>
              <a:r>
                <a:rPr kumimoji="0" lang="cs-CZ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hlinkClick r:id="rId8"/>
                </a:rPr>
                <a:t>pdclipart</a:t>
              </a: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</a:rPr>
                <a:t>    </a:t>
              </a: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hlinkClick r:id="rId9"/>
                </a:rPr>
                <a:t>http://office.</a:t>
              </a:r>
              <a:r>
                <a:rPr kumimoji="0" lang="cs-CZ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Times New Roman" pitchFamily="18" charset="0"/>
                  <a:hlinkClick r:id="rId9"/>
                </a:rPr>
                <a:t>microsoft.com</a:t>
              </a:r>
              <a:r>
                <a:rPr kumimoji="0" lang="cs-CZ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" name="Obdélník 3"/>
            <p:cNvSpPr/>
            <p:nvPr/>
          </p:nvSpPr>
          <p:spPr>
            <a:xfrm>
              <a:off x="755576" y="3356992"/>
              <a:ext cx="350858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dirty="0" smtClean="0">
                  <a:latin typeface="Calibri" pitchFamily="34" charset="0"/>
                  <a:ea typeface="Times New Roman" pitchFamily="18" charset="0"/>
                  <a:hlinkClick r:id="rId10"/>
                </a:rPr>
                <a:t>http://www.</a:t>
              </a:r>
              <a:r>
                <a:rPr lang="cs-CZ" sz="1600" dirty="0" err="1" smtClean="0">
                  <a:latin typeface="Calibri" pitchFamily="34" charset="0"/>
                  <a:ea typeface="Times New Roman" pitchFamily="18" charset="0"/>
                  <a:hlinkClick r:id="rId10"/>
                </a:rPr>
                <a:t>curn.info</a:t>
              </a:r>
              <a:r>
                <a:rPr lang="cs-CZ" sz="1600" dirty="0" smtClean="0">
                  <a:latin typeface="Calibri" pitchFamily="34" charset="0"/>
                  <a:ea typeface="Times New Roman" pitchFamily="18" charset="0"/>
                  <a:hlinkClick r:id="rId10"/>
                </a:rPr>
                <a:t>/</a:t>
              </a:r>
              <a:r>
                <a:rPr lang="cs-CZ" sz="1600" dirty="0" err="1" smtClean="0">
                  <a:latin typeface="Calibri" pitchFamily="34" charset="0"/>
                  <a:ea typeface="Times New Roman" pitchFamily="18" charset="0"/>
                  <a:hlinkClick r:id="rId10"/>
                </a:rPr>
                <a:t>elem</a:t>
              </a:r>
              <a:r>
                <a:rPr lang="cs-CZ" sz="1600" dirty="0" smtClean="0">
                  <a:latin typeface="Calibri" pitchFamily="34" charset="0"/>
                  <a:ea typeface="Times New Roman" pitchFamily="18" charset="0"/>
                  <a:hlinkClick r:id="rId10"/>
                </a:rPr>
                <a:t>/</a:t>
              </a:r>
              <a:r>
                <a:rPr lang="cs-CZ" sz="1600" dirty="0" err="1" smtClean="0">
                  <a:latin typeface="Calibri" pitchFamily="34" charset="0"/>
                  <a:ea typeface="Times New Roman" pitchFamily="18" charset="0"/>
                  <a:hlinkClick r:id="rId10"/>
                </a:rPr>
                <a:t>elemcz.htm</a:t>
              </a:r>
              <a:endParaRPr lang="cs-CZ" sz="1600" dirty="0" smtClean="0">
                <a:latin typeface="Arial" pitchFamily="34" charset="0"/>
                <a:ea typeface="Times New Roman" pitchFamily="18" charset="0"/>
                <a:hlinkClick r:id="rId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491880" y="404664"/>
            <a:ext cx="1589026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TEORIE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268760"/>
            <a:ext cx="69847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5.st.př.n.l.   Řecko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LEUKIPPOS; DEMOKRITOS; EPIKUROS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C:\Documents and Settings\Admin\Dokumenty\Obrázky\434px-Democritu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692696"/>
            <a:ext cx="1512168" cy="17350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1988840"/>
            <a:ext cx="6804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látky jsou složeny z velmi malých částic dále již nedělitelných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75656" y="2348880"/>
            <a:ext cx="3563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částice =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atomos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nedělitelný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83568" y="2852936"/>
            <a:ext cx="4339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postupně tato představa zapomenuta </a:t>
            </a:r>
            <a:endPara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9552" y="3501008"/>
            <a:ext cx="17491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ALCHYMISTÉ 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5" name="Picture 7" descr="C:\Documents and Settings\Admin\Dokumenty\Obrázky\422px-JosephWright-Alchemist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20000"/>
          </a:blip>
          <a:srcRect/>
          <a:stretch>
            <a:fillRect/>
          </a:stretch>
        </p:blipFill>
        <p:spPr bwMode="auto">
          <a:xfrm>
            <a:off x="6804248" y="3212976"/>
            <a:ext cx="1512169" cy="1944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7544" y="4005064"/>
            <a:ext cx="63289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Základ učení PLATONA  a ARISTOTELA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57200" algn="l"/>
              </a:tabLst>
            </a:pPr>
            <a:r>
              <a:rPr kumimoji="0" lang="cs-CZ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svět se skládá ze čtyř živlů – 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voda, oheň, země, vzduch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ty mají své vlastnosti – mícháním vznikají látky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lačítko akce: Dopředu nebo Další 10">
            <a:hlinkClick r:id="" action="ppaction://hlinkshowjump?jump=nextslide" highlightClick="1"/>
          </p:cNvPr>
          <p:cNvSpPr/>
          <p:nvPr/>
        </p:nvSpPr>
        <p:spPr>
          <a:xfrm>
            <a:off x="6804248" y="5589240"/>
            <a:ext cx="1224136" cy="432048"/>
          </a:xfrm>
          <a:prstGeom prst="actionButtonForwardNex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Začátek 11">
            <a:hlinkClick r:id="" action="ppaction://hlinkshowjump?jump=firstslide" highlightClick="1"/>
          </p:cNvPr>
          <p:cNvSpPr/>
          <p:nvPr/>
        </p:nvSpPr>
        <p:spPr>
          <a:xfrm>
            <a:off x="611560" y="404664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49" grpId="0"/>
      <p:bldP spid="2051" grpId="0"/>
      <p:bldP spid="2052" grpId="0"/>
      <p:bldP spid="2053" grpId="0"/>
      <p:bldP spid="20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3568" y="548680"/>
            <a:ext cx="7452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17. a 18. století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-  pokusy a výsledky z oblasti fyziky a chemie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=&gt;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návrat k představě – atomy základní částice látek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7544" y="1556792"/>
            <a:ext cx="6084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19. století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JOHN DALTON   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ATOMOVÁ TEORIE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3" name="Picture 3" descr="C:\Documents and Settings\Admin\Dokumenty\Obrázky\452px-Dalton_John_desk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6948264" y="1412776"/>
            <a:ext cx="1872208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9512" y="2348880"/>
            <a:ext cx="691276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Základní postuláty: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látky jsou složeny z velkého počtu atomů,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které jsou vzájemně poutány přitažlivými silami,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a jsou dále nedělitelné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atomy téhož prvku jsou shodné 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atomy různých prvků se od sebe liší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podstatou chemického děje je spojování či uvolňování atomů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45720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nejmenší částice sloučeniny(později nazvaná molekula) se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cs-CZ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skládá ze dvou či více atomů prvků</a:t>
            </a:r>
            <a:r>
              <a:rPr kumimoji="0" 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6804248" y="5589240"/>
            <a:ext cx="1224136" cy="432048"/>
          </a:xfrm>
          <a:prstGeom prst="actionButtonForwardNex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907704" y="548680"/>
            <a:ext cx="71287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1897   J.J.THOMSON  objev elektronu 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vedení elektřiny ve zředěných plynech – katodové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záření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C:\Documents and Settings\Admin\Dokumenty\Obrázky\383px-J_J_Thom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368152" cy="15841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051720" y="2426405"/>
            <a:ext cx="69847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865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1911    E. </a:t>
            </a:r>
            <a:r>
              <a:rPr kumimoji="0" lang="cs-CZ" sz="18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RUTHERFORD  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atomové jádro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rozptyl kladně nabitých částic při průchodu tenkou folií zlata)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struktura atomu – kladně nabité jádro obklopené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8650" algn="l"/>
              </a:tabLst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záporně nabitými částicemi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8" name="Picture 4" descr="C:\Documents and Settings\Admin\Dokumenty\Obrázky\Ernest_Rutherford.jpg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467545" y="2420888"/>
            <a:ext cx="144016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051720" y="4581128"/>
            <a:ext cx="67249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1932   CHADWICK  objev neutronu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při ostřelování jader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berylia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alfa částicemi objevil částici v jádře,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která byla nazvána neutron, protože neměla elektrický náboj.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90" name="Picture 6" descr="C:\Documents and Settings\Admin\Dokumenty\Obrázky\225px-Chadwic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509120"/>
            <a:ext cx="144016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Tlačítko akce: Začátek 7">
            <a:hlinkClick r:id="" action="ppaction://hlinkshowjump?jump=firstslide" highlightClick="1"/>
          </p:cNvPr>
          <p:cNvSpPr/>
          <p:nvPr/>
        </p:nvSpPr>
        <p:spPr>
          <a:xfrm>
            <a:off x="7524328" y="260648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7" grpId="0"/>
      <p:bldP spid="163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91880" y="404664"/>
            <a:ext cx="2520280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DEFINICE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520" y="1196752"/>
            <a:ext cx="86409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ATOM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elektroneutrální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nejmenší částice prvku, kterou dále nelze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chemicky dělit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kládá se z atomového jádra ( protony a neutrony) a elektronového obalu (elektrony)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400" b="1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Nebo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400" b="1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j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ednojaderná </a:t>
            </a: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elektroneutrální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částice, která se skládá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 atomového jádra ( protony a neutrony) a elektronového obalu (elektrony)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611560" y="404664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0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71800" y="404664"/>
            <a:ext cx="3888432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ČÁSTICE  ATOMU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1772816"/>
            <a:ext cx="4139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Základní elementární částice atomu 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11560" y="4293096"/>
            <a:ext cx="5940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Protony a neutrony = </a:t>
            </a: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nukleony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nukleus = jádro)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39552" y="5013176"/>
            <a:ext cx="7524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DALŠÍ  MIKROČÁSTICE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hadrony ; hyperony;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leptony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fotony ; mezony ; baryony ; kvarky ; . . 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619672" y="2204864"/>
          <a:ext cx="5849620" cy="1828800"/>
        </p:xfrm>
        <a:graphic>
          <a:graphicData uri="http://schemas.openxmlformats.org/drawingml/2006/table">
            <a:tbl>
              <a:tblPr/>
              <a:tblGrid>
                <a:gridCol w="1462405"/>
                <a:gridCol w="1462405"/>
                <a:gridCol w="1462405"/>
                <a:gridCol w="146240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částice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označení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hmotnost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Arial"/>
                          <a:ea typeface="Times New Roman"/>
                        </a:rPr>
                        <a:t>relativní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náboj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proton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p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+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neutron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n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 smtClean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Arial"/>
                          <a:ea typeface="Times New Roman"/>
                        </a:rPr>
                        <a:t>elektron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-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356992"/>
            <a:ext cx="504825" cy="514350"/>
          </a:xfrm>
          <a:prstGeom prst="rect">
            <a:avLst/>
          </a:prstGeom>
          <a:noFill/>
        </p:spPr>
      </p:pic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7380312" y="5805264"/>
            <a:ext cx="1224136" cy="432048"/>
          </a:xfrm>
          <a:prstGeom prst="actionButtonForwardNex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7" grpId="0"/>
      <p:bldP spid="184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99592" y="548680"/>
            <a:ext cx="6876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Př.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Porovnejte (doplňte znak nerovnosti) ze dvou hledisek 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59632" y="1196752"/>
          <a:ext cx="5544820" cy="836672"/>
        </p:xfrm>
        <a:graphic>
          <a:graphicData uri="http://schemas.openxmlformats.org/drawingml/2006/table">
            <a:tbl>
              <a:tblPr/>
              <a:tblGrid>
                <a:gridCol w="1296144"/>
                <a:gridCol w="277386"/>
                <a:gridCol w="1234782"/>
                <a:gridCol w="1296144"/>
                <a:gridCol w="231324"/>
                <a:gridCol w="1209040"/>
              </a:tblGrid>
              <a:tr h="28803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Arial"/>
                          <a:ea typeface="Times New Roman"/>
                        </a:rPr>
                        <a:t>a) hmotnosti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Arial"/>
                          <a:ea typeface="Times New Roman"/>
                        </a:rPr>
                        <a:t>b) náboje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2p+1n+3e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 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1p+3n+2e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2p+1n+3e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1p+3n+2e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6p+4n+2e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Arial"/>
                          <a:ea typeface="Times New Roman"/>
                        </a:rPr>
                        <a:t>2p+4n+6e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6p+4n+2e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Arial"/>
                          <a:ea typeface="Times New Roman"/>
                        </a:rPr>
                        <a:t>2p+4n+6e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11560" y="2492896"/>
            <a:ext cx="12596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Řešení :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3" name="Skupina 12"/>
          <p:cNvGrpSpPr/>
          <p:nvPr/>
        </p:nvGrpSpPr>
        <p:grpSpPr>
          <a:xfrm>
            <a:off x="1907704" y="2420888"/>
            <a:ext cx="2037184" cy="425951"/>
            <a:chOff x="1835696" y="2420888"/>
            <a:chExt cx="2037184" cy="425951"/>
          </a:xfrm>
        </p:grpSpPr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1835696" y="2508285"/>
              <a:ext cx="1763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a)  2.1 + 1.1 +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64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91880" y="2420888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4572000" y="2420888"/>
            <a:ext cx="1691680" cy="425951"/>
            <a:chOff x="4572000" y="2420888"/>
            <a:chExt cx="1691680" cy="425951"/>
          </a:xfrm>
        </p:grpSpPr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4572000" y="2508285"/>
              <a:ext cx="16916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1.1 + 3.1+ 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6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96136" y="2420888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286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2843808" y="2924944"/>
            <a:ext cx="1029072" cy="390525"/>
            <a:chOff x="2843808" y="2924944"/>
            <a:chExt cx="1029072" cy="390525"/>
          </a:xfrm>
        </p:grpSpPr>
        <p:sp>
          <p:nvSpPr>
            <p:cNvPr id="19475" name="Rectangle 19"/>
            <p:cNvSpPr>
              <a:spLocks noChangeArrowheads="1"/>
            </p:cNvSpPr>
            <p:nvPr/>
          </p:nvSpPr>
          <p:spPr bwMode="auto">
            <a:xfrm>
              <a:off x="2843808" y="2940333"/>
              <a:ext cx="683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3 +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74" name="Picture 1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91880" y="2924944"/>
              <a:ext cx="381000" cy="390525"/>
            </a:xfrm>
            <a:prstGeom prst="rect">
              <a:avLst/>
            </a:prstGeom>
            <a:noFill/>
          </p:spPr>
        </p:pic>
      </p:grpSp>
      <p:grpSp>
        <p:nvGrpSpPr>
          <p:cNvPr id="27" name="Skupina 26"/>
          <p:cNvGrpSpPr/>
          <p:nvPr/>
        </p:nvGrpSpPr>
        <p:grpSpPr>
          <a:xfrm>
            <a:off x="4283968" y="2924944"/>
            <a:ext cx="1763688" cy="441340"/>
            <a:chOff x="4139952" y="2924944"/>
            <a:chExt cx="1763688" cy="441340"/>
          </a:xfrm>
        </p:grpSpPr>
        <p:sp>
          <p:nvSpPr>
            <p:cNvPr id="19477" name="Rectangle 21"/>
            <p:cNvSpPr>
              <a:spLocks noChangeArrowheads="1"/>
            </p:cNvSpPr>
            <p:nvPr/>
          </p:nvSpPr>
          <p:spPr bwMode="auto">
            <a:xfrm>
              <a:off x="4139952" y="2996952"/>
              <a:ext cx="17636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    </a:t>
              </a: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4 +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76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92080" y="2924944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28" name="Obdélník 27"/>
          <p:cNvSpPr/>
          <p:nvPr/>
        </p:nvSpPr>
        <p:spPr>
          <a:xfrm>
            <a:off x="4211960" y="299695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&lt; 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2267744" y="3573016"/>
            <a:ext cx="1677144" cy="425951"/>
            <a:chOff x="1979712" y="3429000"/>
            <a:chExt cx="1677144" cy="425951"/>
          </a:xfrm>
        </p:grpSpPr>
        <p:sp>
          <p:nvSpPr>
            <p:cNvPr id="19479" name="Rectangle 23"/>
            <p:cNvSpPr>
              <a:spLocks noChangeArrowheads="1"/>
            </p:cNvSpPr>
            <p:nvPr/>
          </p:nvSpPr>
          <p:spPr bwMode="auto">
            <a:xfrm>
              <a:off x="1979712" y="3516397"/>
              <a:ext cx="12961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6.1 + 4.1 +  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78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3429000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6" name="Skupina 35"/>
          <p:cNvGrpSpPr/>
          <p:nvPr/>
        </p:nvGrpSpPr>
        <p:grpSpPr>
          <a:xfrm>
            <a:off x="4644008" y="3645024"/>
            <a:ext cx="1677144" cy="390525"/>
            <a:chOff x="4644008" y="3645024"/>
            <a:chExt cx="1677144" cy="390525"/>
          </a:xfrm>
        </p:grpSpPr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4644008" y="3660413"/>
              <a:ext cx="1547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2.1 + 4.1 + 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81" name="Picture 2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940152" y="3645024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2286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0" name="Skupina 39"/>
          <p:cNvGrpSpPr/>
          <p:nvPr/>
        </p:nvGrpSpPr>
        <p:grpSpPr>
          <a:xfrm>
            <a:off x="2843808" y="4149080"/>
            <a:ext cx="1101080" cy="441340"/>
            <a:chOff x="2843808" y="4149080"/>
            <a:chExt cx="1101080" cy="441340"/>
          </a:xfrm>
        </p:grpSpPr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2843808" y="4221088"/>
              <a:ext cx="7555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10 +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84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3888" y="4149080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4" name="Skupina 43"/>
          <p:cNvGrpSpPr/>
          <p:nvPr/>
        </p:nvGrpSpPr>
        <p:grpSpPr>
          <a:xfrm>
            <a:off x="4788024" y="4221088"/>
            <a:ext cx="885056" cy="390525"/>
            <a:chOff x="4788024" y="4221088"/>
            <a:chExt cx="885056" cy="390525"/>
          </a:xfrm>
        </p:grpSpPr>
        <p:sp>
          <p:nvSpPr>
            <p:cNvPr id="19488" name="Rectangle 32"/>
            <p:cNvSpPr>
              <a:spLocks noChangeArrowheads="1"/>
            </p:cNvSpPr>
            <p:nvPr/>
          </p:nvSpPr>
          <p:spPr bwMode="auto">
            <a:xfrm>
              <a:off x="4788024" y="4221088"/>
              <a:ext cx="7555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 +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9487" name="Picture 3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92080" y="4221088"/>
              <a:ext cx="381000" cy="390525"/>
            </a:xfrm>
            <a:prstGeom prst="rect">
              <a:avLst/>
            </a:prstGeom>
            <a:noFill/>
          </p:spPr>
        </p:pic>
      </p:grp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2286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2483768" y="170080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&gt; 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1691680" y="4812541"/>
            <a:ext cx="4817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2 . (+1) +1.0 + 3.(-1)             1.(+1) + 3.0 + 2.(-1)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3707904" y="5085184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-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1       =        -1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2051720" y="5517232"/>
            <a:ext cx="5004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. (+1) +4.0 + 2.(-1)             2.(+) + 4.0 + 6.(-1)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3491880" y="5949280"/>
            <a:ext cx="1979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+4       &gt;         -4</a:t>
            </a: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2483768" y="141277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&lt;</a:t>
            </a:r>
            <a:r>
              <a:rPr lang="cs-CZ" dirty="0"/>
              <a:t> 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4211960" y="414908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</a:t>
            </a:r>
            <a:endParaRPr lang="cs-CZ" dirty="0"/>
          </a:p>
        </p:txBody>
      </p:sp>
      <p:sp>
        <p:nvSpPr>
          <p:cNvPr id="52" name="Obdélník 51"/>
          <p:cNvSpPr/>
          <p:nvPr/>
        </p:nvSpPr>
        <p:spPr>
          <a:xfrm>
            <a:off x="5292080" y="1700808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&gt;</a:t>
            </a:r>
            <a:endParaRPr lang="cs-CZ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5292080" y="1484784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=</a:t>
            </a:r>
            <a:endParaRPr lang="cs-CZ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6" name="Tlačítko akce: Začátek 45">
            <a:hlinkClick r:id="" action="ppaction://hlinkshowjump?jump=firstslide" highlightClick="1"/>
          </p:cNvPr>
          <p:cNvSpPr/>
          <p:nvPr/>
        </p:nvSpPr>
        <p:spPr>
          <a:xfrm>
            <a:off x="7380312" y="5373216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9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4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9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0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2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20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8" grpId="0"/>
      <p:bldP spid="45" grpId="0"/>
      <p:bldP spid="19490" grpId="0"/>
      <p:bldP spid="19491" grpId="0"/>
      <p:bldP spid="19492" grpId="0"/>
      <p:bldP spid="50" grpId="0"/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404664"/>
            <a:ext cx="6264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CHARAKTERISTIKY   ATOMU</a:t>
            </a:r>
            <a:endParaRPr lang="cs-CZ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75856" y="1340768"/>
            <a:ext cx="2330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jsou udány v PSP</a:t>
            </a:r>
            <a:endParaRPr lang="cs-CZ" sz="24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619672" y="2132856"/>
            <a:ext cx="468052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PROTONOVÉ ČÍSLO  Z</a:t>
            </a:r>
            <a:r>
              <a:rPr kumimoji="0" lang="cs-CZ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počet protonů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počet elektronů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pořadí v PSP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619672" y="3861048"/>
            <a:ext cx="511256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sz="1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NUKLEONOVÉ (HMOTNOSTNÍ) ČÍSLO 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počet nukleonů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relativní hmotnost atomu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6804248" y="5589240"/>
            <a:ext cx="1224136" cy="432048"/>
          </a:xfrm>
          <a:prstGeom prst="actionButtonForwardNex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2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75656" y="404664"/>
            <a:ext cx="478802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G    </a:t>
            </a: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 = počet protonů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A-Z = počet neutronů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Z = počet elektronů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55576" y="2276872"/>
            <a:ext cx="5868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ř. Určete stavbu atomu fosforu, mědi, uranu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560" y="2780928"/>
            <a:ext cx="2987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Řešení : pomoci  PSP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71800" y="3212976"/>
            <a:ext cx="726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baseline="30000" dirty="0">
                <a:latin typeface="Arial" pitchFamily="34" charset="0"/>
                <a:cs typeface="Arial" pitchFamily="34" charset="0"/>
              </a:rPr>
              <a:t>31</a:t>
            </a:r>
            <a:r>
              <a:rPr lang="cs-CZ" b="1" baseline="-25000" dirty="0">
                <a:latin typeface="Arial" pitchFamily="34" charset="0"/>
                <a:cs typeface="Arial" pitchFamily="34" charset="0"/>
              </a:rPr>
              <a:t>15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635896" y="3212976"/>
            <a:ext cx="2411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 p ;  16 n ; 15 e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3933056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aseline="30000" dirty="0"/>
              <a:t> </a:t>
            </a:r>
            <a:r>
              <a:rPr lang="cs-CZ" b="1" baseline="30000" dirty="0">
                <a:latin typeface="Arial" pitchFamily="34" charset="0"/>
                <a:cs typeface="Arial" pitchFamily="34" charset="0"/>
              </a:rPr>
              <a:t>64</a:t>
            </a:r>
            <a:r>
              <a:rPr lang="cs-CZ" b="1" baseline="-25000" dirty="0">
                <a:latin typeface="Arial" pitchFamily="34" charset="0"/>
                <a:cs typeface="Arial" pitchFamily="34" charset="0"/>
              </a:rPr>
              <a:t>29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Cu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707904" y="3933056"/>
            <a:ext cx="22677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29 p ;  35 n ; 29 e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771800" y="4581128"/>
            <a:ext cx="840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baseline="30000" dirty="0">
                <a:latin typeface="Arial" pitchFamily="34" charset="0"/>
                <a:cs typeface="Arial" pitchFamily="34" charset="0"/>
              </a:rPr>
              <a:t>238</a:t>
            </a:r>
            <a:r>
              <a:rPr lang="cs-CZ" b="1" baseline="-25000" dirty="0">
                <a:latin typeface="Arial" pitchFamily="34" charset="0"/>
                <a:cs typeface="Arial" pitchFamily="34" charset="0"/>
              </a:rPr>
              <a:t>92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U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707904" y="4581128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92 p ; 146 n ; 92 e</a:t>
            </a:r>
          </a:p>
        </p:txBody>
      </p:sp>
      <p:sp>
        <p:nvSpPr>
          <p:cNvPr id="11" name="Tlačítko akce: Začátek 10">
            <a:hlinkClick r:id="" action="ppaction://hlinkshowjump?jump=firstslide" highlightClick="1"/>
          </p:cNvPr>
          <p:cNvSpPr/>
          <p:nvPr/>
        </p:nvSpPr>
        <p:spPr>
          <a:xfrm>
            <a:off x="7380312" y="4725144"/>
            <a:ext cx="1042416" cy="360040"/>
          </a:xfrm>
          <a:prstGeom prst="actionButtonBeginning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925</Words>
  <Application>Microsoft Office PowerPoint</Application>
  <PresentationFormat>Předvádění na obrazovce (4:3)</PresentationFormat>
  <Paragraphs>236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RNDr. Hana Weinhauerová</dc:creator>
  <cp:lastModifiedBy>Uživatel systému Windows</cp:lastModifiedBy>
  <cp:revision>34</cp:revision>
  <dcterms:created xsi:type="dcterms:W3CDTF">2012-09-09T06:20:58Z</dcterms:created>
  <dcterms:modified xsi:type="dcterms:W3CDTF">2019-12-12T15:53:40Z</dcterms:modified>
</cp:coreProperties>
</file>