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72" r:id="rId13"/>
    <p:sldId id="268" r:id="rId14"/>
    <p:sldId id="279" r:id="rId15"/>
    <p:sldId id="271" r:id="rId16"/>
    <p:sldId id="270" r:id="rId17"/>
    <p:sldId id="269" r:id="rId18"/>
    <p:sldId id="273" r:id="rId19"/>
    <p:sldId id="276" r:id="rId20"/>
    <p:sldId id="277" r:id="rId21"/>
    <p:sldId id="274" r:id="rId22"/>
    <p:sldId id="275" r:id="rId23"/>
    <p:sldId id="280" r:id="rId24"/>
    <p:sldId id="282" r:id="rId25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224" autoAdjust="0"/>
    <p:restoredTop sz="94660"/>
  </p:normalViewPr>
  <p:slideViewPr>
    <p:cSldViewPr>
      <p:cViewPr varScale="1">
        <p:scale>
          <a:sx n="103" d="100"/>
          <a:sy n="103" d="100"/>
        </p:scale>
        <p:origin x="402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C9395E-F3C7-4C93-93A9-D9ED2408C7A9}" type="datetimeFigureOut">
              <a:rPr lang="cs-CZ" smtClean="0"/>
              <a:pPr/>
              <a:t>27.11.2019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711103-AA72-43B6-87CC-25CA3AC9AE3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68481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98544-2D9B-4F1B-B1B8-FF7E94C05572}" type="datetimeFigureOut">
              <a:rPr lang="cs-CZ" smtClean="0"/>
              <a:pPr/>
              <a:t>27.11.2019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EA614-6A44-499E-87FE-74CAE2722CC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98544-2D9B-4F1B-B1B8-FF7E94C05572}" type="datetimeFigureOut">
              <a:rPr lang="cs-CZ" smtClean="0"/>
              <a:pPr/>
              <a:t>27.11.2019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EA614-6A44-499E-87FE-74CAE2722CC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98544-2D9B-4F1B-B1B8-FF7E94C05572}" type="datetimeFigureOut">
              <a:rPr lang="cs-CZ" smtClean="0"/>
              <a:pPr/>
              <a:t>27.11.2019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EA614-6A44-499E-87FE-74CAE2722CC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98544-2D9B-4F1B-B1B8-FF7E94C05572}" type="datetimeFigureOut">
              <a:rPr lang="cs-CZ" smtClean="0"/>
              <a:pPr/>
              <a:t>27.11.2019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EA614-6A44-499E-87FE-74CAE2722CC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98544-2D9B-4F1B-B1B8-FF7E94C05572}" type="datetimeFigureOut">
              <a:rPr lang="cs-CZ" smtClean="0"/>
              <a:pPr/>
              <a:t>27.11.2019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EA614-6A44-499E-87FE-74CAE2722CC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98544-2D9B-4F1B-B1B8-FF7E94C05572}" type="datetimeFigureOut">
              <a:rPr lang="cs-CZ" smtClean="0"/>
              <a:pPr/>
              <a:t>27.11.2019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EA614-6A44-499E-87FE-74CAE2722CC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98544-2D9B-4F1B-B1B8-FF7E94C05572}" type="datetimeFigureOut">
              <a:rPr lang="cs-CZ" smtClean="0"/>
              <a:pPr/>
              <a:t>27.11.2019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EA614-6A44-499E-87FE-74CAE2722CC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98544-2D9B-4F1B-B1B8-FF7E94C05572}" type="datetimeFigureOut">
              <a:rPr lang="cs-CZ" smtClean="0"/>
              <a:pPr/>
              <a:t>27.11.2019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EA614-6A44-499E-87FE-74CAE2722CC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98544-2D9B-4F1B-B1B8-FF7E94C05572}" type="datetimeFigureOut">
              <a:rPr lang="cs-CZ" smtClean="0"/>
              <a:pPr/>
              <a:t>27.11.2019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EA614-6A44-499E-87FE-74CAE2722CC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98544-2D9B-4F1B-B1B8-FF7E94C05572}" type="datetimeFigureOut">
              <a:rPr lang="cs-CZ" smtClean="0"/>
              <a:pPr/>
              <a:t>27.11.2019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EA614-6A44-499E-87FE-74CAE2722CC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98544-2D9B-4F1B-B1B8-FF7E94C05572}" type="datetimeFigureOut">
              <a:rPr lang="cs-CZ" smtClean="0"/>
              <a:pPr/>
              <a:t>27.11.2019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EA614-6A44-499E-87FE-74CAE2722CC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998544-2D9B-4F1B-B1B8-FF7E94C05572}" type="datetimeFigureOut">
              <a:rPr lang="cs-CZ" smtClean="0"/>
              <a:pPr/>
              <a:t>27.11.2019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5EA614-6A44-499E-87FE-74CAE2722CCC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1500166" y="1428736"/>
            <a:ext cx="6424452" cy="40164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4500" b="1" dirty="0"/>
              <a:t>Politický systém</a:t>
            </a:r>
          </a:p>
          <a:p>
            <a:pPr algn="ctr"/>
            <a:r>
              <a:rPr lang="cs-CZ" sz="4500" b="1" dirty="0"/>
              <a:t>Československé republiky </a:t>
            </a:r>
          </a:p>
          <a:p>
            <a:pPr algn="ctr"/>
            <a:r>
              <a:rPr lang="cs-CZ" sz="4500" b="1" dirty="0"/>
              <a:t>1918-1938</a:t>
            </a:r>
          </a:p>
          <a:p>
            <a:pPr algn="ctr"/>
            <a:endParaRPr lang="cs-CZ" sz="3000" b="1" dirty="0"/>
          </a:p>
          <a:p>
            <a:pPr algn="ctr"/>
            <a:endParaRPr lang="cs-CZ" sz="3000" b="1" dirty="0"/>
          </a:p>
          <a:p>
            <a:pPr algn="ctr"/>
            <a:r>
              <a:rPr lang="cs-CZ" sz="3000" b="1" dirty="0"/>
              <a:t>Mgr. Michael Přenosil</a:t>
            </a:r>
          </a:p>
          <a:p>
            <a:pPr algn="ctr"/>
            <a:r>
              <a:rPr lang="cs-CZ" sz="3000" b="1" dirty="0"/>
              <a:t>Podkrušnohorské gymnázium, Most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250272" y="357166"/>
            <a:ext cx="638854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2100" b="1" dirty="0"/>
              <a:t>Hlavní zákon státu, </a:t>
            </a:r>
            <a:r>
              <a:rPr lang="cs-CZ" sz="2100" b="1" dirty="0">
                <a:solidFill>
                  <a:srgbClr val="FF0000"/>
                </a:solidFill>
              </a:rPr>
              <a:t>Ústava ČSR</a:t>
            </a:r>
            <a:r>
              <a:rPr lang="cs-CZ" sz="2100" b="1" dirty="0"/>
              <a:t>, byla přijata v roce 1920.</a:t>
            </a:r>
          </a:p>
          <a:p>
            <a:pPr algn="ctr"/>
            <a:r>
              <a:rPr lang="cs-CZ" sz="2100" b="1" dirty="0"/>
              <a:t>Jaká ústava platila do té doby?</a:t>
            </a:r>
          </a:p>
        </p:txBody>
      </p:sp>
      <p:pic>
        <p:nvPicPr>
          <p:cNvPr id="3" name="Obrázek 2" descr="Ustava_1920_vydani_1923_titulni_lis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472" y="1285860"/>
            <a:ext cx="7143768" cy="53578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14281" y="377260"/>
            <a:ext cx="9215921" cy="60939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600" b="1" dirty="0">
                <a:solidFill>
                  <a:srgbClr val="FF0000"/>
                </a:solidFill>
              </a:rPr>
              <a:t>Ústavní listina z roku 1920 </a:t>
            </a:r>
            <a:r>
              <a:rPr lang="cs-CZ" sz="2600" b="1" dirty="0"/>
              <a:t>nahrazovala tzv. „prosincovou ústavu“ </a:t>
            </a:r>
          </a:p>
          <a:p>
            <a:r>
              <a:rPr lang="cs-CZ" sz="2600" b="1" dirty="0"/>
              <a:t>z roku 1867 .</a:t>
            </a:r>
          </a:p>
          <a:p>
            <a:r>
              <a:rPr lang="cs-CZ" sz="2600" b="1" i="1" dirty="0"/>
              <a:t>Na přechodnou dobu byla ještě přijata 13.11. 1918 </a:t>
            </a:r>
          </a:p>
          <a:p>
            <a:r>
              <a:rPr lang="cs-CZ" sz="2600" b="1" i="1" dirty="0"/>
              <a:t>Prozatímní ústava ČSR.</a:t>
            </a:r>
          </a:p>
          <a:p>
            <a:r>
              <a:rPr lang="cs-CZ" sz="2600" b="1" dirty="0"/>
              <a:t>Podle Ústavy ČSR byla rozdělena moc následovně:</a:t>
            </a:r>
          </a:p>
          <a:p>
            <a:r>
              <a:rPr lang="cs-CZ" sz="2600" b="1" dirty="0">
                <a:solidFill>
                  <a:srgbClr val="FF0000"/>
                </a:solidFill>
              </a:rPr>
              <a:t>Výkonnou</a:t>
            </a:r>
            <a:r>
              <a:rPr lang="cs-CZ" sz="2600" b="1" dirty="0"/>
              <a:t> moc měl prezident volený na 7 let a vláda.</a:t>
            </a:r>
          </a:p>
          <a:p>
            <a:r>
              <a:rPr lang="cs-CZ" sz="2600" b="1" dirty="0">
                <a:solidFill>
                  <a:srgbClr val="FF0000"/>
                </a:solidFill>
              </a:rPr>
              <a:t>Zákonodárnou</a:t>
            </a:r>
            <a:r>
              <a:rPr lang="cs-CZ" sz="2600" b="1" dirty="0"/>
              <a:t> moc měl dvoukomorový parlament – </a:t>
            </a:r>
          </a:p>
          <a:p>
            <a:r>
              <a:rPr lang="cs-CZ" sz="2600" b="1" dirty="0"/>
              <a:t>Národní shromáždění:</a:t>
            </a:r>
          </a:p>
          <a:p>
            <a:r>
              <a:rPr lang="cs-CZ" sz="2600" b="1" dirty="0"/>
              <a:t>poslanecká sněmovna </a:t>
            </a:r>
            <a:r>
              <a:rPr lang="cs-CZ" sz="2600" b="1" i="1" dirty="0"/>
              <a:t>300 členů (voleni na 6 let) + </a:t>
            </a:r>
          </a:p>
          <a:p>
            <a:r>
              <a:rPr lang="cs-CZ" sz="2600" b="1" dirty="0"/>
              <a:t>senát</a:t>
            </a:r>
            <a:r>
              <a:rPr lang="cs-CZ" sz="2600" b="1" i="1" dirty="0"/>
              <a:t> 150 členů (voleni na 8 let)</a:t>
            </a:r>
          </a:p>
          <a:p>
            <a:r>
              <a:rPr lang="cs-CZ" sz="2600" b="1" dirty="0">
                <a:solidFill>
                  <a:srgbClr val="FF0000"/>
                </a:solidFill>
              </a:rPr>
              <a:t>Soudní</a:t>
            </a:r>
            <a:r>
              <a:rPr lang="cs-CZ" sz="2600" b="1" dirty="0"/>
              <a:t> moc měly nezávislé soudy.</a:t>
            </a:r>
          </a:p>
          <a:p>
            <a:endParaRPr lang="cs-CZ" sz="2600" b="1" dirty="0"/>
          </a:p>
          <a:p>
            <a:r>
              <a:rPr lang="cs-CZ" sz="2600" b="1" dirty="0"/>
              <a:t>???</a:t>
            </a:r>
          </a:p>
          <a:p>
            <a:r>
              <a:rPr lang="cs-CZ" sz="2600" b="1" dirty="0"/>
              <a:t>Na jak dlouho jsou dnes voleni prezident, poslanci a senátoři?</a:t>
            </a:r>
          </a:p>
          <a:p>
            <a:r>
              <a:rPr lang="cs-CZ" sz="2600" b="1" dirty="0"/>
              <a:t>Kolik členů má dnešní poslanecká sněmovna a senát?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57158" y="500042"/>
            <a:ext cx="8170378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100" b="1" dirty="0"/>
              <a:t>Dnes je prezident volen na pět let – stejně jako za první republiky může </a:t>
            </a:r>
          </a:p>
          <a:p>
            <a:r>
              <a:rPr lang="cs-CZ" sz="2100" b="1" dirty="0"/>
              <a:t>být zvolen nejvýše dvakrát za sebou. Výjimka byla výslovně uvedena </a:t>
            </a:r>
          </a:p>
          <a:p>
            <a:r>
              <a:rPr lang="cs-CZ" sz="2100" b="1" dirty="0"/>
              <a:t>v Ústavě 1920 pro TGM, který byl nakonec zvolen celkem čtyřikrát.</a:t>
            </a:r>
          </a:p>
          <a:p>
            <a:endParaRPr lang="cs-CZ" sz="2100" b="1" dirty="0"/>
          </a:p>
          <a:p>
            <a:r>
              <a:rPr lang="cs-CZ" sz="2100" b="1" dirty="0"/>
              <a:t>Poslanci jsou dnes voleni na čtyři roky a senátoři na šest let.</a:t>
            </a:r>
          </a:p>
          <a:p>
            <a:r>
              <a:rPr lang="cs-CZ" sz="2100" b="1" dirty="0"/>
              <a:t>Dnešní parlament má 281 členů: 200 poslanců a 81 senátorů.</a:t>
            </a:r>
          </a:p>
        </p:txBody>
      </p:sp>
      <p:pic>
        <p:nvPicPr>
          <p:cNvPr id="3" name="Obrázek 2" descr="poslanecká sněmovn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71670" y="2714620"/>
            <a:ext cx="5201920" cy="39014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85720" y="642918"/>
            <a:ext cx="8473923" cy="48320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>
                <a:solidFill>
                  <a:srgbClr val="FF0000"/>
                </a:solidFill>
              </a:rPr>
              <a:t>Volební právo</a:t>
            </a:r>
            <a:r>
              <a:rPr lang="cs-CZ" sz="2800" b="1" dirty="0"/>
              <a:t>:</a:t>
            </a:r>
          </a:p>
          <a:p>
            <a:r>
              <a:rPr lang="cs-CZ" sz="2800" b="1" dirty="0"/>
              <a:t>Volební právo bylo všeobecné, přímé, tajné a rovné. </a:t>
            </a:r>
          </a:p>
          <a:p>
            <a:r>
              <a:rPr lang="cs-CZ" sz="2800" b="1" dirty="0"/>
              <a:t>Poprvé mohly volit i ženy.</a:t>
            </a:r>
          </a:p>
          <a:p>
            <a:endParaRPr lang="cs-CZ" sz="2800" b="1" dirty="0"/>
          </a:p>
          <a:p>
            <a:r>
              <a:rPr lang="cs-CZ" sz="2800" b="1" dirty="0"/>
              <a:t>Věkové hranice byly následující:</a:t>
            </a:r>
          </a:p>
          <a:p>
            <a:r>
              <a:rPr lang="cs-CZ" sz="2800" b="1" dirty="0"/>
              <a:t>Aktivní volební právo:</a:t>
            </a:r>
          </a:p>
          <a:p>
            <a:r>
              <a:rPr lang="cs-CZ" sz="2800" b="1" dirty="0"/>
              <a:t>Do poslanecké sněmovny od 21 let, do senátu od 26 let.</a:t>
            </a:r>
          </a:p>
          <a:p>
            <a:r>
              <a:rPr lang="cs-CZ" sz="2800" b="1" dirty="0"/>
              <a:t>Pasivní volební právo:</a:t>
            </a:r>
          </a:p>
          <a:p>
            <a:r>
              <a:rPr lang="cs-CZ" sz="2800" b="1" dirty="0"/>
              <a:t>Do poslanecké sněmovny od 30 let, do senátu od 45 let.</a:t>
            </a:r>
          </a:p>
          <a:p>
            <a:r>
              <a:rPr lang="cs-CZ" sz="2800" b="1" dirty="0"/>
              <a:t>Prezidentem se mohl stát občan starší 35 let.</a:t>
            </a:r>
          </a:p>
          <a:p>
            <a:endParaRPr lang="cs-CZ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971600" y="476672"/>
            <a:ext cx="763284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800" b="1" dirty="0"/>
              <a:t>???</a:t>
            </a:r>
          </a:p>
          <a:p>
            <a:r>
              <a:rPr lang="cs-CZ" sz="2800" b="1" dirty="0"/>
              <a:t>Jaký je rozdíl mezi aktivním a pasivním volebním právem?</a:t>
            </a:r>
          </a:p>
          <a:p>
            <a:r>
              <a:rPr lang="cs-CZ" sz="2800" b="1" dirty="0"/>
              <a:t>Co znamená „všeobecné a rovné“ volební právo? Bylo tomu tak i dříve?</a:t>
            </a:r>
          </a:p>
          <a:p>
            <a:r>
              <a:rPr lang="cs-CZ" sz="2800" b="1" dirty="0"/>
              <a:t>Jaké jsou věkové hranice dnes při volbě do parlamentu?</a:t>
            </a:r>
          </a:p>
          <a:p>
            <a:endParaRPr lang="cs-CZ" sz="2800" b="1" dirty="0"/>
          </a:p>
          <a:p>
            <a:r>
              <a:rPr lang="cs-CZ" sz="2800" b="1" dirty="0"/>
              <a:t>V systému věkových hranic je jedna zvláštnost (asymetričnost) – jaká? Proč?</a:t>
            </a:r>
          </a:p>
        </p:txBody>
      </p:sp>
    </p:spTree>
    <p:extLst>
      <p:ext uri="{BB962C8B-B14F-4D97-AF65-F5344CB8AC3E}">
        <p14:creationId xmlns:p14="http://schemas.microsoft.com/office/powerpoint/2010/main" val="1029924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85720" y="785794"/>
            <a:ext cx="8625118" cy="55399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100" b="1" dirty="0"/>
              <a:t>Jaký je rozdíl mezi aktivním a pasivním volebním právem?</a:t>
            </a:r>
          </a:p>
          <a:p>
            <a:r>
              <a:rPr lang="cs-CZ" b="1" dirty="0"/>
              <a:t>aktivní právo – </a:t>
            </a:r>
            <a:r>
              <a:rPr lang="cs-CZ" b="1" dirty="0" err="1"/>
              <a:t>právo</a:t>
            </a:r>
            <a:r>
              <a:rPr lang="cs-CZ" b="1" dirty="0"/>
              <a:t> volit / pasivní právo – </a:t>
            </a:r>
            <a:r>
              <a:rPr lang="cs-CZ" b="1" dirty="0" err="1"/>
              <a:t>právo</a:t>
            </a:r>
            <a:r>
              <a:rPr lang="cs-CZ" b="1" dirty="0"/>
              <a:t> být zvolen.</a:t>
            </a:r>
          </a:p>
          <a:p>
            <a:endParaRPr lang="cs-CZ" b="1" dirty="0"/>
          </a:p>
          <a:p>
            <a:r>
              <a:rPr lang="cs-CZ" sz="2100" b="1" dirty="0"/>
              <a:t>Co znamená „všeobecné a rovné“ volební právo? Bylo tomu tak i dříve?</a:t>
            </a:r>
          </a:p>
          <a:p>
            <a:r>
              <a:rPr lang="cs-CZ" b="1" dirty="0"/>
              <a:t>Všeobecné – mohou volit všichni nad určitý věkový limit – dříve bylo ještě omezení</a:t>
            </a:r>
          </a:p>
          <a:p>
            <a:r>
              <a:rPr lang="cs-CZ" b="1" dirty="0"/>
              <a:t>na základě majetku. Všeobecné volební právo bylo u nás poprvé zavedeno v roce 1907,</a:t>
            </a:r>
          </a:p>
          <a:p>
            <a:r>
              <a:rPr lang="cs-CZ" b="1" dirty="0"/>
              <a:t>týkalo se jen mužů. Rovné – hlas všech voličů má stejnou váhu. Dříve byli voliči</a:t>
            </a:r>
          </a:p>
          <a:p>
            <a:r>
              <a:rPr lang="cs-CZ" b="1" dirty="0"/>
              <a:t>na základě majetku rozděleni do volebních kurií: hlasy bohatších voličů měly větší</a:t>
            </a:r>
          </a:p>
          <a:p>
            <a:r>
              <a:rPr lang="cs-CZ" b="1" dirty="0"/>
              <a:t>váhu.</a:t>
            </a:r>
          </a:p>
          <a:p>
            <a:endParaRPr lang="cs-CZ" b="1" dirty="0"/>
          </a:p>
          <a:p>
            <a:r>
              <a:rPr lang="cs-CZ" sz="2100" b="1" dirty="0"/>
              <a:t>Jaké jsou věkové hranice dnes při volbě do parlamentu?</a:t>
            </a:r>
          </a:p>
          <a:p>
            <a:r>
              <a:rPr lang="cs-CZ" b="1" dirty="0"/>
              <a:t>Aktivní právo 18 let (sněmovna i senát)</a:t>
            </a:r>
          </a:p>
          <a:p>
            <a:r>
              <a:rPr lang="cs-CZ" b="1" dirty="0"/>
              <a:t>Pasivní právo 21 let (sněmovna) / 40 let (senát)</a:t>
            </a:r>
          </a:p>
          <a:p>
            <a:endParaRPr lang="cs-CZ" b="1" dirty="0"/>
          </a:p>
          <a:p>
            <a:r>
              <a:rPr lang="cs-CZ" sz="2100" b="1" dirty="0"/>
              <a:t>V systému věkových hranic je jedna zvláštnost (asymetričnost) – jaká? Proč?</a:t>
            </a:r>
          </a:p>
          <a:p>
            <a:r>
              <a:rPr lang="cs-CZ" b="1" dirty="0"/>
              <a:t>Senátorem se mohl stát občan starší 45 let, ale u prezidenta byla hranice o 10 let méně.</a:t>
            </a:r>
          </a:p>
          <a:p>
            <a:r>
              <a:rPr lang="cs-CZ" b="1" dirty="0"/>
              <a:t>Šlo o čistě účelové ustanovení kvůli osobě Edvarda Beneše, který byl tehdy mladý</a:t>
            </a:r>
          </a:p>
          <a:p>
            <a:r>
              <a:rPr lang="cs-CZ" b="1" dirty="0"/>
              <a:t> a TGM  s ním počítal, jako se svým nástupcem.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85720" y="428604"/>
            <a:ext cx="8536504" cy="56938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/>
              <a:t>V této době byla </a:t>
            </a:r>
            <a:r>
              <a:rPr lang="cs-CZ" sz="2800" b="1" dirty="0">
                <a:solidFill>
                  <a:srgbClr val="FF0000"/>
                </a:solidFill>
              </a:rPr>
              <a:t>volební povinnost</a:t>
            </a:r>
            <a:r>
              <a:rPr lang="cs-CZ" sz="2800" b="1" dirty="0"/>
              <a:t>. Pokud ten, </a:t>
            </a:r>
          </a:p>
          <a:p>
            <a:r>
              <a:rPr lang="cs-CZ" sz="2800" b="1" dirty="0"/>
              <a:t>kdo měl volební právo, nešel k volbám, </a:t>
            </a:r>
          </a:p>
          <a:p>
            <a:r>
              <a:rPr lang="cs-CZ" sz="2800" b="1" dirty="0"/>
              <a:t>mohl být postižen až měsíčním vězením či pokutou.</a:t>
            </a:r>
          </a:p>
          <a:p>
            <a:endParaRPr lang="cs-CZ" sz="2800" b="1" dirty="0"/>
          </a:p>
          <a:p>
            <a:r>
              <a:rPr lang="cs-CZ" sz="2800" b="1" i="1" dirty="0"/>
              <a:t>Rovněž existoval systém tzv. „vázaných kandidátek“: </a:t>
            </a:r>
          </a:p>
          <a:p>
            <a:r>
              <a:rPr lang="cs-CZ" sz="2800" b="1" i="1" dirty="0"/>
              <a:t>Pokud byli poslanci </a:t>
            </a:r>
          </a:p>
          <a:p>
            <a:r>
              <a:rPr lang="cs-CZ" sz="2800" b="1" i="1" dirty="0"/>
              <a:t>zvoleni za určitou stranu do parlamentu, nemohli </a:t>
            </a:r>
          </a:p>
          <a:p>
            <a:r>
              <a:rPr lang="cs-CZ" sz="2800" b="1" i="1" dirty="0"/>
              <a:t>v průběhu volebního období </a:t>
            </a:r>
          </a:p>
          <a:p>
            <a:r>
              <a:rPr lang="cs-CZ" sz="2800" b="1" i="1" dirty="0"/>
              <a:t>Vystoupit ze strany či přejít do strany jiné – v takovém </a:t>
            </a:r>
          </a:p>
          <a:p>
            <a:r>
              <a:rPr lang="cs-CZ" sz="2800" b="1" i="1" dirty="0"/>
              <a:t>případě by automaticky ztrácel i  poslanecký mandát. </a:t>
            </a:r>
          </a:p>
          <a:p>
            <a:r>
              <a:rPr lang="cs-CZ" sz="2800" b="1" i="1" dirty="0"/>
              <a:t>Tento systém byl tehdy velmi kritizován, </a:t>
            </a:r>
          </a:p>
          <a:p>
            <a:r>
              <a:rPr lang="cs-CZ" sz="2800" b="1" i="1" dirty="0"/>
              <a:t>protože dával příliš velkou moc politickým stranám a </a:t>
            </a:r>
          </a:p>
          <a:p>
            <a:r>
              <a:rPr lang="cs-CZ" sz="2800" b="1" i="1" dirty="0"/>
              <a:t>poslanci by měli být osobně zodpovědní za svůj mandát.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57158" y="285728"/>
            <a:ext cx="7973401" cy="65556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100" b="1" dirty="0">
                <a:solidFill>
                  <a:srgbClr val="FF0000"/>
                </a:solidFill>
              </a:rPr>
              <a:t>Nejvýznamnější politické strany </a:t>
            </a:r>
            <a:r>
              <a:rPr lang="cs-CZ" sz="2100" b="1" dirty="0"/>
              <a:t>za 1.republiky v Čechách:</a:t>
            </a:r>
          </a:p>
          <a:p>
            <a:endParaRPr lang="cs-CZ" sz="2100" b="1" dirty="0"/>
          </a:p>
          <a:p>
            <a:pPr marL="342900" indent="-342900">
              <a:buAutoNum type="arabicPeriod"/>
            </a:pPr>
            <a:r>
              <a:rPr lang="cs-CZ" sz="2100" b="1" dirty="0"/>
              <a:t>Československá strana sociálně demokratická</a:t>
            </a:r>
          </a:p>
          <a:p>
            <a:pPr marL="342900" indent="-342900">
              <a:buAutoNum type="arabicPeriod"/>
            </a:pPr>
            <a:r>
              <a:rPr lang="cs-CZ" sz="2100" b="1" dirty="0"/>
              <a:t>Československá strana socialistická (později národní socialisté)</a:t>
            </a:r>
          </a:p>
          <a:p>
            <a:pPr marL="342900" indent="-342900">
              <a:buAutoNum type="arabicPeriod"/>
            </a:pPr>
            <a:r>
              <a:rPr lang="cs-CZ" sz="2100" b="1" i="1" dirty="0"/>
              <a:t>Republikánská strana zemědělského a malorolnické lidu </a:t>
            </a:r>
            <a:r>
              <a:rPr lang="cs-CZ" sz="2100" b="1" dirty="0"/>
              <a:t>= agrárníci</a:t>
            </a:r>
          </a:p>
          <a:p>
            <a:pPr marL="342900" indent="-342900">
              <a:buAutoNum type="arabicPeriod"/>
            </a:pPr>
            <a:r>
              <a:rPr lang="cs-CZ" sz="2100" b="1" dirty="0"/>
              <a:t>Československá národní demokracie</a:t>
            </a:r>
          </a:p>
          <a:p>
            <a:pPr marL="342900" indent="-342900">
              <a:buAutoNum type="arabicPeriod"/>
            </a:pPr>
            <a:r>
              <a:rPr lang="cs-CZ" sz="2100" b="1" dirty="0"/>
              <a:t>Československá strana lidová</a:t>
            </a:r>
          </a:p>
          <a:p>
            <a:pPr marL="342900" indent="-342900"/>
            <a:r>
              <a:rPr lang="cs-CZ" sz="2100" b="1" i="1" dirty="0"/>
              <a:t>Tyto strany tvořily tzv. Pětku.</a:t>
            </a:r>
          </a:p>
          <a:p>
            <a:pPr marL="342900" indent="-342900"/>
            <a:r>
              <a:rPr lang="cs-CZ" sz="2100" b="1" dirty="0"/>
              <a:t>V roce 1921 vznikla Komunistická strana </a:t>
            </a:r>
            <a:r>
              <a:rPr lang="cs-CZ" sz="2100" b="1" dirty="0" smtClean="0"/>
              <a:t>Československa – odtržením </a:t>
            </a:r>
          </a:p>
          <a:p>
            <a:pPr marL="342900" indent="-342900"/>
            <a:r>
              <a:rPr lang="cs-CZ" sz="2100" b="1" dirty="0" smtClean="0"/>
              <a:t>od sociální demokracie.</a:t>
            </a:r>
            <a:endParaRPr lang="cs-CZ" sz="2100" b="1" dirty="0"/>
          </a:p>
          <a:p>
            <a:pPr marL="342900" indent="-342900"/>
            <a:endParaRPr lang="cs-CZ" sz="2100" b="1" dirty="0"/>
          </a:p>
          <a:p>
            <a:pPr marL="342900" indent="-342900"/>
            <a:r>
              <a:rPr lang="cs-CZ" sz="2100" b="1" dirty="0"/>
              <a:t>Německé strany:</a:t>
            </a:r>
          </a:p>
          <a:p>
            <a:pPr marL="342900" indent="-342900"/>
            <a:r>
              <a:rPr lang="cs-CZ" sz="2100" b="1" dirty="0"/>
              <a:t>Aktivistické (uznávají  s výhradami ČSR)</a:t>
            </a:r>
          </a:p>
          <a:p>
            <a:pPr marL="457200" indent="-457200">
              <a:buAutoNum type="arabicPeriod"/>
            </a:pPr>
            <a:r>
              <a:rPr lang="cs-CZ" sz="2100" b="1" i="1" dirty="0"/>
              <a:t>Německá sociálně demokratická strana dělnická</a:t>
            </a:r>
          </a:p>
          <a:p>
            <a:pPr marL="457200" indent="-457200">
              <a:buAutoNum type="arabicPeriod"/>
            </a:pPr>
            <a:r>
              <a:rPr lang="cs-CZ" sz="2100" b="1" i="1" dirty="0"/>
              <a:t>Německý svaz zemědělců</a:t>
            </a:r>
          </a:p>
          <a:p>
            <a:pPr marL="457200" indent="-457200">
              <a:buAutoNum type="arabicPeriod"/>
            </a:pPr>
            <a:r>
              <a:rPr lang="cs-CZ" sz="2100" b="1" i="1" dirty="0"/>
              <a:t>Německá křesťansko-sociální strana lidová</a:t>
            </a:r>
          </a:p>
          <a:p>
            <a:pPr marL="457200" indent="-457200"/>
            <a:r>
              <a:rPr lang="cs-CZ" sz="2100" b="1" dirty="0"/>
              <a:t>Negativistické (proti ČSR)</a:t>
            </a:r>
          </a:p>
          <a:p>
            <a:pPr marL="457200" indent="-457200">
              <a:buAutoNum type="arabicPeriod"/>
            </a:pPr>
            <a:r>
              <a:rPr lang="cs-CZ" sz="2100" b="1" i="1" dirty="0"/>
              <a:t>Německá národní strana</a:t>
            </a:r>
          </a:p>
          <a:p>
            <a:pPr marL="457200" indent="-457200">
              <a:buAutoNum type="arabicPeriod"/>
            </a:pPr>
            <a:r>
              <a:rPr lang="cs-CZ" sz="2100" b="1" i="1" dirty="0"/>
              <a:t>Německá národně socialistická dělnická strana</a:t>
            </a:r>
          </a:p>
          <a:p>
            <a:pPr marL="457200" indent="-457200">
              <a:buAutoNum type="arabicPeriod"/>
            </a:pPr>
            <a:r>
              <a:rPr lang="cs-CZ" sz="2100" b="1" i="1" dirty="0"/>
              <a:t>Sudetoněmecká strana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79512" y="185551"/>
            <a:ext cx="7896457" cy="68941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2600" b="1" dirty="0">
                <a:solidFill>
                  <a:srgbClr val="FF0000"/>
                </a:solidFill>
              </a:rPr>
              <a:t>Parlamentní volby </a:t>
            </a:r>
            <a:r>
              <a:rPr lang="cs-CZ" sz="2600" b="1" dirty="0"/>
              <a:t>proběhly za první republiky čtyřikrát:</a:t>
            </a:r>
          </a:p>
          <a:p>
            <a:pPr algn="ctr"/>
            <a:r>
              <a:rPr lang="cs-CZ" sz="2600" b="1" dirty="0"/>
              <a:t>1920, 1925, 1929, 1935</a:t>
            </a:r>
          </a:p>
          <a:p>
            <a:endParaRPr lang="cs-CZ" sz="2600" b="1" dirty="0"/>
          </a:p>
          <a:p>
            <a:r>
              <a:rPr lang="cs-CZ" sz="2600" b="1" dirty="0"/>
              <a:t>1920:</a:t>
            </a:r>
          </a:p>
          <a:p>
            <a:r>
              <a:rPr lang="cs-CZ" sz="2600" b="1" dirty="0"/>
              <a:t>Sociální demokraté – 25,7%</a:t>
            </a:r>
          </a:p>
          <a:p>
            <a:r>
              <a:rPr lang="cs-CZ" sz="2600" b="1" dirty="0"/>
              <a:t>Lidovci – 11,3%</a:t>
            </a:r>
          </a:p>
          <a:p>
            <a:r>
              <a:rPr lang="cs-CZ" sz="2600" b="1" dirty="0"/>
              <a:t>Němečtí soc. dem. – 11,1%</a:t>
            </a:r>
          </a:p>
          <a:p>
            <a:r>
              <a:rPr lang="cs-CZ" sz="2600" b="1" dirty="0"/>
              <a:t>Agrárníci – 9,7%</a:t>
            </a:r>
          </a:p>
          <a:p>
            <a:r>
              <a:rPr lang="cs-CZ" sz="2600" b="1" dirty="0"/>
              <a:t>Socialisté – 8,1%</a:t>
            </a:r>
          </a:p>
          <a:p>
            <a:endParaRPr lang="cs-CZ" sz="2600" b="1" dirty="0"/>
          </a:p>
          <a:p>
            <a:r>
              <a:rPr lang="cs-CZ" sz="2600" b="1" dirty="0"/>
              <a:t>1929:</a:t>
            </a:r>
          </a:p>
          <a:p>
            <a:r>
              <a:rPr lang="cs-CZ" sz="2600" b="1" dirty="0"/>
              <a:t>Agrárníci – 15%</a:t>
            </a:r>
          </a:p>
          <a:p>
            <a:r>
              <a:rPr lang="cs-CZ" sz="2600" b="1" dirty="0"/>
              <a:t>Sociální demokraté – 13%</a:t>
            </a:r>
          </a:p>
          <a:p>
            <a:r>
              <a:rPr lang="cs-CZ" sz="2600" b="1" dirty="0"/>
              <a:t>Národní socialisté – 10,4%</a:t>
            </a:r>
          </a:p>
          <a:p>
            <a:r>
              <a:rPr lang="cs-CZ" sz="2600" b="1" dirty="0"/>
              <a:t>Komunisté – 10,2%</a:t>
            </a:r>
          </a:p>
          <a:p>
            <a:r>
              <a:rPr lang="cs-CZ" sz="2600" b="1" dirty="0"/>
              <a:t>Lidovci – 8,4%</a:t>
            </a:r>
          </a:p>
          <a:p>
            <a:endParaRPr lang="cs-CZ" sz="2600" b="1" dirty="0"/>
          </a:p>
        </p:txBody>
      </p:sp>
      <p:sp>
        <p:nvSpPr>
          <p:cNvPr id="3" name="TextovéPole 2"/>
          <p:cNvSpPr txBox="1"/>
          <p:nvPr/>
        </p:nvSpPr>
        <p:spPr>
          <a:xfrm>
            <a:off x="4494656" y="1164134"/>
            <a:ext cx="4668457" cy="56938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600" b="1" dirty="0"/>
              <a:t>1925:</a:t>
            </a:r>
          </a:p>
          <a:p>
            <a:r>
              <a:rPr lang="cs-CZ" sz="2600" b="1" dirty="0"/>
              <a:t>Agrárníci – 13,7%</a:t>
            </a:r>
          </a:p>
          <a:p>
            <a:r>
              <a:rPr lang="cs-CZ" sz="2600" b="1" dirty="0"/>
              <a:t>Komunisté – 13,2%</a:t>
            </a:r>
          </a:p>
          <a:p>
            <a:r>
              <a:rPr lang="cs-CZ" sz="2600" b="1" dirty="0"/>
              <a:t>Lidovci – 9,7%</a:t>
            </a:r>
          </a:p>
          <a:p>
            <a:r>
              <a:rPr lang="cs-CZ" sz="2600" b="1" dirty="0"/>
              <a:t>Sociální demokraté – 8,9%</a:t>
            </a:r>
          </a:p>
          <a:p>
            <a:r>
              <a:rPr lang="cs-CZ" sz="2600" b="1" dirty="0"/>
              <a:t>Socialisté – 8,6%</a:t>
            </a:r>
          </a:p>
          <a:p>
            <a:endParaRPr lang="cs-CZ" sz="2600" b="1" dirty="0"/>
          </a:p>
          <a:p>
            <a:r>
              <a:rPr lang="cs-CZ" sz="2600" b="1" dirty="0"/>
              <a:t>1935:</a:t>
            </a:r>
          </a:p>
          <a:p>
            <a:r>
              <a:rPr lang="cs-CZ" sz="2600" b="1" dirty="0"/>
              <a:t>Sudetoněmecká strana – 15,18%</a:t>
            </a:r>
          </a:p>
          <a:p>
            <a:r>
              <a:rPr lang="cs-CZ" sz="2600" b="1" dirty="0"/>
              <a:t>Agrárníci – 14,29%</a:t>
            </a:r>
          </a:p>
          <a:p>
            <a:r>
              <a:rPr lang="cs-CZ" sz="2600" b="1" dirty="0"/>
              <a:t>Sociální demokraté – 12,55%</a:t>
            </a:r>
          </a:p>
          <a:p>
            <a:r>
              <a:rPr lang="cs-CZ" sz="2600" b="1" dirty="0"/>
              <a:t>Komunisté – 10,32%</a:t>
            </a:r>
          </a:p>
          <a:p>
            <a:r>
              <a:rPr lang="cs-CZ" sz="2600" b="1" dirty="0"/>
              <a:t>Národní socialisté – 9,18%</a:t>
            </a:r>
          </a:p>
          <a:p>
            <a:r>
              <a:rPr lang="cs-CZ" sz="2600" b="1" dirty="0"/>
              <a:t>Lidovci – 7,48%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179512" y="40538"/>
            <a:ext cx="8643998" cy="68941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cs-CZ" sz="2600" b="1" dirty="0"/>
              <a:t>???</a:t>
            </a:r>
          </a:p>
          <a:p>
            <a:pPr marL="342900" indent="-342900"/>
            <a:r>
              <a:rPr lang="cs-CZ" sz="2600" b="1" dirty="0"/>
              <a:t>1.Které strany byly zaměřeny především na voliče z řad dělníků?</a:t>
            </a:r>
          </a:p>
          <a:p>
            <a:pPr marL="342900" indent="-342900"/>
            <a:endParaRPr lang="cs-CZ" sz="2600" b="1" dirty="0"/>
          </a:p>
          <a:p>
            <a:pPr marL="342900" indent="-342900"/>
            <a:r>
              <a:rPr lang="cs-CZ" sz="2600" b="1" dirty="0"/>
              <a:t>2.Která strana byla spjatá s katolickou církví – kde měla nejvíce stoupenců?</a:t>
            </a:r>
          </a:p>
          <a:p>
            <a:pPr marL="342900" indent="-342900"/>
            <a:endParaRPr lang="cs-CZ" sz="2600" b="1" dirty="0"/>
          </a:p>
          <a:p>
            <a:pPr marL="342900" indent="-342900"/>
            <a:r>
              <a:rPr lang="cs-CZ" sz="2600" b="1" dirty="0"/>
              <a:t>3.Jaká strana a kdy získala nejvíce hlasů ve volbách během 1. ČSR?</a:t>
            </a:r>
          </a:p>
          <a:p>
            <a:pPr marL="342900" indent="-342900"/>
            <a:endParaRPr lang="cs-CZ" sz="2600" b="1" dirty="0"/>
          </a:p>
          <a:p>
            <a:pPr marL="342900" indent="-342900"/>
            <a:r>
              <a:rPr lang="cs-CZ" sz="2600" b="1" dirty="0"/>
              <a:t>4.Proč tato strana v dalších volbách tak výrazně ztratila?</a:t>
            </a:r>
          </a:p>
          <a:p>
            <a:pPr marL="342900" indent="-342900"/>
            <a:endParaRPr lang="cs-CZ" sz="2600" b="1" dirty="0"/>
          </a:p>
          <a:p>
            <a:pPr marL="342900" indent="-342900"/>
            <a:r>
              <a:rPr lang="cs-CZ" sz="2600" b="1" dirty="0"/>
              <a:t>5.Po kterých volbách nesestavovala vítězná strana vládu?</a:t>
            </a:r>
          </a:p>
          <a:p>
            <a:pPr marL="342900" indent="-342900"/>
            <a:endParaRPr lang="cs-CZ" sz="2600" b="1" dirty="0"/>
          </a:p>
          <a:p>
            <a:pPr marL="342900" indent="-342900"/>
            <a:r>
              <a:rPr lang="cs-CZ" sz="2600" b="1" dirty="0"/>
              <a:t>6.Přiřaď k jednotlivým stranám následující politiky: </a:t>
            </a:r>
          </a:p>
          <a:p>
            <a:pPr marL="342900" indent="-342900"/>
            <a:r>
              <a:rPr lang="cs-CZ" sz="2600" b="1" dirty="0"/>
              <a:t>Alois Rašín, Jan Šrámek, Antonín Švehla, Edvard Beneš,</a:t>
            </a:r>
          </a:p>
          <a:p>
            <a:pPr marL="342900" indent="-342900"/>
            <a:r>
              <a:rPr lang="cs-CZ" sz="2600" b="1" dirty="0"/>
              <a:t>Karel Kramář, Klement Gottwald,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28.10.1918 Prah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28926" y="1214422"/>
            <a:ext cx="5866819" cy="5357826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285720" y="571480"/>
            <a:ext cx="8699754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100" b="1" dirty="0"/>
              <a:t>28.10.1918 byla vyhlášena na Václavském náměstí Československá republika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357158" y="1928802"/>
            <a:ext cx="2441116" cy="46166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2100" b="1" dirty="0"/>
              <a:t>Končí </a:t>
            </a:r>
          </a:p>
          <a:p>
            <a:pPr algn="ctr"/>
            <a:r>
              <a:rPr lang="cs-CZ" sz="2100" b="1" dirty="0"/>
              <a:t>rakousko-uherská</a:t>
            </a:r>
          </a:p>
          <a:p>
            <a:pPr algn="ctr"/>
            <a:r>
              <a:rPr lang="cs-CZ" sz="2100" b="1" dirty="0"/>
              <a:t>monarchie.</a:t>
            </a:r>
          </a:p>
          <a:p>
            <a:pPr algn="ctr"/>
            <a:endParaRPr lang="cs-CZ" sz="2100" b="1" dirty="0"/>
          </a:p>
          <a:p>
            <a:pPr algn="ctr"/>
            <a:r>
              <a:rPr lang="cs-CZ" sz="2100" b="1" dirty="0"/>
              <a:t>S jakým vládnoucím</a:t>
            </a:r>
          </a:p>
          <a:p>
            <a:pPr algn="ctr"/>
            <a:r>
              <a:rPr lang="cs-CZ" sz="2100" b="1" dirty="0"/>
              <a:t>rodem byla tato </a:t>
            </a:r>
          </a:p>
          <a:p>
            <a:pPr algn="ctr"/>
            <a:r>
              <a:rPr lang="cs-CZ" sz="2100" b="1" dirty="0"/>
              <a:t>monarchie spojená?</a:t>
            </a:r>
          </a:p>
          <a:p>
            <a:pPr algn="ctr"/>
            <a:endParaRPr lang="cs-CZ" sz="2100" b="1" dirty="0"/>
          </a:p>
          <a:p>
            <a:pPr algn="ctr"/>
            <a:r>
              <a:rPr lang="cs-CZ" sz="2100" b="1" dirty="0"/>
              <a:t>Odkdy zde tento </a:t>
            </a:r>
          </a:p>
          <a:p>
            <a:pPr algn="ctr"/>
            <a:r>
              <a:rPr lang="cs-CZ" sz="2100" b="1" dirty="0"/>
              <a:t>rod vládl?</a:t>
            </a:r>
          </a:p>
          <a:p>
            <a:pPr algn="ctr"/>
            <a:endParaRPr lang="cs-CZ" sz="2100" b="1" dirty="0"/>
          </a:p>
          <a:p>
            <a:pPr algn="ctr"/>
            <a:r>
              <a:rPr lang="cs-CZ" sz="2100" b="1" dirty="0"/>
              <a:t>Odkdy mluvíme o</a:t>
            </a:r>
          </a:p>
          <a:p>
            <a:pPr algn="ctr"/>
            <a:r>
              <a:rPr lang="cs-CZ" sz="2100" b="1" dirty="0" err="1"/>
              <a:t>Rakousku</a:t>
            </a:r>
            <a:r>
              <a:rPr lang="cs-CZ" sz="2100" b="1" dirty="0"/>
              <a:t>-Uhersku?</a:t>
            </a:r>
          </a:p>
          <a:p>
            <a:pPr algn="ctr"/>
            <a:endParaRPr lang="cs-CZ" sz="2100" b="1" dirty="0"/>
          </a:p>
        </p:txBody>
      </p:sp>
      <p:sp>
        <p:nvSpPr>
          <p:cNvPr id="5" name="TextovéPole 4"/>
          <p:cNvSpPr txBox="1"/>
          <p:nvPr/>
        </p:nvSpPr>
        <p:spPr>
          <a:xfrm>
            <a:off x="8715404" y="6357958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*1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357158" y="285728"/>
            <a:ext cx="8643998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cs-CZ" sz="2100" b="1" dirty="0"/>
              <a:t>1.Které strany byly zaměřeny především na voliče z řad dělníků?</a:t>
            </a:r>
          </a:p>
          <a:p>
            <a:pPr marL="342900" indent="-342900"/>
            <a:r>
              <a:rPr lang="cs-CZ" b="1" dirty="0"/>
              <a:t>Sociální demokraté, národní socialisté a komunisté.</a:t>
            </a:r>
          </a:p>
          <a:p>
            <a:pPr marL="342900" indent="-342900"/>
            <a:endParaRPr lang="cs-CZ" b="1" dirty="0"/>
          </a:p>
          <a:p>
            <a:pPr marL="342900" indent="-342900"/>
            <a:r>
              <a:rPr lang="cs-CZ" sz="2100" b="1" dirty="0"/>
              <a:t>2.Která strana byla spjatá s katolickou církví – kde měla nejvíce stoupenců?</a:t>
            </a:r>
          </a:p>
          <a:p>
            <a:pPr marL="342900" indent="-342900"/>
            <a:r>
              <a:rPr lang="cs-CZ" b="1" dirty="0"/>
              <a:t>Lidovci – především na jižní Moravě (stejně jako dnes, zde nejvíce věřících)</a:t>
            </a:r>
          </a:p>
          <a:p>
            <a:pPr marL="342900" indent="-342900"/>
            <a:endParaRPr lang="cs-CZ" b="1" dirty="0"/>
          </a:p>
          <a:p>
            <a:pPr marL="342900" indent="-342900"/>
            <a:r>
              <a:rPr lang="cs-CZ" sz="2100" b="1" dirty="0"/>
              <a:t>3.Jaká strana a kdy získala nejvíce hlasů ve volbách během 1. ČSR?</a:t>
            </a:r>
          </a:p>
          <a:p>
            <a:pPr marL="342900" indent="-342900"/>
            <a:r>
              <a:rPr lang="cs-CZ" b="1" dirty="0"/>
              <a:t>Sociální demokracie při prvních volbách 1920. </a:t>
            </a:r>
          </a:p>
          <a:p>
            <a:pPr marL="342900" indent="-342900"/>
            <a:endParaRPr lang="cs-CZ" b="1" dirty="0"/>
          </a:p>
          <a:p>
            <a:pPr marL="342900" indent="-342900"/>
            <a:r>
              <a:rPr lang="cs-CZ" sz="2100" b="1" dirty="0"/>
              <a:t>4.Proč tato strana v dalších volbách tak výrazně ztratila?</a:t>
            </a:r>
          </a:p>
          <a:p>
            <a:pPr marL="342900" indent="-342900"/>
            <a:r>
              <a:rPr lang="cs-CZ" b="1" dirty="0"/>
              <a:t>V roce 1921 se od </a:t>
            </a:r>
            <a:r>
              <a:rPr lang="cs-CZ" b="1" dirty="0" err="1"/>
              <a:t>soc.dem</a:t>
            </a:r>
            <a:r>
              <a:rPr lang="cs-CZ" b="1" dirty="0"/>
              <a:t>. odtrhlo radikální levé křídlo – komunisté.</a:t>
            </a:r>
          </a:p>
          <a:p>
            <a:pPr marL="342900" indent="-342900"/>
            <a:endParaRPr lang="cs-CZ" b="1" dirty="0"/>
          </a:p>
          <a:p>
            <a:pPr marL="342900" indent="-342900"/>
            <a:r>
              <a:rPr lang="cs-CZ" sz="2100" b="1" dirty="0"/>
              <a:t>5.Po kterých volbách nesestavovala vítězná strana vládu?</a:t>
            </a:r>
          </a:p>
          <a:p>
            <a:pPr marL="342900" indent="-342900"/>
            <a:r>
              <a:rPr lang="cs-CZ" b="1" dirty="0"/>
              <a:t>1935 – sudetoněmecká strana</a:t>
            </a:r>
          </a:p>
          <a:p>
            <a:pPr marL="342900" indent="-342900"/>
            <a:endParaRPr lang="cs-CZ" b="1" dirty="0"/>
          </a:p>
          <a:p>
            <a:pPr marL="342900" indent="-342900"/>
            <a:r>
              <a:rPr lang="cs-CZ" sz="2100" b="1" dirty="0"/>
              <a:t>6.Přiřaď k jednotlivým stranám následující politiky: </a:t>
            </a:r>
          </a:p>
          <a:p>
            <a:pPr marL="342900" indent="-342900"/>
            <a:r>
              <a:rPr lang="cs-CZ" b="1" dirty="0"/>
              <a:t>Sociální demokraté: Soukup, </a:t>
            </a:r>
            <a:r>
              <a:rPr lang="cs-CZ" b="1" dirty="0" err="1"/>
              <a:t>Tusar</a:t>
            </a:r>
            <a:r>
              <a:rPr lang="cs-CZ" b="1" dirty="0"/>
              <a:t>  </a:t>
            </a:r>
          </a:p>
          <a:p>
            <a:pPr marL="342900" indent="-342900"/>
            <a:r>
              <a:rPr lang="cs-CZ" b="1" dirty="0"/>
              <a:t>Socialisté: Beneš, Stříbrný (později příklon k fašismu)</a:t>
            </a:r>
          </a:p>
          <a:p>
            <a:pPr marL="342900" indent="-342900"/>
            <a:r>
              <a:rPr lang="cs-CZ" b="1" dirty="0"/>
              <a:t>Národní demokraté: </a:t>
            </a:r>
            <a:r>
              <a:rPr lang="cs-CZ" b="1" dirty="0" err="1"/>
              <a:t>Rašín</a:t>
            </a:r>
            <a:r>
              <a:rPr lang="cs-CZ" b="1" dirty="0"/>
              <a:t>, Kramář</a:t>
            </a:r>
          </a:p>
          <a:p>
            <a:pPr marL="342900" indent="-342900"/>
            <a:r>
              <a:rPr lang="cs-CZ" b="1" dirty="0"/>
              <a:t>Lidovci: Šrámek, </a:t>
            </a:r>
          </a:p>
          <a:p>
            <a:pPr marL="342900" indent="-342900"/>
            <a:r>
              <a:rPr lang="cs-CZ" b="1" dirty="0"/>
              <a:t>Agrárníci: Švehla</a:t>
            </a:r>
          </a:p>
          <a:p>
            <a:pPr marL="342900" indent="-342900"/>
            <a:r>
              <a:rPr lang="cs-CZ" b="1" dirty="0"/>
              <a:t>Komunisté: Gottwald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0" y="481084"/>
            <a:ext cx="903649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/>
              <a:t>Ústava 1920: platí dané výroky?</a:t>
            </a:r>
          </a:p>
          <a:p>
            <a:endParaRPr lang="cs-CZ" sz="2400" b="1" dirty="0"/>
          </a:p>
          <a:p>
            <a:r>
              <a:rPr lang="cs-CZ" sz="2400" b="1" dirty="0"/>
              <a:t>1.Kdo je členem </a:t>
            </a:r>
            <a:r>
              <a:rPr lang="cs-CZ" sz="2400" b="1" dirty="0" err="1"/>
              <a:t>Posl</a:t>
            </a:r>
            <a:r>
              <a:rPr lang="cs-CZ" sz="2400" b="1" dirty="0"/>
              <a:t>. sněmovny, nemůže být zároveň senátorem.</a:t>
            </a:r>
          </a:p>
          <a:p>
            <a:r>
              <a:rPr lang="cs-CZ" sz="2400" b="1" dirty="0"/>
              <a:t>2.Prezident republiky je volen přímo.</a:t>
            </a:r>
          </a:p>
          <a:p>
            <a:r>
              <a:rPr lang="cs-CZ" sz="2400" b="1" dirty="0"/>
              <a:t>3.Za výkon funkce není prezident odpovědný, za jeho projevy je </a:t>
            </a:r>
          </a:p>
          <a:p>
            <a:r>
              <a:rPr lang="cs-CZ" sz="2400" b="1" dirty="0"/>
              <a:t>odpovědná vláda.</a:t>
            </a:r>
          </a:p>
          <a:p>
            <a:r>
              <a:rPr lang="cs-CZ" sz="2400" b="1" dirty="0"/>
              <a:t>4.Předseda vlády jmenuje a propouští ministry a stanoví jejich počet.</a:t>
            </a:r>
          </a:p>
          <a:p>
            <a:r>
              <a:rPr lang="cs-CZ" sz="2400" b="1" dirty="0"/>
              <a:t>5.Pro celé území ČSR jsou zřízeny tři nejvyšší soudy (Čechy a Morava,</a:t>
            </a:r>
          </a:p>
          <a:p>
            <a:r>
              <a:rPr lang="cs-CZ" sz="2400" b="1" dirty="0"/>
              <a:t>Slovensko a Podkarpatská Rus).</a:t>
            </a:r>
          </a:p>
          <a:p>
            <a:r>
              <a:rPr lang="cs-CZ" sz="2400" b="1" dirty="0"/>
              <a:t>6.Prezident nesmí být členem parlamentu.</a:t>
            </a:r>
          </a:p>
          <a:p>
            <a:r>
              <a:rPr lang="cs-CZ" sz="2400" b="1" dirty="0"/>
              <a:t>7.Volby do sněmovny i do senátu se konají vždy v neděli.</a:t>
            </a:r>
          </a:p>
          <a:p>
            <a:r>
              <a:rPr lang="cs-CZ" sz="2400" b="1" dirty="0"/>
              <a:t>8.Pokud by poslanec odmítl přísahat věrnost ČSR, ztratil by mandát.</a:t>
            </a:r>
          </a:p>
          <a:p>
            <a:r>
              <a:rPr lang="cs-CZ" sz="2400" b="1" dirty="0"/>
              <a:t>9.Pokud prezident vetuje nějaký zákon, nemůže být přijat.</a:t>
            </a:r>
          </a:p>
          <a:p>
            <a:r>
              <a:rPr lang="cs-CZ" sz="2400" b="1" dirty="0"/>
              <a:t>10.Nikdo nemůže být nucen k uposlechnutí výzvy k obraně státu.</a:t>
            </a:r>
          </a:p>
          <a:p>
            <a:r>
              <a:rPr lang="cs-CZ" sz="2400" b="1" dirty="0"/>
              <a:t>11.Zákon z roku 1927 zabránil volit četníkům a vojákům.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14282" y="928670"/>
            <a:ext cx="9029460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/>
              <a:t>1.ANO</a:t>
            </a:r>
          </a:p>
          <a:p>
            <a:r>
              <a:rPr lang="cs-CZ" sz="2000" b="1" dirty="0"/>
              <a:t>2.NE: Prezidenta volí Národní shromáždění.</a:t>
            </a:r>
          </a:p>
          <a:p>
            <a:r>
              <a:rPr lang="cs-CZ" sz="2000" b="1" dirty="0"/>
              <a:t>3.ANO</a:t>
            </a:r>
          </a:p>
          <a:p>
            <a:r>
              <a:rPr lang="cs-CZ" sz="2000" b="1" dirty="0"/>
              <a:t>4.NE: Ministry jmenuje a odvolává prezident na návrh předsedy vlády.</a:t>
            </a:r>
          </a:p>
          <a:p>
            <a:r>
              <a:rPr lang="cs-CZ" sz="2000" b="1" dirty="0"/>
              <a:t>5.NE: Pro celé území ČSR existuje jediný Nejvyšší soud.</a:t>
            </a:r>
          </a:p>
          <a:p>
            <a:r>
              <a:rPr lang="cs-CZ" sz="2000" b="1" dirty="0"/>
              <a:t>6.ANO</a:t>
            </a:r>
          </a:p>
          <a:p>
            <a:r>
              <a:rPr lang="cs-CZ" sz="2000" b="1" dirty="0"/>
              <a:t>7.ANO</a:t>
            </a:r>
          </a:p>
          <a:p>
            <a:r>
              <a:rPr lang="cs-CZ" sz="2000" b="1" dirty="0"/>
              <a:t>8.ANO</a:t>
            </a:r>
          </a:p>
          <a:p>
            <a:r>
              <a:rPr lang="cs-CZ" sz="2000" b="1" dirty="0"/>
              <a:t>9.NE: Pokud je veto přehlasováno nadpoloviční většinou všech členů sněmovny,</a:t>
            </a:r>
          </a:p>
          <a:p>
            <a:r>
              <a:rPr lang="cs-CZ" sz="2000" b="1" dirty="0"/>
              <a:t>zákon je přijat</a:t>
            </a:r>
          </a:p>
          <a:p>
            <a:r>
              <a:rPr lang="cs-CZ" sz="2000" b="1" dirty="0"/>
              <a:t>10. NE: Každý způsobilý státní občan je povinen uposlechnout výzvy k obraně státu.</a:t>
            </a:r>
          </a:p>
          <a:p>
            <a:r>
              <a:rPr lang="cs-CZ" sz="2000" b="1" dirty="0"/>
              <a:t>11.ANO (mělo se tak zabránit politické agitaci v ozbrojených sborech)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23528" y="332656"/>
            <a:ext cx="7933326" cy="56938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smtClean="0">
                <a:solidFill>
                  <a:srgbClr val="FF0000"/>
                </a:solidFill>
              </a:rPr>
              <a:t>Hospodářství ČSR</a:t>
            </a:r>
          </a:p>
          <a:p>
            <a:endParaRPr lang="cs-CZ" sz="2800" b="1"/>
          </a:p>
          <a:p>
            <a:r>
              <a:rPr lang="cs-CZ" sz="2800" b="1" smtClean="0"/>
              <a:t>-po 1.sv.válce </a:t>
            </a:r>
            <a:r>
              <a:rPr lang="cs-CZ" sz="2800" b="1" smtClean="0">
                <a:solidFill>
                  <a:srgbClr val="FF0000"/>
                </a:solidFill>
              </a:rPr>
              <a:t>poválečná krize </a:t>
            </a:r>
            <a:r>
              <a:rPr lang="cs-CZ" sz="2800" b="1" smtClean="0"/>
              <a:t>(nedostatek zboží, </a:t>
            </a:r>
          </a:p>
          <a:p>
            <a:r>
              <a:rPr lang="cs-CZ" sz="2800" b="1" smtClean="0"/>
              <a:t>nezaměstnanost, zvyšování cen)</a:t>
            </a:r>
          </a:p>
          <a:p>
            <a:endParaRPr lang="cs-CZ" sz="2800" b="1" smtClean="0"/>
          </a:p>
          <a:p>
            <a:r>
              <a:rPr lang="cs-CZ" sz="2800" b="1" smtClean="0"/>
              <a:t>-</a:t>
            </a:r>
            <a:r>
              <a:rPr lang="cs-CZ" sz="2800" b="1" smtClean="0">
                <a:solidFill>
                  <a:srgbClr val="FF0000"/>
                </a:solidFill>
              </a:rPr>
              <a:t>sociální zákony </a:t>
            </a:r>
            <a:r>
              <a:rPr lang="cs-CZ" sz="2800" b="1" smtClean="0"/>
              <a:t>(8-hodinová prac.doba, podpora</a:t>
            </a:r>
          </a:p>
          <a:p>
            <a:r>
              <a:rPr lang="cs-CZ" sz="2800" b="1" smtClean="0"/>
              <a:t>v nezaměstnanosti…)</a:t>
            </a:r>
          </a:p>
          <a:p>
            <a:endParaRPr lang="cs-CZ" sz="2800" b="1" smtClean="0"/>
          </a:p>
          <a:p>
            <a:r>
              <a:rPr lang="cs-CZ" sz="2800" b="1" smtClean="0"/>
              <a:t>-</a:t>
            </a:r>
            <a:r>
              <a:rPr lang="cs-CZ" sz="2800" b="1" smtClean="0">
                <a:solidFill>
                  <a:srgbClr val="FF0000"/>
                </a:solidFill>
              </a:rPr>
              <a:t>pozemková reforma </a:t>
            </a:r>
            <a:r>
              <a:rPr lang="cs-CZ" sz="2800" b="1" smtClean="0"/>
              <a:t>(1919) – zabrána půda nečeské</a:t>
            </a:r>
          </a:p>
          <a:p>
            <a:r>
              <a:rPr lang="cs-CZ" sz="2800" b="1" smtClean="0"/>
              <a:t>šlechty – příděly drobným zemědělcům</a:t>
            </a:r>
          </a:p>
          <a:p>
            <a:endParaRPr lang="cs-CZ" sz="2800" b="1" smtClean="0"/>
          </a:p>
          <a:p>
            <a:r>
              <a:rPr lang="cs-CZ" sz="2800" b="1" smtClean="0"/>
              <a:t>-</a:t>
            </a:r>
            <a:r>
              <a:rPr lang="cs-CZ" sz="2800" b="1" smtClean="0">
                <a:solidFill>
                  <a:srgbClr val="FF0000"/>
                </a:solidFill>
              </a:rPr>
              <a:t>měnová reforma </a:t>
            </a:r>
            <a:r>
              <a:rPr lang="cs-CZ" sz="2800" b="1" smtClean="0"/>
              <a:t>(1919): Kč odtržena od rakouské</a:t>
            </a:r>
          </a:p>
          <a:p>
            <a:r>
              <a:rPr lang="cs-CZ" sz="2800" b="1" smtClean="0"/>
              <a:t>koruny – ministr financí Alois Rašín.</a:t>
            </a:r>
            <a:endParaRPr lang="cs-CZ" sz="2800" b="1"/>
          </a:p>
        </p:txBody>
      </p:sp>
    </p:spTree>
    <p:extLst>
      <p:ext uri="{BB962C8B-B14F-4D97-AF65-F5344CB8AC3E}">
        <p14:creationId xmlns:p14="http://schemas.microsoft.com/office/powerpoint/2010/main" val="3913035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23528" y="332656"/>
            <a:ext cx="8115555" cy="56938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smtClean="0">
                <a:solidFill>
                  <a:srgbClr val="FF0000"/>
                </a:solidFill>
              </a:rPr>
              <a:t>Hospodářství ČSR</a:t>
            </a:r>
          </a:p>
          <a:p>
            <a:endParaRPr lang="cs-CZ" sz="2800" b="1"/>
          </a:p>
          <a:p>
            <a:r>
              <a:rPr lang="cs-CZ" sz="2800" b="1" smtClean="0"/>
              <a:t>-ČSR bylo </a:t>
            </a:r>
            <a:r>
              <a:rPr lang="cs-CZ" sz="2800" b="1" smtClean="0">
                <a:solidFill>
                  <a:srgbClr val="FF0000"/>
                </a:solidFill>
              </a:rPr>
              <a:t>hospodářsky vyspělé</a:t>
            </a:r>
          </a:p>
          <a:p>
            <a:r>
              <a:rPr lang="cs-CZ" sz="2800" b="1" smtClean="0"/>
              <a:t>-v české části převažuje průmysl, na Slovensku a PR</a:t>
            </a:r>
          </a:p>
          <a:p>
            <a:r>
              <a:rPr lang="cs-CZ" sz="2800" b="1"/>
              <a:t>z</a:t>
            </a:r>
            <a:r>
              <a:rPr lang="cs-CZ" sz="2800" b="1" smtClean="0"/>
              <a:t>emědělství</a:t>
            </a:r>
          </a:p>
          <a:p>
            <a:r>
              <a:rPr lang="cs-CZ" sz="2800" b="1" smtClean="0"/>
              <a:t>-velký vývoz zboží</a:t>
            </a:r>
          </a:p>
          <a:p>
            <a:r>
              <a:rPr lang="cs-CZ" sz="2800" b="1" smtClean="0"/>
              <a:t>-např. známá firma Baťa</a:t>
            </a:r>
          </a:p>
          <a:p>
            <a:r>
              <a:rPr lang="cs-CZ" sz="2800" b="1" smtClean="0"/>
              <a:t>-nejlepší období 20.léta, cca 1923-1929 (konjunktura)</a:t>
            </a:r>
          </a:p>
          <a:p>
            <a:endParaRPr lang="cs-CZ" sz="2800" b="1" smtClean="0"/>
          </a:p>
          <a:p>
            <a:r>
              <a:rPr lang="cs-CZ" sz="2800" b="1" smtClean="0"/>
              <a:t>1930 – </a:t>
            </a:r>
            <a:r>
              <a:rPr lang="cs-CZ" sz="2800" b="1" smtClean="0">
                <a:solidFill>
                  <a:srgbClr val="FF0000"/>
                </a:solidFill>
              </a:rPr>
              <a:t>hospodářská krize</a:t>
            </a:r>
            <a:r>
              <a:rPr lang="cs-CZ" sz="2800" b="1" smtClean="0"/>
              <a:t>:</a:t>
            </a:r>
          </a:p>
          <a:p>
            <a:r>
              <a:rPr lang="cs-CZ" sz="2800" b="1" smtClean="0"/>
              <a:t>-přichází později a později končí</a:t>
            </a:r>
          </a:p>
          <a:p>
            <a:r>
              <a:rPr lang="cs-CZ" sz="2800" b="1" smtClean="0"/>
              <a:t>-nejvíce postihne pohraničí (lehký průmysl)</a:t>
            </a:r>
          </a:p>
          <a:p>
            <a:r>
              <a:rPr lang="cs-CZ" sz="2800" b="1" smtClean="0"/>
              <a:t>-vede k vysotření vztahů s Němci</a:t>
            </a:r>
            <a:endParaRPr lang="cs-CZ" sz="2800" b="1"/>
          </a:p>
        </p:txBody>
      </p:sp>
    </p:spTree>
    <p:extLst>
      <p:ext uri="{BB962C8B-B14F-4D97-AF65-F5344CB8AC3E}">
        <p14:creationId xmlns:p14="http://schemas.microsoft.com/office/powerpoint/2010/main" val="37743860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71406" y="357166"/>
            <a:ext cx="8966814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100" b="1" dirty="0"/>
              <a:t>V rakouské monarchii vládl rod Habsburků – u nás začíná vládnout v roce 1526.</a:t>
            </a:r>
          </a:p>
          <a:p>
            <a:r>
              <a:rPr lang="cs-CZ" sz="2100" b="1" dirty="0"/>
              <a:t>Rakousko se stalo </a:t>
            </a:r>
            <a:r>
              <a:rPr lang="cs-CZ" sz="2100" b="1" dirty="0" err="1"/>
              <a:t>Rakouskem</a:t>
            </a:r>
            <a:r>
              <a:rPr lang="cs-CZ" sz="2100" b="1" dirty="0"/>
              <a:t>-Uherskem až v roce 1867 zavedením dualismu.</a:t>
            </a:r>
          </a:p>
          <a:p>
            <a:endParaRPr lang="cs-CZ" sz="2100" b="1" dirty="0"/>
          </a:p>
          <a:p>
            <a:r>
              <a:rPr lang="cs-CZ" sz="2100" b="1" dirty="0"/>
              <a:t>Posledními císaři byli František Josef I. (1848-1916) a Karel I. (1916-1918) </a:t>
            </a:r>
          </a:p>
        </p:txBody>
      </p:sp>
      <p:pic>
        <p:nvPicPr>
          <p:cNvPr id="3" name="Obrázek 2" descr="Kaiser_franz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00100" y="2000240"/>
            <a:ext cx="2462649" cy="4286256"/>
          </a:xfrm>
          <a:prstGeom prst="rect">
            <a:avLst/>
          </a:prstGeom>
        </p:spPr>
      </p:pic>
      <p:pic>
        <p:nvPicPr>
          <p:cNvPr id="4" name="Obrázek 3" descr="Charles_I_of_Austri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86380" y="1928802"/>
            <a:ext cx="3433074" cy="45720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85720" y="642918"/>
            <a:ext cx="7949484" cy="10618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2100" b="1" dirty="0"/>
              <a:t>Pod „zákonem o zřízení samostatného československého státu“ bylo </a:t>
            </a:r>
          </a:p>
          <a:p>
            <a:pPr algn="ctr"/>
            <a:r>
              <a:rPr lang="cs-CZ" sz="2100" b="1" dirty="0"/>
              <a:t>podepsáno 5 politiků, kteří tvořili tzv. Národní výbor, kterým se proto </a:t>
            </a:r>
          </a:p>
          <a:p>
            <a:pPr algn="ctr"/>
            <a:r>
              <a:rPr lang="cs-CZ" sz="2100" b="1" dirty="0"/>
              <a:t>říkalo „muži 28.října“.</a:t>
            </a:r>
          </a:p>
        </p:txBody>
      </p:sp>
      <p:pic>
        <p:nvPicPr>
          <p:cNvPr id="3" name="Obrázek 2" descr="Raší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34" y="1714488"/>
            <a:ext cx="1590675" cy="2171700"/>
          </a:xfrm>
          <a:prstGeom prst="rect">
            <a:avLst/>
          </a:prstGeom>
        </p:spPr>
      </p:pic>
      <p:pic>
        <p:nvPicPr>
          <p:cNvPr id="4" name="Obrázek 3" descr="Šrobá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72330" y="1428736"/>
            <a:ext cx="1876425" cy="2295525"/>
          </a:xfrm>
          <a:prstGeom prst="rect">
            <a:avLst/>
          </a:prstGeom>
        </p:spPr>
      </p:pic>
      <p:pic>
        <p:nvPicPr>
          <p:cNvPr id="5" name="Obrázek 4" descr="stříbrný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00298" y="2285992"/>
            <a:ext cx="1885770" cy="2563182"/>
          </a:xfrm>
          <a:prstGeom prst="rect">
            <a:avLst/>
          </a:prstGeom>
        </p:spPr>
      </p:pic>
      <p:pic>
        <p:nvPicPr>
          <p:cNvPr id="6" name="Obrázek 5" descr="Švehl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72000" y="1928802"/>
            <a:ext cx="1879567" cy="2533656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428596" y="3929066"/>
            <a:ext cx="1188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Alois </a:t>
            </a:r>
            <a:r>
              <a:rPr lang="cs-CZ" dirty="0" err="1"/>
              <a:t>Rašín</a:t>
            </a:r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>
            <a:off x="2643174" y="4929198"/>
            <a:ext cx="12367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Jiří Stříbrný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5218225" y="6357958"/>
            <a:ext cx="17826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František Soukup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4857752" y="4572008"/>
            <a:ext cx="15893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Antonín Švehla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7358082" y="3857628"/>
            <a:ext cx="13820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/>
              <a:t>Vavro</a:t>
            </a:r>
            <a:r>
              <a:rPr lang="cs-CZ" dirty="0"/>
              <a:t> </a:t>
            </a:r>
            <a:r>
              <a:rPr lang="cs-CZ" dirty="0" err="1"/>
              <a:t>Šrobár</a:t>
            </a:r>
            <a:endParaRPr lang="cs-CZ" dirty="0"/>
          </a:p>
        </p:txBody>
      </p:sp>
      <p:pic>
        <p:nvPicPr>
          <p:cNvPr id="12" name="Obrázek 11" descr="Soukup-Frantisek-Dr-web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296252" y="4357694"/>
            <a:ext cx="1562787" cy="22859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857224" y="428604"/>
            <a:ext cx="7681397" cy="23544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2100" b="1" dirty="0"/>
              <a:t>Zásadní úlohu při uznání nového státu zahraničními velmocemi měl</a:t>
            </a:r>
          </a:p>
          <a:p>
            <a:pPr algn="ctr"/>
            <a:r>
              <a:rPr lang="cs-CZ" sz="2100" b="1" dirty="0"/>
              <a:t>zahraniční odboj – především:</a:t>
            </a:r>
          </a:p>
          <a:p>
            <a:pPr algn="ctr"/>
            <a:r>
              <a:rPr lang="cs-CZ" sz="2100" b="1" dirty="0"/>
              <a:t>Tomáš </a:t>
            </a:r>
            <a:r>
              <a:rPr lang="cs-CZ" sz="2100" b="1" dirty="0" err="1"/>
              <a:t>Garrigue</a:t>
            </a:r>
            <a:r>
              <a:rPr lang="cs-CZ" sz="2100" b="1" dirty="0"/>
              <a:t> Masaryk</a:t>
            </a:r>
          </a:p>
          <a:p>
            <a:pPr algn="ctr"/>
            <a:r>
              <a:rPr lang="cs-CZ" sz="2100" b="1" dirty="0"/>
              <a:t>Edvard Beneš</a:t>
            </a:r>
          </a:p>
          <a:p>
            <a:pPr algn="ctr"/>
            <a:r>
              <a:rPr lang="cs-CZ" sz="2100" b="1" dirty="0"/>
              <a:t>Milan Rastislav </a:t>
            </a:r>
            <a:r>
              <a:rPr lang="cs-CZ" sz="2100" b="1" dirty="0" err="1"/>
              <a:t>Štefánik</a:t>
            </a:r>
            <a:endParaRPr lang="cs-CZ" sz="2100" b="1" dirty="0"/>
          </a:p>
          <a:p>
            <a:pPr algn="ctr"/>
            <a:r>
              <a:rPr lang="cs-CZ" sz="2100" b="1" dirty="0"/>
              <a:t>Přiřaď jména k obrázkům.</a:t>
            </a:r>
          </a:p>
          <a:p>
            <a:pPr algn="ctr"/>
            <a:r>
              <a:rPr lang="cs-CZ" sz="2100" b="1" dirty="0"/>
              <a:t>Jaké byly další osudy těchto osobností po vzniku ČSR?</a:t>
            </a:r>
          </a:p>
        </p:txBody>
      </p:sp>
      <p:pic>
        <p:nvPicPr>
          <p:cNvPr id="3" name="Obrázek 2" descr="Beneš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57554" y="3000372"/>
            <a:ext cx="2776172" cy="3548197"/>
          </a:xfrm>
          <a:prstGeom prst="rect">
            <a:avLst/>
          </a:prstGeom>
        </p:spPr>
      </p:pic>
      <p:pic>
        <p:nvPicPr>
          <p:cNvPr id="4" name="Obrázek 3" descr="Masary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57950" y="2857496"/>
            <a:ext cx="2521744" cy="3571875"/>
          </a:xfrm>
          <a:prstGeom prst="rect">
            <a:avLst/>
          </a:prstGeom>
        </p:spPr>
      </p:pic>
      <p:pic>
        <p:nvPicPr>
          <p:cNvPr id="5" name="Obrázek 4" descr="Štefánik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7158" y="3047745"/>
            <a:ext cx="2214578" cy="3524527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0" y="3286124"/>
            <a:ext cx="324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/>
              <a:t>A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3000364" y="3286124"/>
            <a:ext cx="314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/>
              <a:t>B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8858280" y="3214686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/>
              <a:t>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571472" y="785794"/>
            <a:ext cx="8085803" cy="52629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100" b="1" dirty="0"/>
              <a:t>A: </a:t>
            </a:r>
            <a:r>
              <a:rPr lang="cs-CZ" sz="2100" b="1" dirty="0" err="1"/>
              <a:t>M</a:t>
            </a:r>
            <a:r>
              <a:rPr lang="cs-CZ" sz="2100" b="1" dirty="0"/>
              <a:t>.</a:t>
            </a:r>
            <a:r>
              <a:rPr lang="cs-CZ" sz="2100" b="1" dirty="0" err="1"/>
              <a:t>R.Štefánik</a:t>
            </a:r>
            <a:r>
              <a:rPr lang="cs-CZ" sz="2100" b="1" dirty="0"/>
              <a:t> zahynul 4.5.1919 při návratu do vlasti, při přistávání </a:t>
            </a:r>
          </a:p>
          <a:p>
            <a:r>
              <a:rPr lang="cs-CZ" sz="2100" b="1" dirty="0"/>
              <a:t>na bratislavském letišti</a:t>
            </a:r>
          </a:p>
          <a:p>
            <a:endParaRPr lang="cs-CZ" sz="2100" b="1" dirty="0"/>
          </a:p>
          <a:p>
            <a:r>
              <a:rPr lang="cs-CZ" sz="2100" b="1" dirty="0"/>
              <a:t>B: </a:t>
            </a:r>
            <a:r>
              <a:rPr lang="cs-CZ" sz="2100" b="1" dirty="0" err="1"/>
              <a:t>E.Beneš</a:t>
            </a:r>
            <a:r>
              <a:rPr lang="cs-CZ" sz="2100" b="1" dirty="0"/>
              <a:t> se stal ministrem zahraničí, od roku 1935 byl druhým </a:t>
            </a:r>
          </a:p>
          <a:p>
            <a:r>
              <a:rPr lang="cs-CZ" sz="2100" b="1" dirty="0"/>
              <a:t>prezidentem (do 1948).</a:t>
            </a:r>
          </a:p>
          <a:p>
            <a:endParaRPr lang="cs-CZ" sz="2100" b="1" dirty="0"/>
          </a:p>
          <a:p>
            <a:r>
              <a:rPr lang="cs-CZ" sz="2100" b="1" dirty="0"/>
              <a:t>C: </a:t>
            </a:r>
            <a:r>
              <a:rPr lang="cs-CZ" sz="2100" b="1" dirty="0" err="1"/>
              <a:t>T.G.Masaryk</a:t>
            </a:r>
            <a:r>
              <a:rPr lang="cs-CZ" sz="2100" b="1" dirty="0"/>
              <a:t> se stal prezidentem 1918-1935, zemřel 1937 v 87 letech.</a:t>
            </a:r>
          </a:p>
          <a:p>
            <a:endParaRPr lang="cs-CZ" sz="2100" b="1" dirty="0"/>
          </a:p>
          <a:p>
            <a:r>
              <a:rPr lang="cs-CZ" sz="2100" b="1" dirty="0"/>
              <a:t>TGM byl celkem zvolen 4x:</a:t>
            </a:r>
          </a:p>
          <a:p>
            <a:r>
              <a:rPr lang="cs-CZ" sz="2100" b="1" dirty="0"/>
              <a:t>1- Jednohlasně na 1.zasedání Národního shromáždění 14.11.1918</a:t>
            </a:r>
          </a:p>
          <a:p>
            <a:r>
              <a:rPr lang="cs-CZ" sz="2100" b="1" dirty="0"/>
              <a:t>2- 1920</a:t>
            </a:r>
          </a:p>
          <a:p>
            <a:r>
              <a:rPr lang="cs-CZ" sz="2100" b="1" dirty="0"/>
              <a:t>3- 1927</a:t>
            </a:r>
          </a:p>
          <a:p>
            <a:r>
              <a:rPr lang="cs-CZ" sz="2100" b="1" dirty="0"/>
              <a:t>4- 1934</a:t>
            </a:r>
          </a:p>
          <a:p>
            <a:endParaRPr lang="cs-CZ" sz="2100" b="1" dirty="0"/>
          </a:p>
          <a:p>
            <a:r>
              <a:rPr lang="cs-CZ" sz="2100" b="1" dirty="0"/>
              <a:t>1935 odstupuje ze zdravotních důvodů.</a:t>
            </a:r>
          </a:p>
          <a:p>
            <a:endParaRPr lang="cs-CZ" sz="21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Czechoslovakia1920-3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0" y="1181100"/>
            <a:ext cx="7620000" cy="4495800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1000100" y="642918"/>
            <a:ext cx="4218206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100" b="1" dirty="0"/>
              <a:t>Československo v letech 1920 - 1938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Kramarova_vil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1500174"/>
            <a:ext cx="7465239" cy="4976826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571472" y="500042"/>
            <a:ext cx="7895623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100" b="1" dirty="0"/>
              <a:t>Na obrázku je sídlo předsedy vlády ČR – jak se mu dodnes říká? Proč?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Kramář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1785926"/>
            <a:ext cx="3357582" cy="4602126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1520603" y="357166"/>
            <a:ext cx="5980355" cy="10618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2100" b="1" dirty="0"/>
              <a:t>Dodnes je sídlem českých premiérů </a:t>
            </a:r>
            <a:r>
              <a:rPr lang="cs-CZ" sz="2100" b="1" dirty="0">
                <a:solidFill>
                  <a:srgbClr val="FF0000"/>
                </a:solidFill>
              </a:rPr>
              <a:t>Kramářova vila</a:t>
            </a:r>
            <a:r>
              <a:rPr lang="cs-CZ" sz="2100" b="1" dirty="0"/>
              <a:t>. </a:t>
            </a:r>
          </a:p>
          <a:p>
            <a:pPr algn="ctr"/>
            <a:r>
              <a:rPr lang="cs-CZ" sz="2100" b="1" dirty="0"/>
              <a:t>Nazvána je podle </a:t>
            </a:r>
            <a:r>
              <a:rPr lang="cs-CZ" sz="2100" b="1" dirty="0">
                <a:solidFill>
                  <a:srgbClr val="FF0000"/>
                </a:solidFill>
              </a:rPr>
              <a:t>Karla Kramáře</a:t>
            </a:r>
            <a:r>
              <a:rPr lang="cs-CZ" sz="2100" b="1" dirty="0"/>
              <a:t>,</a:t>
            </a:r>
          </a:p>
          <a:p>
            <a:pPr algn="ctr"/>
            <a:r>
              <a:rPr lang="cs-CZ" sz="2100" b="1" dirty="0"/>
              <a:t>prvního předsedy vlády v letech 1918-1919.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3643306" y="2751608"/>
            <a:ext cx="5462073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100" b="1" dirty="0"/>
              <a:t>Kramář byl jeden z vůdců domácího odboje</a:t>
            </a:r>
          </a:p>
          <a:p>
            <a:r>
              <a:rPr lang="cs-CZ" sz="2100" b="1" dirty="0"/>
              <a:t>Za 1.světové války.</a:t>
            </a:r>
          </a:p>
          <a:p>
            <a:endParaRPr lang="cs-CZ" sz="2100" b="1" dirty="0"/>
          </a:p>
          <a:p>
            <a:r>
              <a:rPr lang="cs-CZ" sz="2100" b="1" dirty="0"/>
              <a:t>Během 1.republiky byl předsedou </a:t>
            </a:r>
          </a:p>
          <a:p>
            <a:r>
              <a:rPr lang="cs-CZ" sz="2100" b="1" dirty="0"/>
              <a:t>Československé národní demokracie, </a:t>
            </a:r>
          </a:p>
          <a:p>
            <a:r>
              <a:rPr lang="cs-CZ" sz="2100" b="1" dirty="0"/>
              <a:t>která nedosahovala v pozdějších </a:t>
            </a:r>
          </a:p>
          <a:p>
            <a:r>
              <a:rPr lang="cs-CZ" sz="2100" b="1" dirty="0"/>
              <a:t>volbách větších úspěchů a Kramář po roce 1919</a:t>
            </a:r>
          </a:p>
          <a:p>
            <a:r>
              <a:rPr lang="cs-CZ" sz="2100" b="1" dirty="0"/>
              <a:t>již nezastával žádnou významnější funkci.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514</TotalTime>
  <Words>1685</Words>
  <Application>Microsoft Office PowerPoint</Application>
  <PresentationFormat>Předvádění na obrazovce (4:3)</PresentationFormat>
  <Paragraphs>281</Paragraphs>
  <Slides>24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24</vt:i4>
      </vt:variant>
    </vt:vector>
  </HeadingPairs>
  <TitlesOfParts>
    <vt:vector size="27" baseType="lpstr">
      <vt:lpstr>Arial</vt:lpstr>
      <vt:lpstr>Calibri</vt:lpstr>
      <vt:lpstr>Motiv sady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Admin</dc:creator>
  <cp:lastModifiedBy>Admin</cp:lastModifiedBy>
  <cp:revision>48</cp:revision>
  <dcterms:created xsi:type="dcterms:W3CDTF">2012-07-16T18:50:00Z</dcterms:created>
  <dcterms:modified xsi:type="dcterms:W3CDTF">2019-11-27T10:27:06Z</dcterms:modified>
</cp:coreProperties>
</file>