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F6414-5273-4856-9D32-83A0C96212D7}" type="datetimeFigureOut">
              <a:rPr lang="cs-CZ" smtClean="0"/>
              <a:pPr/>
              <a:t>27.11.2019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87166-1BC4-453D-8D5D-76A1C08215E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76556" y="1196752"/>
            <a:ext cx="7641579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4000" b="1" dirty="0"/>
              <a:t>Československo v letech 1945-1953</a:t>
            </a:r>
          </a:p>
          <a:p>
            <a:pPr algn="ctr"/>
            <a:endParaRPr lang="cs-CZ" sz="3300" b="1" smtClean="0"/>
          </a:p>
          <a:p>
            <a:pPr algn="ctr"/>
            <a:endParaRPr lang="cs-CZ" sz="3300" b="1"/>
          </a:p>
          <a:p>
            <a:pPr algn="ctr"/>
            <a:endParaRPr lang="cs-CZ" sz="3300" b="1" smtClean="0"/>
          </a:p>
          <a:p>
            <a:pPr algn="ctr"/>
            <a:endParaRPr lang="cs-CZ" sz="3300" b="1" dirty="0"/>
          </a:p>
          <a:p>
            <a:pPr algn="ctr"/>
            <a:r>
              <a:rPr lang="cs-CZ" sz="3300" b="1" dirty="0"/>
              <a:t>Mgr. Michael Přenosil</a:t>
            </a:r>
          </a:p>
          <a:p>
            <a:pPr algn="ctr"/>
            <a:r>
              <a:rPr lang="cs-CZ" sz="3300" b="1" dirty="0"/>
              <a:t>Podkrušnohorské gymnázium, Most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1142984"/>
            <a:ext cx="835824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9. Na základě dekretu prezidenta republiky z 24.10. 1945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byly znárodněny všechny podniky s více jak 50 zaměstnanci</a:t>
            </a:r>
          </a:p>
          <a:p>
            <a:endParaRPr lang="cs-CZ" sz="2300" b="1" dirty="0"/>
          </a:p>
          <a:p>
            <a:r>
              <a:rPr lang="cs-CZ" sz="2300" b="1" dirty="0"/>
              <a:t>B: byly znárodněny všechny podniky, které vlastnili Němci a Maďaři</a:t>
            </a:r>
          </a:p>
          <a:p>
            <a:endParaRPr lang="cs-CZ" sz="2300" b="1" dirty="0"/>
          </a:p>
          <a:p>
            <a:r>
              <a:rPr lang="cs-CZ" sz="2300" b="1" dirty="0"/>
              <a:t>C: byly znárodněny všechny podniky s více jak 500 zaměstnanci</a:t>
            </a:r>
          </a:p>
          <a:p>
            <a:endParaRPr lang="cs-CZ" sz="2300" b="1" dirty="0"/>
          </a:p>
          <a:p>
            <a:r>
              <a:rPr lang="cs-CZ" sz="2300" b="1" dirty="0"/>
              <a:t>D: byly znárodněny pouze všechny banky a doly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0034" y="857232"/>
            <a:ext cx="764386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10. Pražské dohody z roku 1945-1946 se týkaly: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uspořádání vztahu mezi ústředními a slovenskými orgány</a:t>
            </a:r>
          </a:p>
          <a:p>
            <a:endParaRPr lang="cs-CZ" sz="2300" b="1" dirty="0"/>
          </a:p>
          <a:p>
            <a:r>
              <a:rPr lang="cs-CZ" sz="2300" b="1" dirty="0"/>
              <a:t>B: vzájemného postavení jednotlivých politických stran v rámci Národní fronty</a:t>
            </a:r>
          </a:p>
          <a:p>
            <a:endParaRPr lang="cs-CZ" sz="2300" b="1" dirty="0"/>
          </a:p>
          <a:p>
            <a:r>
              <a:rPr lang="cs-CZ" sz="2300" b="1" dirty="0"/>
              <a:t>C: způsobu jak proběhnou volby roku 1946</a:t>
            </a:r>
          </a:p>
          <a:p>
            <a:endParaRPr lang="cs-CZ" sz="2300" b="1" dirty="0"/>
          </a:p>
          <a:p>
            <a:r>
              <a:rPr lang="cs-CZ" sz="2300" b="1" dirty="0"/>
              <a:t>D: stažení sovětských a amerických vojsk z našeho území po skončení války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285728"/>
            <a:ext cx="814393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11. Záminka k velkému masakru Němců 31.7. 1945 v Ústí n. Labem byla: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výbuch muničního skladu</a:t>
            </a:r>
          </a:p>
          <a:p>
            <a:endParaRPr lang="cs-CZ" sz="2300" b="1" dirty="0"/>
          </a:p>
          <a:p>
            <a:r>
              <a:rPr lang="cs-CZ" sz="2300" b="1" dirty="0"/>
              <a:t>B: objevení výbušnin na trati Ústí n/L – Praha</a:t>
            </a:r>
          </a:p>
          <a:p>
            <a:endParaRPr lang="cs-CZ" sz="2300" b="1" dirty="0"/>
          </a:p>
          <a:p>
            <a:r>
              <a:rPr lang="cs-CZ" sz="2300" b="1" dirty="0"/>
              <a:t>C: násilný útok na starostu města německým občanem, který měl být odsunut</a:t>
            </a:r>
          </a:p>
          <a:p>
            <a:endParaRPr lang="cs-CZ" sz="2300" b="1" dirty="0"/>
          </a:p>
          <a:p>
            <a:r>
              <a:rPr lang="cs-CZ" sz="2300" b="1" dirty="0"/>
              <a:t>D: zvěsti o napomáhání německých občanů tzv. </a:t>
            </a:r>
            <a:r>
              <a:rPr lang="cs-CZ" sz="2300" b="1" dirty="0" err="1"/>
              <a:t>werewolfům</a:t>
            </a:r>
            <a:r>
              <a:rPr lang="cs-CZ" sz="2300" b="1" dirty="0"/>
              <a:t> (fanatickým příslušníkům SS)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5720" y="928670"/>
            <a:ext cx="7929618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12. Po válce museli chodit Němci označení nejčastěji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našitým hákovým křížem na rukávu</a:t>
            </a:r>
          </a:p>
          <a:p>
            <a:endParaRPr lang="cs-CZ" sz="2300" b="1" dirty="0"/>
          </a:p>
          <a:p>
            <a:r>
              <a:rPr lang="cs-CZ" sz="2300" b="1" dirty="0"/>
              <a:t>B: žlutým kruhem, který měl připomínat židovskou hvězdu, kterou nutili dříve nosit Židy</a:t>
            </a:r>
          </a:p>
          <a:p>
            <a:endParaRPr lang="cs-CZ" sz="2300" b="1" dirty="0"/>
          </a:p>
          <a:p>
            <a:r>
              <a:rPr lang="cs-CZ" sz="2300" b="1" dirty="0"/>
              <a:t>C: bílou páskou na rukávu</a:t>
            </a:r>
          </a:p>
          <a:p>
            <a:endParaRPr lang="cs-CZ" sz="2300" b="1" dirty="0"/>
          </a:p>
          <a:p>
            <a:r>
              <a:rPr lang="cs-CZ" sz="2300" b="1" dirty="0"/>
              <a:t>D: písmenem N (Němec)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596" y="714356"/>
            <a:ext cx="835824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13.Ve volbách roku 1946 kandidovaly v ČSR tyto strany: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komunisté, národní socialisté, lidovci, sociální demokraté, Demokratická strana </a:t>
            </a:r>
          </a:p>
          <a:p>
            <a:endParaRPr lang="cs-CZ" sz="2300" b="1" dirty="0"/>
          </a:p>
          <a:p>
            <a:r>
              <a:rPr lang="cs-CZ" sz="2300" b="1" dirty="0"/>
              <a:t>B: komunisté, národní socialisté, lidovci, Demokratická strana, </a:t>
            </a:r>
            <a:r>
              <a:rPr lang="cs-CZ" sz="2300" b="1" dirty="0" err="1"/>
              <a:t>Strana</a:t>
            </a:r>
            <a:r>
              <a:rPr lang="cs-CZ" sz="2300" b="1" dirty="0"/>
              <a:t> svobody a Strana práce</a:t>
            </a:r>
          </a:p>
          <a:p>
            <a:endParaRPr lang="cs-CZ" sz="2300" b="1" dirty="0"/>
          </a:p>
          <a:p>
            <a:r>
              <a:rPr lang="cs-CZ" sz="2300" b="1" dirty="0"/>
              <a:t>C: komunisté, národní socialisté, lidovci, národní demokraté, Demokratická strana, </a:t>
            </a:r>
            <a:r>
              <a:rPr lang="cs-CZ" sz="2300" b="1" dirty="0" err="1"/>
              <a:t>Strana</a:t>
            </a:r>
            <a:r>
              <a:rPr lang="cs-CZ" sz="2300" b="1" dirty="0"/>
              <a:t> svobody a Strana práce </a:t>
            </a:r>
          </a:p>
          <a:p>
            <a:endParaRPr lang="cs-CZ" sz="2300" b="1" dirty="0"/>
          </a:p>
          <a:p>
            <a:r>
              <a:rPr lang="cs-CZ" sz="2300" b="1" dirty="0"/>
              <a:t>D: komunisté, národní socialisté, lidovci, sociální demokraté, Demokratická strana, </a:t>
            </a:r>
            <a:r>
              <a:rPr lang="cs-CZ" sz="2300" b="1" dirty="0" err="1"/>
              <a:t>Strana</a:t>
            </a:r>
            <a:r>
              <a:rPr lang="cs-CZ" sz="2300" b="1" dirty="0"/>
              <a:t> svobody, Strana práce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0034" y="1071546"/>
            <a:ext cx="628652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14. Při odsunu Němců bylo celkem odsunuto asi: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600 000 Němců</a:t>
            </a:r>
          </a:p>
          <a:p>
            <a:endParaRPr lang="cs-CZ" sz="2300" b="1" dirty="0"/>
          </a:p>
          <a:p>
            <a:r>
              <a:rPr lang="cs-CZ" sz="2300" b="1" dirty="0"/>
              <a:t>B: 2 miliony Němců</a:t>
            </a:r>
          </a:p>
          <a:p>
            <a:endParaRPr lang="cs-CZ" sz="2300" b="1" dirty="0"/>
          </a:p>
          <a:p>
            <a:r>
              <a:rPr lang="cs-CZ" sz="2300" b="1" dirty="0"/>
              <a:t>C: 3 miliony Němců</a:t>
            </a:r>
          </a:p>
          <a:p>
            <a:endParaRPr lang="cs-CZ" sz="2300" b="1" dirty="0"/>
          </a:p>
          <a:p>
            <a:r>
              <a:rPr lang="cs-CZ" sz="2300" b="1" dirty="0"/>
              <a:t>D: 4 miliony Němců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5786" y="1214422"/>
            <a:ext cx="735811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15. Mezi dekrety prezidenta republiky Beneše  nepatří: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Dekret o transferu německého obyvatelstva</a:t>
            </a:r>
          </a:p>
          <a:p>
            <a:endParaRPr lang="cs-CZ" sz="2300" b="1" dirty="0"/>
          </a:p>
          <a:p>
            <a:r>
              <a:rPr lang="cs-CZ" sz="2300" b="1" dirty="0"/>
              <a:t>B: Dekret o mimořádných lidových soudech</a:t>
            </a:r>
          </a:p>
          <a:p>
            <a:endParaRPr lang="cs-CZ" sz="2300" b="1" dirty="0"/>
          </a:p>
          <a:p>
            <a:r>
              <a:rPr lang="cs-CZ" sz="2300" b="1" dirty="0"/>
              <a:t>C: Dekret o úpravě československého státního občanství</a:t>
            </a:r>
          </a:p>
          <a:p>
            <a:endParaRPr lang="cs-CZ" sz="2300" b="1" dirty="0"/>
          </a:p>
          <a:p>
            <a:r>
              <a:rPr lang="cs-CZ" sz="2300" b="1" dirty="0"/>
              <a:t>D: Dekret o založení Státního orchestru České filharmonie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282" y="928670"/>
            <a:ext cx="821537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16. Které dvojice jsou správně: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KSČ - Gottwald, lidovci - Šrámek, národní socialisté - </a:t>
            </a:r>
            <a:r>
              <a:rPr lang="cs-CZ" sz="2300" b="1" dirty="0" err="1"/>
              <a:t>Zenkl</a:t>
            </a:r>
            <a:r>
              <a:rPr lang="cs-CZ" sz="2300" b="1" dirty="0"/>
              <a:t>, sociální demokraté – </a:t>
            </a:r>
            <a:r>
              <a:rPr lang="cs-CZ" sz="2300" b="1" dirty="0" err="1"/>
              <a:t>Fierlinger</a:t>
            </a:r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B: KSČ – Gottwald, lidovci – </a:t>
            </a:r>
            <a:r>
              <a:rPr lang="cs-CZ" sz="2300" b="1" dirty="0" err="1"/>
              <a:t>Zenkl</a:t>
            </a:r>
            <a:r>
              <a:rPr lang="cs-CZ" sz="2300" b="1" dirty="0"/>
              <a:t>, národní socialisté – </a:t>
            </a:r>
            <a:r>
              <a:rPr lang="cs-CZ" sz="2300" b="1" dirty="0" err="1"/>
              <a:t>Fierlinger</a:t>
            </a:r>
            <a:r>
              <a:rPr lang="cs-CZ" sz="2300" b="1" dirty="0"/>
              <a:t>, sociální demokraté – Šrámek</a:t>
            </a:r>
          </a:p>
          <a:p>
            <a:endParaRPr lang="cs-CZ" sz="2300" b="1" dirty="0"/>
          </a:p>
          <a:p>
            <a:r>
              <a:rPr lang="cs-CZ" sz="2300" b="1" dirty="0"/>
              <a:t>C: KSČ – Gottwald, lidovci – Šrámek, sociální demokraté – </a:t>
            </a:r>
            <a:r>
              <a:rPr lang="cs-CZ" sz="2300" b="1" dirty="0" err="1"/>
              <a:t>Zenkl</a:t>
            </a:r>
            <a:r>
              <a:rPr lang="cs-CZ" sz="2300" b="1" dirty="0"/>
              <a:t>, národní socialisté – </a:t>
            </a:r>
            <a:r>
              <a:rPr lang="cs-CZ" sz="2300" b="1" dirty="0" err="1"/>
              <a:t>Fierlinger</a:t>
            </a:r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D: KSČ – Gottwald, lidovci – </a:t>
            </a:r>
            <a:r>
              <a:rPr lang="cs-CZ" sz="2300" b="1" dirty="0" err="1"/>
              <a:t>Fierlinger</a:t>
            </a:r>
            <a:r>
              <a:rPr lang="cs-CZ" sz="2300" b="1" dirty="0"/>
              <a:t>, národní socialisté – Šrámek, sociální demokraté – </a:t>
            </a:r>
            <a:r>
              <a:rPr lang="cs-CZ" sz="2300" b="1" dirty="0" err="1"/>
              <a:t>Zenkl</a:t>
            </a:r>
            <a:endParaRPr lang="cs-CZ" sz="23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282" y="714356"/>
            <a:ext cx="8286808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17. Po volbách v roce 1946 získali komunisté ve vládě mj. tyto funkce: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předseda vlády, ministr zemědělství, ministr vnitra, ministr armády</a:t>
            </a:r>
          </a:p>
          <a:p>
            <a:endParaRPr lang="cs-CZ" sz="2300" b="1" dirty="0"/>
          </a:p>
          <a:p>
            <a:r>
              <a:rPr lang="cs-CZ" sz="2300" b="1" dirty="0"/>
              <a:t>B: předseda vlády, ministr zemědělství, ministr školství, ministr zahraničí</a:t>
            </a:r>
          </a:p>
          <a:p>
            <a:endParaRPr lang="cs-CZ" sz="2300" b="1" dirty="0"/>
          </a:p>
          <a:p>
            <a:r>
              <a:rPr lang="cs-CZ" sz="2300" b="1" dirty="0"/>
              <a:t>C: ministr vnitra, ministr školství, ministr informací, ministr zemědělství</a:t>
            </a:r>
          </a:p>
          <a:p>
            <a:endParaRPr lang="cs-CZ" sz="2300" b="1" dirty="0"/>
          </a:p>
          <a:p>
            <a:r>
              <a:rPr lang="cs-CZ" sz="2300" b="1" dirty="0"/>
              <a:t>D: předseda vlády, ministr školství, ministr zemědělství, ministr spravedlnosti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596" y="857232"/>
            <a:ext cx="785818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18. Pro kandidátku Národní fronty v roce 1948 se vyslovilo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99,5 % voličů</a:t>
            </a:r>
          </a:p>
          <a:p>
            <a:endParaRPr lang="cs-CZ" sz="2300" b="1" dirty="0"/>
          </a:p>
          <a:p>
            <a:r>
              <a:rPr lang="cs-CZ" sz="2300" b="1" dirty="0"/>
              <a:t>B: 89,2 % voličů</a:t>
            </a:r>
          </a:p>
          <a:p>
            <a:endParaRPr lang="cs-CZ" sz="2300" b="1" dirty="0"/>
          </a:p>
          <a:p>
            <a:r>
              <a:rPr lang="cs-CZ" sz="2300" b="1" dirty="0"/>
              <a:t>C: 79,4 % voličů</a:t>
            </a:r>
          </a:p>
          <a:p>
            <a:endParaRPr lang="cs-CZ" sz="2300" b="1" dirty="0"/>
          </a:p>
          <a:p>
            <a:r>
              <a:rPr lang="cs-CZ" sz="2300" b="1" dirty="0"/>
              <a:t>D: 69,3 % voličů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82297" y="714356"/>
            <a:ext cx="7510710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300" b="1" dirty="0"/>
          </a:p>
          <a:p>
            <a:r>
              <a:rPr lang="cs-CZ" sz="2300" b="1" dirty="0"/>
              <a:t>1.Proč byl zatčen farář Toufar?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ve svém kázání měl pronášet ostré protikomunistické řeči</a:t>
            </a:r>
          </a:p>
          <a:p>
            <a:endParaRPr lang="cs-CZ" sz="2300" b="1" dirty="0"/>
          </a:p>
          <a:p>
            <a:r>
              <a:rPr lang="cs-CZ" sz="2300" b="1" dirty="0"/>
              <a:t>B: ve spolupráci s Vatikán měl připravovat odvoz církevního </a:t>
            </a:r>
          </a:p>
          <a:p>
            <a:r>
              <a:rPr lang="cs-CZ" sz="2300" b="1" dirty="0"/>
              <a:t>majetku za hranice</a:t>
            </a:r>
          </a:p>
          <a:p>
            <a:endParaRPr lang="cs-CZ" sz="2300" b="1" dirty="0"/>
          </a:p>
          <a:p>
            <a:r>
              <a:rPr lang="cs-CZ" sz="2300" b="1" dirty="0"/>
              <a:t>C: měl zinscenovat hýbání kříže nad oltářem během mše</a:t>
            </a:r>
          </a:p>
          <a:p>
            <a:endParaRPr lang="cs-CZ" sz="2300" b="1" dirty="0"/>
          </a:p>
          <a:p>
            <a:r>
              <a:rPr lang="cs-CZ" sz="2300" b="1" dirty="0"/>
              <a:t>D: napsal dopis papeži, ve kterém si stěžoval na šikanu </a:t>
            </a:r>
          </a:p>
          <a:p>
            <a:r>
              <a:rPr lang="cs-CZ" sz="2300" b="1" dirty="0"/>
              <a:t>komunistického režimu</a:t>
            </a:r>
          </a:p>
          <a:p>
            <a:endParaRPr lang="cs-CZ" sz="23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1000108"/>
            <a:ext cx="7929618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19. Po zvolení Klementa Gottwalda prezidentem se novým předsedou vlády stal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Antonín Novotný</a:t>
            </a:r>
          </a:p>
          <a:p>
            <a:endParaRPr lang="cs-CZ" sz="2300" b="1" dirty="0"/>
          </a:p>
          <a:p>
            <a:r>
              <a:rPr lang="cs-CZ" sz="2300" b="1" dirty="0"/>
              <a:t>B: Antonín Zápotocký</a:t>
            </a:r>
          </a:p>
          <a:p>
            <a:endParaRPr lang="cs-CZ" sz="2300" b="1" dirty="0"/>
          </a:p>
          <a:p>
            <a:r>
              <a:rPr lang="cs-CZ" sz="2300" b="1" dirty="0"/>
              <a:t>C: Klement Gottwald zůstává i předsedou vlády</a:t>
            </a:r>
          </a:p>
          <a:p>
            <a:endParaRPr lang="cs-CZ" sz="2300" b="1" dirty="0"/>
          </a:p>
          <a:p>
            <a:r>
              <a:rPr lang="cs-CZ" sz="2300" b="1" dirty="0"/>
              <a:t>D: Rudolf Slánský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57224" y="1000108"/>
            <a:ext cx="507209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20. V letech 1948-1952 bylo popraveno: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95 lidí</a:t>
            </a:r>
          </a:p>
          <a:p>
            <a:endParaRPr lang="cs-CZ" sz="2300" b="1" dirty="0"/>
          </a:p>
          <a:p>
            <a:r>
              <a:rPr lang="cs-CZ" sz="2300" b="1" dirty="0"/>
              <a:t>B: 178 lidí</a:t>
            </a:r>
          </a:p>
          <a:p>
            <a:endParaRPr lang="cs-CZ" sz="2300" b="1" dirty="0"/>
          </a:p>
          <a:p>
            <a:r>
              <a:rPr lang="cs-CZ" sz="2300" b="1" dirty="0"/>
              <a:t>C: 1 513 lidí</a:t>
            </a:r>
          </a:p>
          <a:p>
            <a:endParaRPr lang="cs-CZ" sz="2300" b="1" dirty="0"/>
          </a:p>
          <a:p>
            <a:r>
              <a:rPr lang="cs-CZ" sz="2300" b="1" dirty="0"/>
              <a:t>D. 2 025 lidí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1472" y="928670"/>
            <a:ext cx="828677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21. Od roku 1951 řídil československé vysílání Svobodné Evropy</a:t>
            </a:r>
          </a:p>
          <a:p>
            <a:endParaRPr lang="cs-CZ" sz="2300" b="1" dirty="0"/>
          </a:p>
          <a:p>
            <a:r>
              <a:rPr lang="cs-CZ" sz="2300" b="1" dirty="0"/>
              <a:t>A: Ferdinand Peroutka</a:t>
            </a:r>
          </a:p>
          <a:p>
            <a:endParaRPr lang="cs-CZ" sz="2300" b="1" dirty="0"/>
          </a:p>
          <a:p>
            <a:r>
              <a:rPr lang="cs-CZ" sz="2300" b="1" dirty="0"/>
              <a:t>B: Pavel Tigrid</a:t>
            </a:r>
          </a:p>
          <a:p>
            <a:endParaRPr lang="cs-CZ" sz="2300" b="1" dirty="0"/>
          </a:p>
          <a:p>
            <a:r>
              <a:rPr lang="cs-CZ" sz="2300" b="1" dirty="0"/>
              <a:t>C: Josef Beran</a:t>
            </a:r>
          </a:p>
          <a:p>
            <a:endParaRPr lang="cs-CZ" sz="2300" b="1" dirty="0"/>
          </a:p>
          <a:p>
            <a:r>
              <a:rPr lang="cs-CZ" sz="2300" b="1" dirty="0"/>
              <a:t>D: Bedřich </a:t>
            </a:r>
            <a:r>
              <a:rPr lang="cs-CZ" sz="2300" b="1" dirty="0" err="1"/>
              <a:t>Reicin</a:t>
            </a:r>
            <a:endParaRPr lang="cs-CZ" sz="23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42910" y="785794"/>
            <a:ext cx="642940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22. V letech 1948-1951 odešlo z ČSR do exilu asi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10 000 lidí</a:t>
            </a:r>
          </a:p>
          <a:p>
            <a:endParaRPr lang="cs-CZ" sz="2300" b="1" dirty="0"/>
          </a:p>
          <a:p>
            <a:r>
              <a:rPr lang="cs-CZ" sz="2300" b="1" dirty="0"/>
              <a:t>B: 25 000 lidí</a:t>
            </a:r>
          </a:p>
          <a:p>
            <a:endParaRPr lang="cs-CZ" sz="2300" b="1" dirty="0"/>
          </a:p>
          <a:p>
            <a:r>
              <a:rPr lang="cs-CZ" sz="2300" b="1" dirty="0"/>
              <a:t>C: 50 000 lidí</a:t>
            </a:r>
          </a:p>
          <a:p>
            <a:endParaRPr lang="cs-CZ" sz="2300" b="1" dirty="0"/>
          </a:p>
          <a:p>
            <a:r>
              <a:rPr lang="cs-CZ" sz="2300" b="1" dirty="0"/>
              <a:t>D: 75 000 lidí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5786" y="785794"/>
            <a:ext cx="6858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23. Hradecký program z roku 1947 se týkal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komunistických plánů v oblasti zemědělství</a:t>
            </a:r>
          </a:p>
          <a:p>
            <a:endParaRPr lang="cs-CZ" sz="2300" b="1" dirty="0"/>
          </a:p>
          <a:p>
            <a:r>
              <a:rPr lang="cs-CZ" sz="2300" b="1" dirty="0"/>
              <a:t>B: komunistických plánů v oblasti školství</a:t>
            </a:r>
          </a:p>
          <a:p>
            <a:endParaRPr lang="cs-CZ" sz="2300" b="1" dirty="0"/>
          </a:p>
          <a:p>
            <a:r>
              <a:rPr lang="cs-CZ" sz="2300" b="1" dirty="0"/>
              <a:t>C. komunistických plánů v oblasti průmyslu</a:t>
            </a:r>
          </a:p>
          <a:p>
            <a:endParaRPr lang="cs-CZ" sz="2300" b="1" dirty="0"/>
          </a:p>
          <a:p>
            <a:r>
              <a:rPr lang="cs-CZ" sz="2300" b="1" dirty="0"/>
              <a:t>D. komunistických plánů v oblasti kultury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596" y="1000108"/>
            <a:ext cx="771530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24. Měnová reforma v roce 1953 vyvolala největší protesty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v Praze</a:t>
            </a:r>
          </a:p>
          <a:p>
            <a:endParaRPr lang="cs-CZ" sz="2300" b="1" dirty="0"/>
          </a:p>
          <a:p>
            <a:r>
              <a:rPr lang="cs-CZ" sz="2300" b="1" dirty="0"/>
              <a:t>B: v Ostravě</a:t>
            </a:r>
          </a:p>
          <a:p>
            <a:endParaRPr lang="cs-CZ" sz="2300" b="1" dirty="0"/>
          </a:p>
          <a:p>
            <a:r>
              <a:rPr lang="cs-CZ" sz="2300" b="1" dirty="0"/>
              <a:t>C: v Plzni</a:t>
            </a:r>
          </a:p>
          <a:p>
            <a:endParaRPr lang="cs-CZ" sz="2300" b="1" dirty="0"/>
          </a:p>
          <a:p>
            <a:r>
              <a:rPr lang="cs-CZ" sz="2300" b="1" dirty="0"/>
              <a:t>D: v Ústí nad Labem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5720" y="571480"/>
            <a:ext cx="857256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25. Jan Masaryk po návratu z Moskvy v roce 1947 řekl: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Odlétal jsem do Moskvy jako svobodný občan a vracím se jako Stalinův poddaný</a:t>
            </a:r>
          </a:p>
          <a:p>
            <a:endParaRPr lang="cs-CZ" sz="2300" b="1" dirty="0"/>
          </a:p>
          <a:p>
            <a:r>
              <a:rPr lang="cs-CZ" sz="2300" b="1" dirty="0"/>
              <a:t>B: Odlétal jsem do Moskvy jako československý ministr zahraničních věcí a vracím se jako Stalinův poddaný</a:t>
            </a:r>
          </a:p>
          <a:p>
            <a:endParaRPr lang="cs-CZ" sz="2300" b="1" dirty="0"/>
          </a:p>
          <a:p>
            <a:r>
              <a:rPr lang="cs-CZ" sz="2300" b="1" dirty="0"/>
              <a:t>C: Odlétal jsem do Moskvy jako československý ministr zahraničních věcí a vracím se jako Stalinův otrok</a:t>
            </a:r>
          </a:p>
          <a:p>
            <a:endParaRPr lang="cs-CZ" sz="2300" b="1" dirty="0"/>
          </a:p>
          <a:p>
            <a:r>
              <a:rPr lang="cs-CZ" sz="2300" b="1" dirty="0"/>
              <a:t>D: Odlétal jsem do Moskvy jako československý ministr zahraničních věcí a vracím se jako Stalinův pacholek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571480"/>
            <a:ext cx="4572000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300" b="1" dirty="0"/>
              <a:t>26.Co znamenala zkratka ROH?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Rudé občanské hnutí</a:t>
            </a:r>
          </a:p>
          <a:p>
            <a:endParaRPr lang="cs-CZ" sz="2300" b="1" dirty="0"/>
          </a:p>
          <a:p>
            <a:r>
              <a:rPr lang="cs-CZ" sz="2300" b="1" dirty="0"/>
              <a:t>B: Radikální občanské hnutí</a:t>
            </a:r>
          </a:p>
          <a:p>
            <a:endParaRPr lang="cs-CZ" sz="2300" b="1" dirty="0"/>
          </a:p>
          <a:p>
            <a:r>
              <a:rPr lang="cs-CZ" sz="2300" b="1" dirty="0"/>
              <a:t>C: Revoluční odborové hnutí</a:t>
            </a:r>
          </a:p>
          <a:p>
            <a:endParaRPr lang="cs-CZ" sz="2300" b="1" dirty="0"/>
          </a:p>
          <a:p>
            <a:r>
              <a:rPr lang="cs-CZ" sz="2300" b="1" dirty="0"/>
              <a:t>D: Radikální odborové hnutí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571480"/>
            <a:ext cx="807249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27. Proslulá věta, kterou použil Klement Gottwald 25.2. 1948 zní: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Beneš ustoupil!</a:t>
            </a:r>
          </a:p>
          <a:p>
            <a:endParaRPr lang="cs-CZ" sz="2300" b="1" dirty="0"/>
          </a:p>
          <a:p>
            <a:r>
              <a:rPr lang="cs-CZ" sz="2300" b="1" dirty="0"/>
              <a:t>B: Byl jsem za prezidentem!</a:t>
            </a:r>
          </a:p>
          <a:p>
            <a:endParaRPr lang="cs-CZ" sz="2300" b="1" dirty="0"/>
          </a:p>
          <a:p>
            <a:r>
              <a:rPr lang="cs-CZ" sz="2300" b="1" dirty="0"/>
              <a:t>C: Právě jsem se vrátil z hradu!</a:t>
            </a:r>
          </a:p>
          <a:p>
            <a:endParaRPr lang="cs-CZ" sz="2300" b="1" dirty="0"/>
          </a:p>
          <a:p>
            <a:r>
              <a:rPr lang="cs-CZ" sz="2300" b="1" dirty="0"/>
              <a:t>D: Nic než národ!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596" y="785794"/>
            <a:ext cx="8358214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28. Retribuce byla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návrat majetku Čechům po druhé světové válce</a:t>
            </a:r>
          </a:p>
          <a:p>
            <a:endParaRPr lang="cs-CZ" sz="2300" b="1" dirty="0"/>
          </a:p>
          <a:p>
            <a:r>
              <a:rPr lang="cs-CZ" sz="2300" b="1" dirty="0"/>
              <a:t>B: potrestání zločinů, kterých se dopustili nacisté a kolaboranti</a:t>
            </a:r>
          </a:p>
          <a:p>
            <a:endParaRPr lang="cs-CZ" sz="2300" b="1" dirty="0"/>
          </a:p>
          <a:p>
            <a:r>
              <a:rPr lang="cs-CZ" sz="2300" b="1" dirty="0"/>
              <a:t>C: návrat Čechů z nuceného nasazení v Německu během války</a:t>
            </a:r>
          </a:p>
          <a:p>
            <a:endParaRPr lang="cs-CZ" sz="2300" b="1" dirty="0"/>
          </a:p>
          <a:p>
            <a:r>
              <a:rPr lang="cs-CZ" sz="2300" b="1" dirty="0"/>
              <a:t>D: zákon o pronásledování „protikomunistických </a:t>
            </a:r>
            <a:r>
              <a:rPr lang="cs-CZ" sz="2300" b="1" dirty="0" err="1"/>
              <a:t>štváčů</a:t>
            </a:r>
            <a:r>
              <a:rPr lang="cs-CZ" sz="2300" b="1" dirty="0"/>
              <a:t>“ z roku 1948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642918"/>
            <a:ext cx="7990842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2.Jak farář Toufar skončil?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byl odsouzen k trestu smrti a popraven</a:t>
            </a:r>
          </a:p>
          <a:p>
            <a:endParaRPr lang="cs-CZ" sz="2300" b="1" dirty="0"/>
          </a:p>
          <a:p>
            <a:r>
              <a:rPr lang="cs-CZ" sz="2300" b="1" dirty="0"/>
              <a:t>B: byl odsouzen na doživotí, ve vězení po dvanácti letech zemřel</a:t>
            </a:r>
          </a:p>
          <a:p>
            <a:endParaRPr lang="cs-CZ" sz="2300" b="1" dirty="0"/>
          </a:p>
          <a:p>
            <a:r>
              <a:rPr lang="cs-CZ" sz="2300" b="1" dirty="0"/>
              <a:t>C: trestem byl jen zákaz vykonávání činnosti faráře</a:t>
            </a:r>
          </a:p>
          <a:p>
            <a:endParaRPr lang="cs-CZ" sz="2300" b="1" dirty="0"/>
          </a:p>
          <a:p>
            <a:r>
              <a:rPr lang="cs-CZ" sz="2300" b="1" dirty="0"/>
              <a:t>D: zemřel při mučení po měsíci vazby ještě před soudem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596" y="357166"/>
            <a:ext cx="842968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29. „My, lid československý, prohlašujeme, že jsme pevně rozhodnuti vybudovat svůj osvobozený stát jako lidovou demokracii, která nám zajistí pokojnou cestu k socialismu“</a:t>
            </a:r>
          </a:p>
          <a:p>
            <a:r>
              <a:rPr lang="cs-CZ" sz="2300" b="1" dirty="0"/>
              <a:t>tato věta se objevuje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V jednom z tzv. Benešových dekretů</a:t>
            </a:r>
          </a:p>
          <a:p>
            <a:endParaRPr lang="cs-CZ" sz="2300" b="1" dirty="0"/>
          </a:p>
          <a:p>
            <a:r>
              <a:rPr lang="cs-CZ" sz="2300" b="1" dirty="0"/>
              <a:t>B: V Košickém vládním programu</a:t>
            </a:r>
          </a:p>
          <a:p>
            <a:endParaRPr lang="cs-CZ" sz="2300" b="1" dirty="0"/>
          </a:p>
          <a:p>
            <a:r>
              <a:rPr lang="cs-CZ" sz="2300" b="1" dirty="0"/>
              <a:t>C: V Ústavě 9. května</a:t>
            </a:r>
          </a:p>
          <a:p>
            <a:endParaRPr lang="cs-CZ" sz="2300" b="1" dirty="0"/>
          </a:p>
          <a:p>
            <a:r>
              <a:rPr lang="cs-CZ" sz="2300" b="1" dirty="0"/>
              <a:t>D: V prvním prohlášení nově zvoleného parlamentu po volbách roku 1946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714356"/>
            <a:ext cx="785814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300" b="1" smtClean="0"/>
              <a:t>30.Lidové </a:t>
            </a:r>
            <a:r>
              <a:rPr lang="cs-CZ" sz="2300" b="1" dirty="0"/>
              <a:t>milice byly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300" b="1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3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300" b="1" dirty="0"/>
              <a:t>A: zvláštní jednotky čs. armády, které podléhaly přímo prezidentovi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3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300" b="1" dirty="0"/>
              <a:t>B: zvláštní jednotky policie určené pro chytání lidí, kteří se pokusili překročit hranice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3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300" b="1" dirty="0"/>
              <a:t>C: zvláštní ozbrojené oddíly sovětských vojáků řízené z Moskvy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3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300" b="1" dirty="0"/>
              <a:t>D: ozbrojené oddíly komunistické strany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00430" y="642918"/>
            <a:ext cx="2515432" cy="54014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00" b="1" dirty="0"/>
              <a:t>1C		16A</a:t>
            </a:r>
          </a:p>
          <a:p>
            <a:r>
              <a:rPr lang="cs-CZ" sz="2300" b="1" dirty="0"/>
              <a:t>2D		17C</a:t>
            </a:r>
          </a:p>
          <a:p>
            <a:r>
              <a:rPr lang="cs-CZ" sz="2300" b="1" dirty="0"/>
              <a:t>3D		18B</a:t>
            </a:r>
          </a:p>
          <a:p>
            <a:r>
              <a:rPr lang="cs-CZ" sz="2300" b="1" dirty="0"/>
              <a:t>4A		19B</a:t>
            </a:r>
          </a:p>
          <a:p>
            <a:r>
              <a:rPr lang="cs-CZ" sz="2300" b="1" dirty="0"/>
              <a:t>5D		20B</a:t>
            </a:r>
          </a:p>
          <a:p>
            <a:r>
              <a:rPr lang="cs-CZ" sz="2300" b="1" dirty="0"/>
              <a:t>6C		21A</a:t>
            </a:r>
          </a:p>
          <a:p>
            <a:r>
              <a:rPr lang="cs-CZ" sz="2300" b="1" dirty="0"/>
              <a:t>7B		22B</a:t>
            </a:r>
          </a:p>
          <a:p>
            <a:r>
              <a:rPr lang="cs-CZ" sz="2300" b="1" dirty="0"/>
              <a:t>8A		23A</a:t>
            </a:r>
          </a:p>
          <a:p>
            <a:r>
              <a:rPr lang="cs-CZ" sz="2300" b="1" dirty="0"/>
              <a:t>9		24C</a:t>
            </a:r>
          </a:p>
          <a:p>
            <a:r>
              <a:rPr lang="cs-CZ" sz="2300" b="1" dirty="0"/>
              <a:t>10A		25D</a:t>
            </a:r>
          </a:p>
          <a:p>
            <a:r>
              <a:rPr lang="cs-CZ" sz="2300" b="1" dirty="0"/>
              <a:t>11A		26C</a:t>
            </a:r>
          </a:p>
          <a:p>
            <a:r>
              <a:rPr lang="cs-CZ" sz="2300" b="1" dirty="0"/>
              <a:t>12C		27C</a:t>
            </a:r>
          </a:p>
          <a:p>
            <a:r>
              <a:rPr lang="cs-CZ" sz="2300" b="1" dirty="0"/>
              <a:t>13D		28B</a:t>
            </a:r>
          </a:p>
          <a:p>
            <a:r>
              <a:rPr lang="cs-CZ" sz="2300" b="1" dirty="0"/>
              <a:t>14		29C</a:t>
            </a:r>
          </a:p>
          <a:p>
            <a:r>
              <a:rPr lang="cs-CZ" sz="2300" b="1" dirty="0"/>
              <a:t>15A	</a:t>
            </a:r>
            <a:r>
              <a:rPr lang="cs-CZ" sz="2300" b="1"/>
              <a:t>	</a:t>
            </a:r>
            <a:r>
              <a:rPr lang="cs-CZ" sz="2300" b="1" smtClean="0"/>
              <a:t>30D</a:t>
            </a:r>
            <a:endParaRPr lang="cs-CZ" sz="23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42976" y="714356"/>
            <a:ext cx="154151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300" b="1" dirty="0"/>
              <a:t>ŘEŠENÍ: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1428736"/>
            <a:ext cx="7784760" cy="3985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00" b="1" dirty="0"/>
              <a:t>3.Jedna z obětí politických čistek Rudolf Slánský byl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hlavní představitel nekomunistické opozice, člen národních </a:t>
            </a:r>
          </a:p>
          <a:p>
            <a:r>
              <a:rPr lang="cs-CZ" sz="2300" b="1" dirty="0"/>
              <a:t>socialistů</a:t>
            </a:r>
          </a:p>
          <a:p>
            <a:endParaRPr lang="cs-CZ" sz="2300" b="1" dirty="0"/>
          </a:p>
          <a:p>
            <a:r>
              <a:rPr lang="cs-CZ" sz="2300" b="1" dirty="0"/>
              <a:t>B: nestraník</a:t>
            </a:r>
          </a:p>
          <a:p>
            <a:endParaRPr lang="cs-CZ" sz="2300" b="1" dirty="0"/>
          </a:p>
          <a:p>
            <a:r>
              <a:rPr lang="cs-CZ" sz="2300" b="1" dirty="0"/>
              <a:t>C: komunista, který měl nižší stranickou funkci</a:t>
            </a:r>
          </a:p>
          <a:p>
            <a:endParaRPr lang="cs-CZ" sz="2300" b="1" dirty="0"/>
          </a:p>
          <a:p>
            <a:r>
              <a:rPr lang="cs-CZ" sz="2300" b="1" dirty="0"/>
              <a:t>D: předseda komunistické strany (generální tajemník)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42910" y="1357298"/>
            <a:ext cx="800105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4. Akce „K“ z roku 1950 znamenala:</a:t>
            </a:r>
          </a:p>
          <a:p>
            <a:endParaRPr lang="cs-CZ" sz="2300" b="1" dirty="0"/>
          </a:p>
          <a:p>
            <a:r>
              <a:rPr lang="cs-CZ" sz="2300" b="1" dirty="0"/>
              <a:t>A: přepadení mužských klášterů v republice  a svezení řeholníků do internačních táborů</a:t>
            </a:r>
          </a:p>
          <a:p>
            <a:endParaRPr lang="cs-CZ" sz="2300" b="1" dirty="0"/>
          </a:p>
          <a:p>
            <a:r>
              <a:rPr lang="cs-CZ" sz="2300" b="1" dirty="0"/>
              <a:t>B: zinscenovaná aféra, při níž byl zatčen generál Karel </a:t>
            </a:r>
            <a:r>
              <a:rPr lang="cs-CZ" sz="2300" b="1" dirty="0" err="1"/>
              <a:t>Kutlvašr</a:t>
            </a:r>
            <a:r>
              <a:rPr lang="cs-CZ" sz="2300" b="1" dirty="0"/>
              <a:t> a další vojáci</a:t>
            </a:r>
          </a:p>
          <a:p>
            <a:endParaRPr lang="cs-CZ" sz="2300" b="1" dirty="0"/>
          </a:p>
          <a:p>
            <a:r>
              <a:rPr lang="cs-CZ" sz="2300" b="1" dirty="0"/>
              <a:t>C: konfiskace půdy všem nekomunistům</a:t>
            </a:r>
          </a:p>
          <a:p>
            <a:endParaRPr lang="cs-CZ" sz="2300" b="1" dirty="0"/>
          </a:p>
          <a:p>
            <a:r>
              <a:rPr lang="cs-CZ" sz="2300" b="1" dirty="0"/>
              <a:t>D: zatčení pedagogů na Karlově univerzitě, kteří nebyli loajální vůči novému režimu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4348" y="1285860"/>
            <a:ext cx="757242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5. V únoru 1948 podali někteří demisi,</a:t>
            </a:r>
          </a:p>
          <a:p>
            <a:endParaRPr lang="cs-CZ" sz="2300" b="1" dirty="0"/>
          </a:p>
          <a:p>
            <a:r>
              <a:rPr lang="cs-CZ" sz="2300" b="1" dirty="0"/>
              <a:t>A: protože premiér Gottwald chtěl zavést jednotnou kandidátku ve volebním zákoně</a:t>
            </a:r>
          </a:p>
          <a:p>
            <a:endParaRPr lang="cs-CZ" sz="2300" b="1" dirty="0"/>
          </a:p>
          <a:p>
            <a:r>
              <a:rPr lang="cs-CZ" sz="2300" b="1" dirty="0"/>
              <a:t>B: protože protestovali proti nátlaku komunistů vůči Demokratické straně na Slovensku</a:t>
            </a:r>
          </a:p>
          <a:p>
            <a:endParaRPr lang="cs-CZ" sz="2300" b="1" dirty="0"/>
          </a:p>
          <a:p>
            <a:r>
              <a:rPr lang="cs-CZ" sz="2300" b="1" dirty="0"/>
              <a:t>C: protože se ministr spravedlnosti neřídil vládním rozhodnutím a jmenoval za soudce jen komunisty</a:t>
            </a:r>
          </a:p>
          <a:p>
            <a:endParaRPr lang="cs-CZ" sz="2300" b="1" dirty="0"/>
          </a:p>
          <a:p>
            <a:r>
              <a:rPr lang="cs-CZ" sz="2300" b="1" dirty="0"/>
              <a:t>D: protože se ministr vnitra neřídil vládním rozhodnutím a jmenoval za velitele policie jen komunisty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785794"/>
            <a:ext cx="8286808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6. V únoru 1948 podali demisi 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všichni nekomunističtí ministři</a:t>
            </a:r>
          </a:p>
          <a:p>
            <a:endParaRPr lang="cs-CZ" sz="2300" b="1" dirty="0"/>
          </a:p>
          <a:p>
            <a:r>
              <a:rPr lang="cs-CZ" sz="2300" b="1" dirty="0"/>
              <a:t>B: všichni nekomunističtí ministři s výjimkou sociální demokracie</a:t>
            </a:r>
          </a:p>
          <a:p>
            <a:endParaRPr lang="cs-CZ" sz="2300" b="1" dirty="0"/>
          </a:p>
          <a:p>
            <a:r>
              <a:rPr lang="cs-CZ" sz="2300" b="1" dirty="0"/>
              <a:t>C: ministři národních socialistů, lidovců a demokratické strany</a:t>
            </a:r>
          </a:p>
          <a:p>
            <a:endParaRPr lang="cs-CZ" sz="2300" b="1" dirty="0"/>
          </a:p>
          <a:p>
            <a:r>
              <a:rPr lang="cs-CZ" sz="2300" b="1" dirty="0"/>
              <a:t>D: ministři národních socialistů, lidovců, demokratické strany a nestraník Jan Masaryk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596" y="571480"/>
            <a:ext cx="821537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7.UNRRA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pomáhala státům v Evropě s dodávkami především potravin, její pomoc jsme ale na nátlak SSSR museli odmítnout</a:t>
            </a:r>
          </a:p>
          <a:p>
            <a:endParaRPr lang="cs-CZ" sz="2300" b="1" dirty="0"/>
          </a:p>
          <a:p>
            <a:r>
              <a:rPr lang="cs-CZ" sz="2300" b="1" dirty="0"/>
              <a:t>B: pomáhala státům v Evropě s dodávkami především potravin, její pomoc využila i ČSR</a:t>
            </a:r>
          </a:p>
          <a:p>
            <a:endParaRPr lang="cs-CZ" sz="2300" b="1" dirty="0"/>
          </a:p>
          <a:p>
            <a:r>
              <a:rPr lang="cs-CZ" sz="2300" b="1" dirty="0"/>
              <a:t>C: byla organizace, která pomáhala přejít hranice na Západ po převratu v roce 1948</a:t>
            </a:r>
          </a:p>
          <a:p>
            <a:endParaRPr lang="cs-CZ" sz="2300" b="1" dirty="0"/>
          </a:p>
          <a:p>
            <a:r>
              <a:rPr lang="cs-CZ" sz="2300" b="1" dirty="0"/>
              <a:t>D: byla organizace, která pomáhala emigrantům po roce 1948 začít nový život v západní zemích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1472" y="1357298"/>
            <a:ext cx="785818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300" b="1" dirty="0"/>
              <a:t>8. V roce 1947 postihla ČSR přírodní katastrofa:</a:t>
            </a:r>
          </a:p>
          <a:p>
            <a:endParaRPr lang="cs-CZ" sz="2300" b="1" dirty="0"/>
          </a:p>
          <a:p>
            <a:endParaRPr lang="cs-CZ" sz="2300" b="1" dirty="0"/>
          </a:p>
          <a:p>
            <a:r>
              <a:rPr lang="cs-CZ" sz="2300" b="1" dirty="0"/>
              <a:t>A: sucho</a:t>
            </a:r>
          </a:p>
          <a:p>
            <a:endParaRPr lang="cs-CZ" sz="2300" b="1" dirty="0"/>
          </a:p>
          <a:p>
            <a:r>
              <a:rPr lang="cs-CZ" sz="2300" b="1" dirty="0"/>
              <a:t>B: povodeň</a:t>
            </a:r>
          </a:p>
          <a:p>
            <a:endParaRPr lang="cs-CZ" sz="2300" b="1" dirty="0"/>
          </a:p>
          <a:p>
            <a:r>
              <a:rPr lang="cs-CZ" sz="2300" b="1" dirty="0"/>
              <a:t>C: zkáza úrody díky mandelince bramborové</a:t>
            </a:r>
          </a:p>
          <a:p>
            <a:endParaRPr lang="cs-CZ" sz="2300" b="1" dirty="0"/>
          </a:p>
          <a:p>
            <a:r>
              <a:rPr lang="cs-CZ" sz="2300" b="1" dirty="0"/>
              <a:t>D: nízká úroda díky silným mrazům z jara roku 1947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575</Words>
  <Application>Microsoft Office PowerPoint</Application>
  <PresentationFormat>Předvádění na obrazovce (4:3)</PresentationFormat>
  <Paragraphs>327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5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18</cp:revision>
  <dcterms:created xsi:type="dcterms:W3CDTF">2012-07-18T14:38:50Z</dcterms:created>
  <dcterms:modified xsi:type="dcterms:W3CDTF">2019-11-27T10:15:46Z</dcterms:modified>
</cp:coreProperties>
</file>