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6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8" autoAdjust="0"/>
    <p:restoredTop sz="94660"/>
  </p:normalViewPr>
  <p:slideViewPr>
    <p:cSldViewPr>
      <p:cViewPr>
        <p:scale>
          <a:sx n="60" d="100"/>
          <a:sy n="60" d="100"/>
        </p:scale>
        <p:origin x="-154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5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6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2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78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0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5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8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00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22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4424-B494-47D5-BC53-E663AC07438E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CF69-CA98-4DEE-8976-FD876B46A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.wikipedia.org/wiki/Soubor:UN_Partition_Plan_For_Palestine_1947-c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3600400"/>
          </a:xfrm>
        </p:spPr>
        <p:txBody>
          <a:bodyPr>
            <a:noAutofit/>
          </a:bodyPr>
          <a:lstStyle/>
          <a:p>
            <a:r>
              <a:rPr lang="cs-CZ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th Centenary Faux" pitchFamily="2" charset="0"/>
                <a:ea typeface="Verdana" pitchFamily="34" charset="0"/>
                <a:cs typeface="Verdana" pitchFamily="34" charset="0"/>
              </a:rPr>
              <a:t>Arabsko</a:t>
            </a: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th Centenary Faux" pitchFamily="2" charset="0"/>
                <a:ea typeface="Verdana" pitchFamily="34" charset="0"/>
                <a:cs typeface="Verdana" pitchFamily="34" charset="0"/>
              </a:rPr>
              <a:t> – izraelské války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th Centenary Faux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6163072"/>
            <a:ext cx="5220072" cy="694928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Autor : Mgr. Zdeněk Vejražka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Podkrušnohorské gymnázium Most, příspěvková organizace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" y="3087009"/>
            <a:ext cx="5649424" cy="3770991"/>
          </a:xfrm>
        </p:spPr>
      </p:pic>
      <p:sp>
        <p:nvSpPr>
          <p:cNvPr id="5" name="TextovéPole 4"/>
          <p:cNvSpPr txBox="1"/>
          <p:nvPr/>
        </p:nvSpPr>
        <p:spPr>
          <a:xfrm>
            <a:off x="971600" y="3170585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Izraelské tanky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naGolanech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0367"/>
            <a:ext cx="6302474" cy="438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57992" y="1769305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Izraelské tanky na Sinaji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2" y="607289"/>
            <a:ext cx="4475302" cy="55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63803" y="26081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ničené egyptské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MiGy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31359" y="6399422"/>
            <a:ext cx="11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*12 - *15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1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Opotřebovací válka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začátek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války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považováno potopení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izraelského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torpédoborce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Ejlat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21. října 1967 raketami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dvou egyptských raketových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člunů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října odpověděl Izrael masivní dělostřeleckou palbou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rafinérie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Suezu,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Ismáílíji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Kantaře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zatímco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egyptské armádě probíhala modernizace (zaváděly se stíhačky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MiG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21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tanky T-55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T-62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), v izraelské strategii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ačíná období  defenzívní strategie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=) budována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Sinaji při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průplavu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tzv. Bar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Levova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linie jako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soustava opevnění a opěrných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bodů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března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zahájila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izraelská armáda operaci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Tofet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Peklo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)=) dvě izraelské brigády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zaútočily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 Jordánska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ílem zničit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bojůvky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OOP   ,   které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od roku 1964 podnikaly útoky proti izraelskému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území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března 1969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Násir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formálně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zrušil platnost příměří z roku 1967 a od 8. března se boje mezi Egyptem a Izraelem rozhořely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naplno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 března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1969 začalo egyptské dělostřelectvo ničit pevnůstky Bar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Levovy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linie a egyptská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armáda podnikala také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výpady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přes Suezský průplav a ničila izraelské pozice</a:t>
            </a:r>
          </a:p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7321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. září 1969 potopili izraelští potápěči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dva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egyptské torpédové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čluny</a:t>
            </a:r>
          </a:p>
          <a:p>
            <a:pPr>
              <a:buFontTx/>
              <a:buChar char="-"/>
            </a:pP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álka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pokračovala a Izrael začal pociťovat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nenahraditelné ztráty  a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díky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nim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se obranné linie stávaly stále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propustnějšími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Egypt také stále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více pociťoval ztráty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bojích (kromě jiného ztratil třetinu obnoveného letectva a většinu protiletadlových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raket), 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a proto projevil ochotu pro mírová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vyjednávání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=) první pokusy bez úspěchu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ovětská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přítomnost v oblasti se zvýšila na 10 - 12 tisíc specialistů a 100 - 150 sovětských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pilotů, kteří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se stále více zapojovali do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bojů 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8. srpna 1970 vstoupilo v platnost 90ti-denní příměří dohodnuté SSSR a USA 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s tím, že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50 km od obou břehů průplavu nebudou budována žádná vojenská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zařízení</a:t>
            </a:r>
          </a:p>
          <a:p>
            <a:pPr>
              <a:buFontTx/>
              <a:buChar char="-"/>
            </a:pP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. září 1970 zemřel egyptský prezident </a:t>
            </a:r>
            <a:r>
              <a:rPr lang="cs-CZ" sz="3100" dirty="0" err="1">
                <a:latin typeface="Times New Roman" pitchFamily="18" charset="0"/>
                <a:cs typeface="Times New Roman" pitchFamily="18" charset="0"/>
              </a:rPr>
              <a:t>Násir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 na infarkt a jeho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nástupce  </a:t>
            </a:r>
            <a:r>
              <a:rPr lang="cs-CZ" sz="3100" dirty="0" err="1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as-</a:t>
            </a:r>
            <a:r>
              <a:rPr lang="cs-CZ" sz="3100" dirty="0" err="1" smtClean="0">
                <a:latin typeface="Times New Roman" pitchFamily="18" charset="0"/>
                <a:cs typeface="Times New Roman" pitchFamily="18" charset="0"/>
              </a:rPr>
              <a:t>Sádát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souhlasil s ukončením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bojů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4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Válka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Jom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ipur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října 1973 ve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14:00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koalice Egypta a Sýrie zahájila o nejvýznamnějším židovském svátku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Jom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kipur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překvapivý útok na Izrael v oblasti Suezského průplavu a na Golanských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výšinách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uslimové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rovněž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slavili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Ramadán – odtud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arabský název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ětšina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Izraelců se postila v synagogách, měli vypnuté televizory, rozhlasové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přijímače =) informace se šířily pomalu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zraelské letectvo bylo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eliminováno sovětskými raketovými protiletadlovými systémy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Izrael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ztratil desítky bitevních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letadel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Bar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Levova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linie na pobřeží Suezského průplavu byla prolomena a posléze zničena během obojživelné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operace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rabský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útok přivedl Izrael na hranici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katastrofy =) jeho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vojska utrpěla rozsáhlé lidské i materiální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ztráty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rvní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protiútoky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izraelské armády dokázaly pouze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zbrzdit mohutný útok syrských obrněných jednotek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(bylo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nasazeno asi 1100 syrských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tanků =) převaha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Sýrie v tancích dosahovala poměru 12:1)</a:t>
            </a:r>
          </a:p>
        </p:txBody>
      </p:sp>
    </p:spTree>
    <p:extLst>
      <p:ext uri="{BB962C8B-B14F-4D97-AF65-F5344CB8AC3E}">
        <p14:creationId xmlns:p14="http://schemas.microsoft.com/office/powerpoint/2010/main" val="4258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3521150"/>
            <a:ext cx="6718172" cy="33051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3" y="15396"/>
            <a:ext cx="5490397" cy="3609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476672"/>
            <a:ext cx="376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*16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ničené izraelské tanky 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Golanech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68" y="2784989"/>
            <a:ext cx="3102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*17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egyptský most přes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kanál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Izrael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téměř ztratil Golanské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výšiny 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.– 10.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října druhá fáze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bojů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nastupující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mobilizované izraelské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zálohy postupně zastavily syrský postup na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Golanech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 na Sinaji 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zpomalily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.–14.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října třetí fáze bojů =) zahájen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izraelský protiútok na golanské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frontě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Sýrii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přichází posily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 Iráku, Jordánska, Kuvajtu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SAE.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zraelské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síly podpořené americkými dodávkami materiálu (přes 22 tisíc tun; 1,7krát více, než kolik dodali Sověti druhé straně), zahájily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protiútok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Golanských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výšinách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stabilizaci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Golanech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zahájil Izrael generální ofenzívu na suezské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frontě =)využil hrubou chybu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arabských velitelů,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kteří útočí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mimo prostor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chráněný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raketovým deštníkem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byli spojenými silami letectva a tankových vojsk Izraele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zmasakrováni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Izrael nedokázal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zničit arabské síly na východ od Suezu, ale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dvě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jeho tankové divize překročily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průplav na západní břeh a vpadly do týlu předsunutých egyptských sil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ohrozily i hlavní město Káhiru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" y="2332037"/>
            <a:ext cx="664361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732240" cy="44937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4" y="407145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407145"/>
            <a:ext cx="4152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*18-20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zničené syrské tanky </a:t>
            </a:r>
          </a:p>
          <a:p>
            <a:pPr algn="ctr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 Údolí slz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436096" cy="4077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35231"/>
            <a:ext cx="6264696" cy="42599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29" y="1312093"/>
            <a:ext cx="6156176" cy="415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404664"/>
            <a:ext cx="3340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*21-23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izraelské ztráty </a:t>
            </a:r>
          </a:p>
          <a:p>
            <a:pPr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yly značné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46" y="116632"/>
            <a:ext cx="9128653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- 27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října ve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13.00 =) zastavení palby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všech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frontách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Sovětský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svaz pohrozil intervencí a zahájil částečnou mobilizaci sil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jejich přesun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oblasti =) USA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vyhlásily celosvětovou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pohotovost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amerických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sil =) jsou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připraveny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Izraeli pomoci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vojenského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hlediska - vítězství Izraele (ale těžké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dlouhodobé ztráty)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 politického hlediska - remíza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nebo velmi mírné vítězství arabské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koalice =)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mohla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si své ztráty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dovolit a vojenská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dominance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Izraele již není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tak enormní jako dříve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ztráty : Izrael 2656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mrtvých a 7250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raněných, 400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zničených tanků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neopravitelně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600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opravitelně, 102 letadel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ztráty :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Arabská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koalice 8,5–15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tis. mrtvých a 20–35 tis. z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raněných, 	2250 tanků,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432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letadel</a:t>
            </a: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egyptský prezident  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Sadat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usmíření s Izraelem a později za uzavření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mírové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dohody v Camp Davidu (1978) dostal sice Nobelovu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cenu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ale v říjnu 1981 byl během vojenské přehlídky zavražděn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komandem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radikálů z Egyptského islámského džihádu</a:t>
            </a: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328" y="116632"/>
            <a:ext cx="2962672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*24-27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tváře vítězů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86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690320" cy="432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6017142" cy="39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31" y="2420888"/>
            <a:ext cx="4298282" cy="42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562074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Cesta k válkám</a:t>
            </a:r>
            <a:endParaRPr lang="cs-CZ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6120680" cy="594928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skončení 2. světové války sionisté požadovali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uvolnění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židovského přistěhovalectví, Arabové naopak zakročení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 tomu</a:t>
            </a:r>
          </a:p>
          <a:p>
            <a:pPr>
              <a:buFontTx/>
              <a:buChar char="-"/>
            </a:pP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Hagana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(židovská ozbrojená organizace)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provedla sérii sabotáží po celé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Palestině =) Britové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složili svou správu nad mandátem a předali věc k rozsouzení nově založené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OSN =)  ta doporučila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rozdělení na dva nezávislé státy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arabský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stát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- 7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200 km</a:t>
            </a:r>
            <a:r>
              <a:rPr lang="cs-C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804 000 Arabů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		10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Židů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idovský stát -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8 800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cs-CZ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538 000 Židů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		397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Arabů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sionistická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organizace plán na rozdělení přijala, arabská strana plán nekompromisně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odmítla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ěhem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postupné evakuace Palestiny docházelo velmi často k tomu, že Britové předávali Arabům své policejní stanice, eventuálně harmonogram jejich vyklizení, stejně tak jako zbraně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munici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http://upload.wikimedia.org/wikipedia/commons/thumb/b/ba/UN_Partition_Plan_For_Palestine_1947-cs.png/220px-UN_Partition_Plan_For_Palestine_1947-c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919641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614251" y="2513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*1        -  http://cs.wikipedia.org/wiki/</a:t>
            </a:r>
            <a:r>
              <a:rPr lang="cs-CZ" sz="1600" dirty="0" err="1" smtClean="0"/>
              <a:t>První_arabsko-izraelská_válka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*2,4     -  http://commons.wikimedia.org/wiki/Category:Israeli_Air_Force_Museum?uselang=cs</a:t>
            </a:r>
          </a:p>
          <a:p>
            <a:pPr marL="0" indent="0">
              <a:buNone/>
            </a:pPr>
            <a:r>
              <a:rPr lang="cs-CZ" sz="1600" dirty="0" smtClean="0"/>
              <a:t>*3         -  http://cs.wikipedia.org/wiki/</a:t>
            </a:r>
            <a:r>
              <a:rPr lang="cs-CZ" sz="1600" dirty="0" err="1" smtClean="0"/>
              <a:t>Special:Search?search</a:t>
            </a:r>
            <a:r>
              <a:rPr lang="cs-CZ" sz="1600" dirty="0" smtClean="0"/>
              <a:t>=</a:t>
            </a:r>
            <a:r>
              <a:rPr lang="cs-CZ" sz="1600" dirty="0" err="1" smtClean="0"/>
              <a:t>Izrael-válka+za+nezávislost&amp;sourceid</a:t>
            </a:r>
            <a:r>
              <a:rPr lang="cs-CZ" sz="1600" dirty="0"/>
              <a:t>=</a:t>
            </a:r>
            <a:r>
              <a:rPr lang="cs-CZ" sz="1600" dirty="0" smtClean="0"/>
              <a:t>      	</a:t>
            </a:r>
            <a:r>
              <a:rPr lang="cs-CZ" sz="1600" dirty="0" err="1" smtClean="0"/>
              <a:t>Mozilla-search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*5         -  </a:t>
            </a:r>
            <a:r>
              <a:rPr lang="cs-CZ" sz="1600" dirty="0"/>
              <a:t>http://</a:t>
            </a:r>
            <a:r>
              <a:rPr lang="cs-CZ" sz="1600" dirty="0" smtClean="0"/>
              <a:t>commons.wikimedia.org/wiki/Category:Suez_Crisis?uselang=cs</a:t>
            </a:r>
          </a:p>
          <a:p>
            <a:pPr marL="0" indent="0">
              <a:buNone/>
            </a:pPr>
            <a:r>
              <a:rPr lang="cs-CZ" sz="1600" dirty="0" smtClean="0"/>
              <a:t>*6,7      -  </a:t>
            </a:r>
            <a:r>
              <a:rPr lang="cs-CZ" sz="1600" dirty="0"/>
              <a:t>http://</a:t>
            </a:r>
            <a:r>
              <a:rPr lang="cs-CZ" sz="1600" dirty="0" smtClean="0"/>
              <a:t>cs.wikipedia.org/wiki/</a:t>
            </a:r>
            <a:r>
              <a:rPr lang="cs-CZ" sz="1600" dirty="0" err="1" smtClean="0"/>
              <a:t>Sinajská_válka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*8,9  </a:t>
            </a:r>
            <a:r>
              <a:rPr lang="cs-CZ" sz="1600" dirty="0" smtClean="0"/>
              <a:t>    - http</a:t>
            </a:r>
            <a:r>
              <a:rPr lang="cs-CZ" sz="1600" dirty="0"/>
              <a:t>://</a:t>
            </a:r>
            <a:r>
              <a:rPr lang="cs-CZ" sz="1600" dirty="0" smtClean="0"/>
              <a:t>commons.wikimedia.org/wiki/Category:1967_Arab-Israeli_War?uselang=cs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*10,11 - </a:t>
            </a:r>
            <a:r>
              <a:rPr lang="cs-CZ" sz="1600" dirty="0"/>
              <a:t>http://</a:t>
            </a:r>
            <a:r>
              <a:rPr lang="cs-CZ" sz="1600" dirty="0" smtClean="0"/>
              <a:t>cs.wikipedia.org/wiki/šestidenní_vá1lka</a:t>
            </a:r>
          </a:p>
          <a:p>
            <a:pPr marL="0" indent="0">
              <a:buNone/>
            </a:pPr>
            <a:r>
              <a:rPr lang="cs-CZ" sz="1600" dirty="0"/>
              <a:t> *12-15 - http://</a:t>
            </a:r>
            <a:r>
              <a:rPr lang="cs-CZ" sz="1600" dirty="0" smtClean="0"/>
              <a:t>commons.wikimedia.org/wiki/Category:1967_Arab-Israeli_War?uselang=cs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*16,17 - </a:t>
            </a:r>
            <a:r>
              <a:rPr lang="cs-CZ" sz="1600" dirty="0"/>
              <a:t>http://</a:t>
            </a:r>
            <a:r>
              <a:rPr lang="cs-CZ" sz="1600" dirty="0" smtClean="0"/>
              <a:t>cs.wikipedia.org/wiki/V%C3%A1lka_Jom_Kippur              </a:t>
            </a:r>
          </a:p>
          <a:p>
            <a:pPr marL="0" indent="0">
              <a:buNone/>
            </a:pPr>
            <a:r>
              <a:rPr lang="cs-CZ" sz="1600" dirty="0" smtClean="0"/>
              <a:t> *18-23 - http</a:t>
            </a:r>
            <a:r>
              <a:rPr lang="cs-CZ" sz="1600" dirty="0"/>
              <a:t>://</a:t>
            </a:r>
            <a:r>
              <a:rPr lang="cs-CZ" sz="1600" dirty="0" smtClean="0"/>
              <a:t>commons.wikimedia.org/wiki/Category:Yom_Kippur_War?uselang=cs</a:t>
            </a:r>
          </a:p>
          <a:p>
            <a:pPr marL="0" indent="0">
              <a:buNone/>
            </a:pPr>
            <a:r>
              <a:rPr lang="cs-CZ" sz="1600" dirty="0"/>
              <a:t> *24-27 - http://</a:t>
            </a:r>
            <a:r>
              <a:rPr lang="cs-CZ" sz="1600" dirty="0" smtClean="0"/>
              <a:t>cs.wikipedia.org/wiki/</a:t>
            </a:r>
            <a:r>
              <a:rPr lang="cs-CZ" sz="1600" dirty="0" err="1" smtClean="0"/>
              <a:t>Kategorie:Arabsko-izraelský_konflikt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906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>
                <a:latin typeface="+mn-lt"/>
              </a:rPr>
              <a:t>1. Válka za nezávislost                         </a:t>
            </a:r>
            <a:r>
              <a:rPr lang="cs-CZ" sz="3100" b="1" dirty="0" smtClean="0">
                <a:latin typeface="Times New Roman" pitchFamily="18" charset="0"/>
                <a:cs typeface="Times New Roman" pitchFamily="18" charset="0"/>
              </a:rPr>
              <a:t>15. květen 1948 - 20. červenec 1949 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53" y="1628800"/>
            <a:ext cx="9113575" cy="5229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soupeři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Izraele: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Jordánsko, Egypt, Irák, Libanon, Sýrie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omezenou účast měl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Jemen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Saudská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Arábie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tát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Izrael vyhlášen 14. května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1948 =) hned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 vzniku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napaden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arabskými státy =) cílem byla naprostá likvidace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Izraele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očáteční neúspěchy Izraele =) zbraně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potají kupuje všude po světě a potají je dopravuje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domů =) začínají vítězit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straně Izraelců bojují i mnohé, původně teroristické, organizace, např.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Hagana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či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Irgun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nemalou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zásluhu na tom měly i dodávky zbraní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 ČSR,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letišti Žatec se nakládaly do beden rozebrané letouny Avia S-99 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Spitfiry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které čs.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letectvo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již vyřadilo ze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stavu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naprostá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většina prvních izraelských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pilotů (i mnoho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velitelů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IDAF),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studovalo letecké školy v Českých Budějovicích, Čáslavi a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jinde</a:t>
            </a:r>
          </a:p>
          <a:p>
            <a:pPr>
              <a:buFontTx/>
              <a:buChar char="-"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" y="188640"/>
            <a:ext cx="5712027" cy="3384376"/>
          </a:xfrm>
        </p:spPr>
      </p:pic>
      <p:sp>
        <p:nvSpPr>
          <p:cNvPr id="7" name="TextovéPole 6"/>
          <p:cNvSpPr txBox="1"/>
          <p:nvPr/>
        </p:nvSpPr>
        <p:spPr>
          <a:xfrm>
            <a:off x="0" y="3573016"/>
            <a:ext cx="194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   </a:t>
            </a:r>
            <a:r>
              <a:rPr lang="cs-CZ" sz="2800" b="1" dirty="0" smtClean="0"/>
              <a:t>Avia S-99</a:t>
            </a:r>
            <a:endParaRPr lang="cs-CZ" sz="28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4" y="460549"/>
            <a:ext cx="2652528" cy="63809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29182" y="91217"/>
            <a:ext cx="208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 </a:t>
            </a:r>
            <a:r>
              <a:rPr lang="cs-CZ" sz="2800" b="1" dirty="0" smtClean="0"/>
              <a:t>Izrael 1949</a:t>
            </a:r>
            <a:endParaRPr lang="cs-CZ" sz="28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" y="4435126"/>
            <a:ext cx="5760910" cy="238498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851920" y="3875174"/>
            <a:ext cx="158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Spitfire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895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20688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11</a:t>
            </a:r>
            <a:r>
              <a:rPr lang="cs-CZ" sz="2400" dirty="0"/>
              <a:t>. června uzavřeno první </a:t>
            </a:r>
            <a:r>
              <a:rPr lang="cs-CZ" sz="2400" dirty="0" smtClean="0"/>
              <a:t>příměří =) brzy porušeno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18</a:t>
            </a:r>
            <a:r>
              <a:rPr lang="cs-CZ" sz="2400" dirty="0"/>
              <a:t>. července bylo uzavřeno další, ale zmocněnec OSN hrabě </a:t>
            </a:r>
            <a:r>
              <a:rPr lang="cs-CZ" sz="2400" dirty="0" smtClean="0"/>
              <a:t> </a:t>
            </a:r>
            <a:r>
              <a:rPr lang="cs-CZ" sz="2400" dirty="0" err="1" smtClean="0"/>
              <a:t>Folke</a:t>
            </a:r>
            <a:r>
              <a:rPr lang="cs-CZ" sz="2400" dirty="0" smtClean="0"/>
              <a:t> </a:t>
            </a:r>
            <a:r>
              <a:rPr lang="cs-CZ" sz="2400" dirty="0" err="1"/>
              <a:t>Bernadotte</a:t>
            </a:r>
            <a:r>
              <a:rPr lang="cs-CZ" sz="2400" dirty="0"/>
              <a:t> byl zabit sionisty </a:t>
            </a:r>
            <a:r>
              <a:rPr lang="cs-CZ" sz="2400" dirty="0" smtClean="0"/>
              <a:t>=) válka </a:t>
            </a:r>
            <a:r>
              <a:rPr lang="cs-CZ" sz="2400" dirty="0"/>
              <a:t>vypukla </a:t>
            </a:r>
            <a:r>
              <a:rPr lang="cs-CZ" sz="2400" dirty="0" smtClean="0"/>
              <a:t>nanovo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Izrael tehdy obsazoval </a:t>
            </a:r>
            <a:r>
              <a:rPr lang="cs-CZ" sz="2400" dirty="0"/>
              <a:t>i území, která mu nebyla </a:t>
            </a:r>
            <a:r>
              <a:rPr lang="cs-CZ" sz="2400" dirty="0" smtClean="0"/>
              <a:t>přisouzena, </a:t>
            </a:r>
            <a:r>
              <a:rPr lang="cs-CZ" sz="2400" dirty="0"/>
              <a:t>zmocnil se dokonce Sinajského </a:t>
            </a:r>
            <a:r>
              <a:rPr lang="cs-CZ" sz="2400" dirty="0" smtClean="0"/>
              <a:t>poloostrova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březen </a:t>
            </a:r>
            <a:r>
              <a:rPr lang="cs-CZ" sz="2400" dirty="0"/>
              <a:t>1949 </a:t>
            </a:r>
            <a:r>
              <a:rPr lang="cs-CZ" sz="2400" dirty="0" smtClean="0"/>
              <a:t> - Izrael </a:t>
            </a:r>
            <a:r>
              <a:rPr lang="cs-CZ" sz="2400" dirty="0"/>
              <a:t>obsadil </a:t>
            </a:r>
            <a:r>
              <a:rPr lang="cs-CZ" sz="2400" dirty="0" smtClean="0"/>
              <a:t>  Negevskou  poušť</a:t>
            </a:r>
            <a:r>
              <a:rPr lang="cs-CZ" sz="2400" dirty="0"/>
              <a:t>, získal přístup až k </a:t>
            </a:r>
            <a:r>
              <a:rPr lang="cs-CZ" sz="2400" dirty="0" err="1"/>
              <a:t>Akabskému</a:t>
            </a:r>
            <a:r>
              <a:rPr lang="cs-CZ" sz="2400" dirty="0"/>
              <a:t> </a:t>
            </a:r>
            <a:r>
              <a:rPr lang="cs-CZ" sz="2400" dirty="0" smtClean="0"/>
              <a:t>zálivu s </a:t>
            </a:r>
            <a:r>
              <a:rPr lang="cs-CZ" sz="2400" dirty="0"/>
              <a:t>přístavem </a:t>
            </a:r>
            <a:r>
              <a:rPr lang="cs-CZ" sz="2400" dirty="0" err="1" smtClean="0"/>
              <a:t>Ejlat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d </a:t>
            </a:r>
            <a:r>
              <a:rPr lang="cs-CZ" sz="2400" dirty="0"/>
              <a:t>února do července 1949 postupně </a:t>
            </a:r>
            <a:r>
              <a:rPr lang="cs-CZ" sz="2400" dirty="0" smtClean="0"/>
              <a:t>uzavřeno </a:t>
            </a:r>
            <a:r>
              <a:rPr lang="cs-CZ" sz="2400" dirty="0"/>
              <a:t>příměří se </a:t>
            </a:r>
            <a:r>
              <a:rPr lang="cs-CZ" sz="2400" dirty="0" smtClean="0"/>
              <a:t>všemi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existenci  státu Izrael </a:t>
            </a:r>
            <a:r>
              <a:rPr lang="cs-CZ" sz="2400" dirty="0"/>
              <a:t>ovšem neuznal </a:t>
            </a:r>
            <a:r>
              <a:rPr lang="cs-CZ" sz="2400" dirty="0" smtClean="0"/>
              <a:t>ani jeden</a:t>
            </a:r>
          </a:p>
        </p:txBody>
      </p:sp>
    </p:spTree>
    <p:extLst>
      <p:ext uri="{BB962C8B-B14F-4D97-AF65-F5344CB8AC3E}">
        <p14:creationId xmlns:p14="http://schemas.microsoft.com/office/powerpoint/2010/main" val="24953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Druhá arabsko-izraelská </a:t>
            </a:r>
            <a:r>
              <a:rPr lang="cs-CZ" b="1" dirty="0" smtClean="0">
                <a:latin typeface="+mn-lt"/>
              </a:rPr>
              <a:t>válka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6" y="980728"/>
            <a:ext cx="9135813" cy="58772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egyptský </a:t>
            </a:r>
            <a:r>
              <a:rPr lang="cs-CZ" sz="2400" dirty="0"/>
              <a:t>prezident </a:t>
            </a:r>
            <a:r>
              <a:rPr lang="cs-CZ" sz="2400" dirty="0" err="1"/>
              <a:t>Gamál</a:t>
            </a:r>
            <a:r>
              <a:rPr lang="cs-CZ" sz="2400" dirty="0"/>
              <a:t> </a:t>
            </a:r>
            <a:r>
              <a:rPr lang="cs-CZ" sz="2400" dirty="0" err="1"/>
              <a:t>Násir</a:t>
            </a:r>
            <a:r>
              <a:rPr lang="cs-CZ" sz="2400" dirty="0"/>
              <a:t> zahájil blokádu izraelského přístavu </a:t>
            </a:r>
            <a:r>
              <a:rPr lang="cs-CZ" sz="2400" dirty="0" err="1"/>
              <a:t>Ejlát</a:t>
            </a:r>
            <a:r>
              <a:rPr lang="cs-CZ" sz="2400" dirty="0"/>
              <a:t> a hlavně znárodnil Suezský </a:t>
            </a:r>
            <a:r>
              <a:rPr lang="cs-CZ" sz="2400" dirty="0" smtClean="0"/>
              <a:t>průplav (největšími </a:t>
            </a:r>
            <a:r>
              <a:rPr lang="cs-CZ" sz="2400" dirty="0"/>
              <a:t>podílníky byli britští a francouzští </a:t>
            </a:r>
            <a:r>
              <a:rPr lang="cs-CZ" sz="2400" dirty="0" smtClean="0"/>
              <a:t>akcionáři)</a:t>
            </a:r>
          </a:p>
          <a:p>
            <a:pPr>
              <a:buFontTx/>
              <a:buChar char="-"/>
            </a:pPr>
            <a:r>
              <a:rPr lang="cs-CZ" sz="2400" dirty="0" smtClean="0"/>
              <a:t>Ferdinand de </a:t>
            </a:r>
            <a:r>
              <a:rPr lang="cs-CZ" sz="2400" dirty="0" err="1" smtClean="0"/>
              <a:t>Lesseps</a:t>
            </a:r>
            <a:r>
              <a:rPr lang="cs-CZ" sz="2400" dirty="0" smtClean="0"/>
              <a:t>- kdo to byl?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/>
              <a:t>započala izraelským útokem na Egypt </a:t>
            </a:r>
            <a:r>
              <a:rPr lang="cs-CZ" sz="2400" dirty="0" smtClean="0"/>
              <a:t>                                                      29. </a:t>
            </a:r>
            <a:r>
              <a:rPr lang="cs-CZ" sz="2400" dirty="0"/>
              <a:t>října 1956 poté, co Izraelský útok </a:t>
            </a:r>
            <a:r>
              <a:rPr lang="cs-CZ" sz="2400" dirty="0" smtClean="0"/>
              <a:t>                                                      byl </a:t>
            </a:r>
            <a:r>
              <a:rPr lang="cs-CZ" sz="2400" dirty="0"/>
              <a:t>podle dohody z 23. října 1956 ze </a:t>
            </a:r>
            <a:r>
              <a:rPr lang="cs-CZ" sz="2400" dirty="0" smtClean="0"/>
              <a:t>                                                      </a:t>
            </a:r>
            <a:r>
              <a:rPr lang="cs-CZ" sz="2400" dirty="0" err="1" smtClean="0"/>
              <a:t>Sèvres</a:t>
            </a:r>
            <a:r>
              <a:rPr lang="cs-CZ" sz="2400" dirty="0" smtClean="0"/>
              <a:t> </a:t>
            </a:r>
            <a:r>
              <a:rPr lang="cs-CZ" sz="2400" dirty="0"/>
              <a:t>podpořen jednotkami Velké </a:t>
            </a:r>
            <a:r>
              <a:rPr lang="cs-CZ" sz="2400" dirty="0" smtClean="0"/>
              <a:t>                                                               Británie </a:t>
            </a:r>
            <a:r>
              <a:rPr lang="cs-CZ" sz="2400" dirty="0"/>
              <a:t>a </a:t>
            </a:r>
            <a:r>
              <a:rPr lang="cs-CZ" sz="2400" dirty="0" smtClean="0"/>
              <a:t>Francie</a:t>
            </a:r>
          </a:p>
          <a:p>
            <a:pPr>
              <a:buFontTx/>
              <a:buChar char="-"/>
            </a:pPr>
            <a:r>
              <a:rPr lang="cs-CZ" sz="2400" dirty="0" smtClean="0"/>
              <a:t>IDF  - Izraelské obranné síly – zaútočily                                                    směrem na průsmyk </a:t>
            </a:r>
            <a:r>
              <a:rPr lang="cs-CZ" sz="2400" dirty="0" err="1" smtClean="0"/>
              <a:t>Mitla</a:t>
            </a:r>
            <a:r>
              <a:rPr lang="cs-CZ" sz="2400" dirty="0" smtClean="0"/>
              <a:t> a jih Sinaje                                                         rychle se blíží k průplavu=)jeho                                                                spojenci (Francie + Británie)                                                               urychleně provedou vylodění na obou                                                     koncích průplavu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41" y="2036853"/>
            <a:ext cx="3880428" cy="481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707029" y="16915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*5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 rot="4168047">
            <a:off x="5146482" y="2872121"/>
            <a:ext cx="99364" cy="319614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6867767">
            <a:off x="6174789" y="4413915"/>
            <a:ext cx="45719" cy="25036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60" y="33917"/>
            <a:ext cx="9115839" cy="31790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Společná </a:t>
            </a:r>
            <a:r>
              <a:rPr lang="cs-CZ" sz="2400" dirty="0"/>
              <a:t>akce </a:t>
            </a:r>
            <a:r>
              <a:rPr lang="cs-CZ" sz="2400" dirty="0" smtClean="0"/>
              <a:t>vyvolala </a:t>
            </a:r>
            <a:r>
              <a:rPr lang="cs-CZ" sz="2400" dirty="0"/>
              <a:t>negativní odezvu hlavně </a:t>
            </a:r>
            <a:r>
              <a:rPr lang="cs-CZ" sz="2400" dirty="0" smtClean="0"/>
              <a:t>USA</a:t>
            </a:r>
            <a:r>
              <a:rPr lang="cs-CZ" sz="2400" dirty="0"/>
              <a:t> </a:t>
            </a:r>
            <a:r>
              <a:rPr lang="cs-CZ" sz="2400" dirty="0" smtClean="0"/>
              <a:t>=) OSN 2. 11. </a:t>
            </a:r>
            <a:r>
              <a:rPr lang="cs-CZ" sz="2400" dirty="0"/>
              <a:t> </a:t>
            </a:r>
            <a:r>
              <a:rPr lang="cs-CZ" sz="2400" dirty="0" smtClean="0"/>
              <a:t>    rezoluci =) vyzývala k </a:t>
            </a:r>
            <a:r>
              <a:rPr lang="cs-CZ" sz="2400" dirty="0"/>
              <a:t>ukončení </a:t>
            </a:r>
            <a:r>
              <a:rPr lang="cs-CZ" sz="2400" dirty="0" smtClean="0"/>
              <a:t>akcí </a:t>
            </a:r>
            <a:r>
              <a:rPr lang="cs-CZ" sz="2400" dirty="0"/>
              <a:t>a vyklizení obsazených </a:t>
            </a:r>
            <a:r>
              <a:rPr lang="cs-CZ" sz="2400" dirty="0" smtClean="0"/>
              <a:t>území (Moskva hrozí bombardováním  Londýna a Paříže  a USA zastavením </a:t>
            </a:r>
            <a:r>
              <a:rPr lang="cs-CZ" sz="2400" dirty="0"/>
              <a:t>půjčky z Mezinárodního měnového </a:t>
            </a:r>
            <a:r>
              <a:rPr lang="cs-CZ" sz="2400" dirty="0" smtClean="0"/>
              <a:t>fondu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r>
              <a:rPr lang="cs-CZ" sz="2400" dirty="0" smtClean="0"/>
              <a:t>pro </a:t>
            </a:r>
            <a:r>
              <a:rPr lang="cs-CZ" sz="2400" dirty="0"/>
              <a:t>Francii a Velkou Británii </a:t>
            </a:r>
            <a:r>
              <a:rPr lang="cs-CZ" sz="2400" dirty="0" smtClean="0"/>
              <a:t>znamená </a:t>
            </a:r>
            <a:r>
              <a:rPr lang="cs-CZ" sz="2400" dirty="0"/>
              <a:t>diplomatický debakl, pro Izrael </a:t>
            </a:r>
            <a:r>
              <a:rPr lang="cs-CZ" sz="2400" dirty="0" smtClean="0"/>
              <a:t>vítězství</a:t>
            </a:r>
            <a:r>
              <a:rPr lang="cs-CZ" sz="2400" dirty="0"/>
              <a:t> (</a:t>
            </a:r>
            <a:r>
              <a:rPr lang="cs-CZ" sz="2400" dirty="0" smtClean="0"/>
              <a:t>likvidace </a:t>
            </a:r>
            <a:r>
              <a:rPr lang="cs-CZ" sz="2400" dirty="0"/>
              <a:t>vojenského potenciálu </a:t>
            </a:r>
            <a:r>
              <a:rPr lang="cs-CZ" sz="2400" dirty="0" smtClean="0"/>
              <a:t>Egypta,  obsazení pásma Gazy</a:t>
            </a:r>
            <a:r>
              <a:rPr lang="cs-CZ" sz="2400" dirty="0"/>
              <a:t> </a:t>
            </a:r>
            <a:r>
              <a:rPr lang="cs-CZ" sz="2400" dirty="0" smtClean="0"/>
              <a:t>a nerušený </a:t>
            </a:r>
            <a:r>
              <a:rPr lang="cs-CZ" sz="2400" dirty="0"/>
              <a:t>přístup k </a:t>
            </a:r>
            <a:r>
              <a:rPr lang="cs-CZ" sz="2400" dirty="0" err="1"/>
              <a:t>Akabskému</a:t>
            </a:r>
            <a:r>
              <a:rPr lang="cs-CZ" sz="2400" dirty="0"/>
              <a:t> </a:t>
            </a:r>
            <a:r>
              <a:rPr lang="cs-CZ" sz="2400" dirty="0" smtClean="0"/>
              <a:t>zálivu)</a:t>
            </a:r>
          </a:p>
          <a:p>
            <a:pPr>
              <a:buFontTx/>
              <a:buChar char="-"/>
            </a:pPr>
            <a:r>
              <a:rPr lang="cs-CZ" sz="2400" dirty="0" smtClean="0"/>
              <a:t>sblížení </a:t>
            </a:r>
            <a:r>
              <a:rPr lang="cs-CZ" sz="2400" dirty="0"/>
              <a:t>Egypta, Jordánska, Sýrie </a:t>
            </a:r>
            <a:r>
              <a:rPr lang="cs-CZ" sz="2400" dirty="0" smtClean="0"/>
              <a:t>se SSSR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Vylodění Britů v Port </a:t>
            </a:r>
            <a:r>
              <a:rPr lang="cs-CZ" sz="2400" b="1" dirty="0" err="1" smtClean="0"/>
              <a:t>Saidu</a:t>
            </a:r>
            <a:r>
              <a:rPr lang="cs-CZ" sz="2400" b="1" dirty="0" smtClean="0"/>
              <a:t>                    Britská letadlová loď u Suezu 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09" y="3717031"/>
            <a:ext cx="4356783" cy="3136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1"/>
            <a:ext cx="4067944" cy="31409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3628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*6    *7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2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Šestidenní válka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/>
              <a:t>Izrael reagoval na egyptské uzavření Tiranské úžiny </a:t>
            </a:r>
            <a:r>
              <a:rPr lang="cs-CZ" sz="2400" dirty="0" smtClean="0"/>
              <a:t>pro </a:t>
            </a:r>
            <a:r>
              <a:rPr lang="cs-CZ" sz="2400" dirty="0"/>
              <a:t>izraelské lodě =) představovalo jednoznačný válečný akt </a:t>
            </a:r>
          </a:p>
          <a:p>
            <a:pPr>
              <a:buFontTx/>
              <a:buChar char="-"/>
            </a:pPr>
            <a:r>
              <a:rPr lang="cs-CZ" sz="2400" dirty="0" smtClean="0"/>
              <a:t>započala leteckým útokem Izraele brzy ráno 5. června 1967 =) ještě na zemi zničena naprostá většina protivníkových letadel (90% letadel)</a:t>
            </a:r>
          </a:p>
          <a:p>
            <a:pPr>
              <a:buFontTx/>
              <a:buChar char="-"/>
            </a:pPr>
            <a:r>
              <a:rPr lang="cs-CZ" sz="2400" dirty="0" smtClean="0"/>
              <a:t>Egypt byl </a:t>
            </a:r>
            <a:r>
              <a:rPr lang="cs-CZ" sz="2400" dirty="0"/>
              <a:t>„připraven“ </a:t>
            </a:r>
            <a:r>
              <a:rPr lang="cs-CZ" sz="2400" dirty="0" smtClean="0"/>
              <a:t>a měl na pomoc   Jordánsko </a:t>
            </a:r>
            <a:r>
              <a:rPr lang="cs-CZ" sz="2400" dirty="0"/>
              <a:t>a </a:t>
            </a:r>
            <a:r>
              <a:rPr lang="cs-CZ" sz="2400" dirty="0" smtClean="0"/>
              <a:t>Sýrii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" y="3130323"/>
            <a:ext cx="4324003" cy="29650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6" y="3789041"/>
            <a:ext cx="467651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6119718"/>
            <a:ext cx="3350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*8 </a:t>
            </a:r>
            <a:r>
              <a:rPr lang="cs-CZ" sz="2800" b="1" dirty="0" smtClean="0"/>
              <a:t>Izraelský </a:t>
            </a:r>
            <a:r>
              <a:rPr lang="cs-CZ" sz="2800" b="1" dirty="0" err="1" smtClean="0"/>
              <a:t>Kfir</a:t>
            </a:r>
            <a:r>
              <a:rPr lang="cs-CZ" sz="2800" b="1" dirty="0" smtClean="0"/>
              <a:t> útočí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48357" y="3327376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 *9 </a:t>
            </a:r>
            <a:r>
              <a:rPr lang="cs-CZ" sz="2400" b="1" dirty="0" smtClean="0"/>
              <a:t>Následky útoku – zničený MiG-21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226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52735"/>
          </a:xfrm>
        </p:spPr>
        <p:txBody>
          <a:bodyPr>
            <a:normAutofit fontScale="77500" lnSpcReduction="20000"/>
          </a:bodyPr>
          <a:lstStyle/>
          <a:p>
            <a:pPr lvl="0">
              <a:buFontTx/>
              <a:buChar char="-"/>
            </a:pPr>
            <a:r>
              <a:rPr lang="cs-CZ" dirty="0" smtClean="0"/>
              <a:t>Izraelská armáda (vedena </a:t>
            </a:r>
            <a:r>
              <a:rPr lang="cs-CZ" dirty="0"/>
              <a:t>Moše </a:t>
            </a:r>
            <a:r>
              <a:rPr lang="cs-CZ" dirty="0" err="1" smtClean="0"/>
              <a:t>Dajanem</a:t>
            </a:r>
            <a:r>
              <a:rPr lang="cs-CZ" dirty="0" smtClean="0"/>
              <a:t>) </a:t>
            </a:r>
            <a:r>
              <a:rPr lang="cs-CZ" dirty="0"/>
              <a:t>obsadila Sinajský poloostrov a další jednotky dobyly Jeruzalém, celý Západní břeh Jordánu a </a:t>
            </a:r>
            <a:r>
              <a:rPr lang="cs-CZ" dirty="0" smtClean="0"/>
              <a:t>     Golanské výšiny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4710"/>
            <a:ext cx="3384376" cy="56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19220"/>
            <a:ext cx="3411242" cy="57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0790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*10             *11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2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1260</Words>
  <Application>Microsoft Office PowerPoint</Application>
  <PresentationFormat>Předvádění na obrazovce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Arabsko – izraelské války</vt:lpstr>
      <vt:lpstr>Cesta k válkám</vt:lpstr>
      <vt:lpstr>1. Válka za nezávislost                         15. květen 1948 - 20. červenec 1949 </vt:lpstr>
      <vt:lpstr>Prezentace aplikace PowerPoint</vt:lpstr>
      <vt:lpstr>Prezentace aplikace PowerPoint</vt:lpstr>
      <vt:lpstr>Druhá arabsko-izraelská válka</vt:lpstr>
      <vt:lpstr>Prezentace aplikace PowerPoint</vt:lpstr>
      <vt:lpstr>Šestidenní válka</vt:lpstr>
      <vt:lpstr>Prezentace aplikace PowerPoint</vt:lpstr>
      <vt:lpstr>Prezentace aplikace PowerPoint</vt:lpstr>
      <vt:lpstr>Opotřebovací válka</vt:lpstr>
      <vt:lpstr>Prezentace aplikace PowerPoint</vt:lpstr>
      <vt:lpstr>Válka Jom kipur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Arabsko – izraelské války</dc:title>
  <dc:creator>Admin</dc:creator>
  <cp:lastModifiedBy>Admin</cp:lastModifiedBy>
  <cp:revision>44</cp:revision>
  <dcterms:created xsi:type="dcterms:W3CDTF">2012-05-01T14:41:45Z</dcterms:created>
  <dcterms:modified xsi:type="dcterms:W3CDTF">2019-11-13T14:45:32Z</dcterms:modified>
</cp:coreProperties>
</file>