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2" r:id="rId15"/>
    <p:sldId id="270" r:id="rId16"/>
    <p:sldId id="271" r:id="rId17"/>
    <p:sldId id="273" r:id="rId18"/>
    <p:sldId id="274" r:id="rId19"/>
    <p:sldId id="260" r:id="rId20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sz="4400" kern="1200">
        <a:solidFill>
          <a:srgbClr val="CCFF33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4400" kern="1200">
        <a:solidFill>
          <a:srgbClr val="CCFF33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4400" kern="1200">
        <a:solidFill>
          <a:srgbClr val="CCFF33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4400" kern="1200">
        <a:solidFill>
          <a:srgbClr val="CCFF33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4400" kern="1200">
        <a:solidFill>
          <a:srgbClr val="CCFF33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4400" kern="1200">
        <a:solidFill>
          <a:srgbClr val="CCFF33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4400" kern="1200">
        <a:solidFill>
          <a:srgbClr val="CCFF33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4400" kern="1200">
        <a:solidFill>
          <a:srgbClr val="CCFF33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4400" kern="1200">
        <a:solidFill>
          <a:srgbClr val="CCFF33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333" autoAdjust="0"/>
    <p:restoredTop sz="90929"/>
  </p:normalViewPr>
  <p:slideViewPr>
    <p:cSldViewPr>
      <p:cViewPr>
        <p:scale>
          <a:sx n="70" d="100"/>
          <a:sy n="70" d="100"/>
        </p:scale>
        <p:origin x="-1152" y="-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03538D-F69F-4494-B897-A5AB49D2481D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6207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458071-1E10-4336-8074-AE695633C948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6339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7A204B-4853-4F36-8CBA-91B4E1D96D2D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0064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FE39B8-BE3F-47BA-9F56-067283988925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289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F269D8-CE45-44D3-840D-80524FEB7E79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9329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CDB41C-AB01-4C8C-87C3-0B07396CFA6D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9344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79C145-B636-4A8C-B127-DBFEAA115498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9872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847E8E-DC14-4C20-BBC4-E58974A00D40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9520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B79002-EB6E-45B2-966D-8569867B10BB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8198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3CF0D1-ADEE-481E-8517-EA85355749F1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7654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748902-E937-4E7B-9F88-F04EDA26973C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9415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E694ECE6-69B9-4DEB-8B1C-53148919B81F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609600"/>
            <a:ext cx="7772400" cy="1143000"/>
          </a:xfrm>
        </p:spPr>
        <p:txBody>
          <a:bodyPr/>
          <a:lstStyle/>
          <a:p>
            <a:r>
              <a:rPr lang="cs-CZ" sz="8800" b="1">
                <a:solidFill>
                  <a:srgbClr val="CCFF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Bitva o Británii</a:t>
            </a:r>
            <a:r>
              <a:rPr lang="cs-CZ" sz="2800" b="1">
                <a:solidFill>
                  <a:srgbClr val="CCFF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cs-CZ" sz="2800" b="1">
                <a:solidFill>
                  <a:srgbClr val="CCFF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cs-CZ" sz="2800" b="1">
                <a:solidFill>
                  <a:srgbClr val="CCFF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(Bitva o Anglii)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86200" y="6096000"/>
            <a:ext cx="5029200" cy="533400"/>
          </a:xfrm>
        </p:spPr>
        <p:txBody>
          <a:bodyPr/>
          <a:lstStyle/>
          <a:p>
            <a:r>
              <a:rPr lang="cs-CZ" sz="1400">
                <a:solidFill>
                  <a:srgbClr val="CCFF33"/>
                </a:solidFill>
              </a:rPr>
              <a:t>Autor : Zdeněk Vejražka</a:t>
            </a:r>
          </a:p>
          <a:p>
            <a:r>
              <a:rPr lang="cs-CZ" sz="1400">
                <a:solidFill>
                  <a:srgbClr val="CCFF33"/>
                </a:solidFill>
                <a:latin typeface="Tahoma" pitchFamily="34" charset="0"/>
                <a:cs typeface="Tahoma" pitchFamily="34" charset="0"/>
              </a:rPr>
              <a:t>Podkrušnohorské gymnázium, Most, příspěvková organizace</a:t>
            </a:r>
            <a:r>
              <a:rPr lang="cs-CZ" sz="1400">
                <a:solidFill>
                  <a:srgbClr val="CCFF33"/>
                </a:solidFill>
                <a:cs typeface="Tahoma" pitchFamily="34" charset="0"/>
              </a:rPr>
              <a:t> 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-231775" y="3810000"/>
            <a:ext cx="9375775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cs-CZ" sz="3200" b="1" i="1"/>
              <a:t>Na poli lidských konfliktů nikdy nevděčilo</a:t>
            </a:r>
          </a:p>
          <a:p>
            <a:pPr algn="ctr"/>
            <a:r>
              <a:rPr lang="cs-CZ" sz="3200" b="1" i="1"/>
              <a:t> tolik za tak mnoho tak málu.</a:t>
            </a:r>
          </a:p>
          <a:p>
            <a:pPr algn="ctr"/>
            <a:r>
              <a:rPr lang="cs-CZ" sz="2400"/>
              <a:t>                                                               Winston Churchill, 20. srpna 1940 </a:t>
            </a:r>
            <a:r>
              <a:rPr lang="cs-CZ" sz="3200" b="1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09600"/>
          </a:xfrm>
        </p:spPr>
        <p:txBody>
          <a:bodyPr/>
          <a:lstStyle/>
          <a:p>
            <a:r>
              <a:rPr lang="cs-CZ">
                <a:solidFill>
                  <a:srgbClr val="CCFF33"/>
                </a:solidFill>
              </a:rPr>
              <a:t>Letouny Luftwaffe – bombardéry</a:t>
            </a:r>
          </a:p>
        </p:txBody>
      </p:sp>
      <p:pic>
        <p:nvPicPr>
          <p:cNvPr id="12293" name="Picture 5" descr="C:\šablony\obrázky\Bundesarchiv_Bild_101I-341-0489-10A,_Frankreich,_Flugzeug_Dornier_Do_17_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38200"/>
            <a:ext cx="6019800" cy="2617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C:\šablony\obrázky\Heinkel_HE111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724400"/>
            <a:ext cx="7010400" cy="196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0" y="3505200"/>
            <a:ext cx="4802188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2400"/>
              <a:t>Heinkel He 111</a:t>
            </a:r>
          </a:p>
          <a:p>
            <a:pPr>
              <a:buFontTx/>
              <a:buChar char="-"/>
            </a:pPr>
            <a:r>
              <a:rPr lang="cs-CZ" sz="2200"/>
              <a:t> střední bombardér s odolnou konstrukcí</a:t>
            </a:r>
          </a:p>
          <a:p>
            <a:pPr>
              <a:buFontTx/>
              <a:buChar char="-"/>
            </a:pPr>
            <a:r>
              <a:rPr lang="cs-CZ" sz="2200"/>
              <a:t> malý náklad pum a slabá výzbroj</a:t>
            </a: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6248400" y="838200"/>
            <a:ext cx="2671763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2400"/>
              <a:t>Dornier Do 17</a:t>
            </a:r>
          </a:p>
          <a:p>
            <a:pPr>
              <a:buFontTx/>
              <a:buChar char="-"/>
            </a:pPr>
            <a:r>
              <a:rPr lang="cs-CZ" sz="2400"/>
              <a:t>střední bormardér</a:t>
            </a:r>
          </a:p>
          <a:p>
            <a:pPr>
              <a:buFontTx/>
              <a:buChar char="-"/>
            </a:pPr>
            <a:r>
              <a:rPr lang="cs-CZ" sz="2400"/>
              <a:t>odolný k poškození</a:t>
            </a:r>
          </a:p>
          <a:p>
            <a:pPr>
              <a:buFontTx/>
              <a:buChar char="-"/>
            </a:pPr>
            <a:r>
              <a:rPr lang="cs-CZ" sz="2400"/>
              <a:t>slabá výzbroj</a:t>
            </a:r>
          </a:p>
          <a:p>
            <a:pPr>
              <a:buFontTx/>
              <a:buChar char="-"/>
            </a:pPr>
            <a:r>
              <a:rPr lang="cs-CZ" sz="2400"/>
              <a:t>pomalý</a:t>
            </a:r>
          </a:p>
          <a:p>
            <a:pPr>
              <a:buFontTx/>
              <a:buChar char="-"/>
            </a:pPr>
            <a:r>
              <a:rPr lang="cs-CZ" sz="2400"/>
              <a:t>náklad pum jen </a:t>
            </a:r>
          </a:p>
          <a:p>
            <a:r>
              <a:rPr lang="cs-CZ" sz="2400"/>
              <a:t>           1000kg</a:t>
            </a: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0" y="457200"/>
            <a:ext cx="438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2000"/>
              <a:t>*8</a:t>
            </a:r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8458200" y="4343400"/>
            <a:ext cx="438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2000"/>
              <a:t>*9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5" grpId="0" autoUpdateAnimBg="0"/>
      <p:bldP spid="12296" grpId="0" autoUpdateAnimBg="0"/>
      <p:bldP spid="12297" grpId="0" autoUpdateAnimBg="0"/>
      <p:bldP spid="12298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r>
              <a:rPr lang="cs-CZ">
                <a:solidFill>
                  <a:srgbClr val="CCFF33"/>
                </a:solidFill>
              </a:rPr>
              <a:t>Obrat v bitvě ??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9144000" cy="29718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cs-CZ" sz="2400">
                <a:solidFill>
                  <a:srgbClr val="CCFF33"/>
                </a:solidFill>
              </a:rPr>
              <a:t>- velení německého letectva vychází z optimistických údajů o ztrátách  RAF =) její bojeschopnost ale stále trvá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sz="2400">
                <a:solidFill>
                  <a:srgbClr val="CCFF33"/>
                </a:solidFill>
              </a:rPr>
              <a:t>- letecký průmysl dodává dostatek letounů Spitfire a Hurricane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sz="2400">
                <a:solidFill>
                  <a:srgbClr val="CCFF33"/>
                </a:solidFill>
              </a:rPr>
              <a:t>- problém =) málo pilotů =) intenzívně přeškolováni zahraniční piloti, (emigranti z okupované Evropy nebo dobrovolníci)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sz="2400">
                <a:solidFill>
                  <a:srgbClr val="CCFF33"/>
                </a:solidFill>
              </a:rPr>
              <a:t>- posilou i piloti z Protektorátu =) nejúspěšnějším stíhacím letcem v bitvě o Anglii vůbec se stal </a:t>
            </a:r>
            <a:r>
              <a:rPr lang="cs-CZ" sz="2400" u="sng">
                <a:solidFill>
                  <a:srgbClr val="CCFF33"/>
                </a:solidFill>
              </a:rPr>
              <a:t>?17…………………..?</a:t>
            </a:r>
            <a:r>
              <a:rPr lang="cs-CZ" sz="2400">
                <a:solidFill>
                  <a:srgbClr val="CCFF33"/>
                </a:solidFill>
              </a:rPr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sz="2400">
                <a:solidFill>
                  <a:srgbClr val="CCFF33"/>
                </a:solidFill>
              </a:rPr>
              <a:t>    (jako člen polské 303. perutě měl potvrzeno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sz="2400">
                <a:solidFill>
                  <a:srgbClr val="CCFF33"/>
                </a:solidFill>
              </a:rPr>
              <a:t>     17 zničených nepřátelských letounů) – padl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sz="2400">
                <a:solidFill>
                  <a:srgbClr val="CCFF33"/>
                </a:solidFill>
              </a:rPr>
              <a:t>     8. října 1940 uprostřed bitvy </a:t>
            </a:r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352800"/>
            <a:ext cx="26670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0" y="4953000"/>
            <a:ext cx="6492875" cy="162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cs-CZ" sz="2400"/>
              <a:t>- 4. září 1940 hrozil Hitler v projevu ve Sportovním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cs-CZ" sz="2400"/>
              <a:t>     paláci v Berlíně Velké Británii barbarskými 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cs-CZ" sz="2400"/>
              <a:t>     leteckými útoky =) první masový letecký útok 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cs-CZ" sz="2400"/>
              <a:t>     na Londýn začal 7. září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5943600" y="6461125"/>
            <a:ext cx="565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2000"/>
              <a:t>*10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 autoUpdateAnimBg="0"/>
      <p:bldP spid="13318" grpId="0" autoUpdateAnimBg="0"/>
      <p:bldP spid="13319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09600"/>
          </a:xfrm>
        </p:spPr>
        <p:txBody>
          <a:bodyPr/>
          <a:lstStyle/>
          <a:p>
            <a:r>
              <a:rPr lang="cs-CZ">
                <a:solidFill>
                  <a:srgbClr val="CCFF33"/>
                </a:solidFill>
              </a:rPr>
              <a:t>Bombardování Londýna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09600"/>
            <a:ext cx="9144000" cy="2057400"/>
          </a:xfrm>
        </p:spPr>
        <p:txBody>
          <a:bodyPr/>
          <a:lstStyle/>
          <a:p>
            <a:pPr>
              <a:buFontTx/>
              <a:buNone/>
            </a:pPr>
            <a:r>
              <a:rPr lang="cs-CZ" sz="2400">
                <a:solidFill>
                  <a:srgbClr val="CCFF33"/>
                </a:solidFill>
              </a:rPr>
              <a:t>- útoky na město pokračovaly až do 13. listopadu, noční nálety byly každou noc =) němečtí velitelé věří, že bombardováním zničí morálku obyvatelstva a přispějí ke kapitulaci =)Londýňané se ale zatvrdí!!</a:t>
            </a:r>
          </a:p>
          <a:p>
            <a:pPr>
              <a:buFontTx/>
              <a:buNone/>
            </a:pPr>
            <a:r>
              <a:rPr lang="cs-CZ" sz="2400">
                <a:solidFill>
                  <a:srgbClr val="CCFF33"/>
                </a:solidFill>
              </a:rPr>
              <a:t>- bombardování Londýna však přispělo pouze ke konsolidaci RAF =) Luftwaffe nechala na pokoji </a:t>
            </a:r>
            <a:r>
              <a:rPr lang="cs-CZ" sz="2400" u="sng">
                <a:solidFill>
                  <a:srgbClr val="CCFF33"/>
                </a:solidFill>
              </a:rPr>
              <a:t>?18…………………..?</a:t>
            </a:r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554288"/>
            <a:ext cx="6019800" cy="430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1524000" y="6248400"/>
            <a:ext cx="565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2000"/>
              <a:t>*11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 autoUpdateAnimBg="0"/>
      <p:bldP spid="14342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2000"/>
            <a:ext cx="9144000" cy="60960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cs-CZ" sz="2400">
                <a:solidFill>
                  <a:srgbClr val="CCFF33"/>
                </a:solidFill>
              </a:rPr>
              <a:t>- 15. září na Londýn masivní nálet =) Fighter Command má celkem     581 Spitfirů a Hurricanů (víc než na začátku bitvy navzdory ztrátám)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sz="2400">
                <a:solidFill>
                  <a:srgbClr val="CCFF33"/>
                </a:solidFill>
              </a:rPr>
              <a:t>- Luftwaffe  má dosud velké ztráty – má už jen 533 jednomotorových stíhacích letadel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sz="2400">
                <a:solidFill>
                  <a:srgbClr val="CCFF33"/>
                </a:solidFill>
              </a:rPr>
              <a:t>- Fighter Command poprvé použije všechny tři stíhací skupiny najednou =) RAF sestřelí během dne padesát šest letounů Luftwaffe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sz="2400">
                <a:solidFill>
                  <a:srgbClr val="CCFF33"/>
                </a:solidFill>
              </a:rPr>
              <a:t>- RAF a celá protivzdušná obrana je v podstatě nedotčena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sz="2400">
                <a:solidFill>
                  <a:srgbClr val="CCFF33"/>
                </a:solidFill>
              </a:rPr>
              <a:t>- 17. září vydalo německé vrchní velení rozkaz o odložení </a:t>
            </a:r>
            <a:r>
              <a:rPr lang="cs-CZ" sz="2400" u="sng">
                <a:solidFill>
                  <a:srgbClr val="CCFF33"/>
                </a:solidFill>
              </a:rPr>
              <a:t>?19………..? </a:t>
            </a:r>
            <a:r>
              <a:rPr lang="cs-CZ" sz="2400">
                <a:solidFill>
                  <a:srgbClr val="CCFF33"/>
                </a:solidFill>
              </a:rPr>
              <a:t>na neurčito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sz="2400">
                <a:solidFill>
                  <a:srgbClr val="CCFF33"/>
                </a:solidFill>
              </a:rPr>
              <a:t>- 7. listopadu vydal maršál </a:t>
            </a:r>
            <a:r>
              <a:rPr lang="cs-CZ" sz="2400" u="sng">
                <a:solidFill>
                  <a:srgbClr val="CCFF33"/>
                </a:solidFill>
              </a:rPr>
              <a:t>?20……………………?</a:t>
            </a:r>
            <a:r>
              <a:rPr lang="cs-CZ" sz="2400">
                <a:solidFill>
                  <a:srgbClr val="CCFF33"/>
                </a:solidFill>
              </a:rPr>
              <a:t> jako velitel Luftwaffe rozkaz k náletům na Liverpool, Birmingham a Coventry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sz="2400">
                <a:solidFill>
                  <a:srgbClr val="CCFF33"/>
                </a:solidFill>
              </a:rPr>
              <a:t>- Coventry 14. listopadu plošně vybombardováno =) Goebels vymyslí nové slovo když vyhrožuje, že „</a:t>
            </a:r>
            <a:r>
              <a:rPr lang="cs-CZ" sz="2400" i="1">
                <a:solidFill>
                  <a:srgbClr val="CCFF33"/>
                </a:solidFill>
              </a:rPr>
              <a:t>všechna britská města budou coventryzována“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sz="2400">
                <a:solidFill>
                  <a:srgbClr val="CCFF33"/>
                </a:solidFill>
              </a:rPr>
              <a:t> -poslední velký noční nálet =) 10. května 1941 velmi tvrdě postihl Londýn</a:t>
            </a:r>
            <a:endParaRPr lang="cs-CZ" sz="2400"/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2057400" y="0"/>
            <a:ext cx="488473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/>
              <a:t>Zvrat – 15. září 1940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7620000" y="5791200"/>
            <a:ext cx="8953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2800" b="1"/>
              <a:t>1940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2971800" cy="533400"/>
          </a:xfrm>
        </p:spPr>
        <p:txBody>
          <a:bodyPr/>
          <a:lstStyle/>
          <a:p>
            <a:r>
              <a:rPr lang="cs-CZ">
                <a:solidFill>
                  <a:srgbClr val="CCFF33"/>
                </a:solidFill>
              </a:rPr>
              <a:t>Coventry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533400"/>
            <a:ext cx="5715000" cy="525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76400"/>
            <a:ext cx="6858000" cy="451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7391400" y="6172200"/>
            <a:ext cx="8953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2800" b="1"/>
              <a:t>2010</a:t>
            </a: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8213725" y="166688"/>
            <a:ext cx="565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2000"/>
              <a:t>*14</a:t>
            </a:r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1676400" y="1371600"/>
            <a:ext cx="565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2000"/>
              <a:t>*15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8" grpId="0" autoUpdateAnimBg="0"/>
      <p:bldP spid="18439" grpId="0" autoUpdateAnimBg="0"/>
      <p:bldP spid="18440" grpId="0" autoUpdateAnimBg="0"/>
      <p:bldP spid="18441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685800"/>
          </a:xfrm>
        </p:spPr>
        <p:txBody>
          <a:bodyPr/>
          <a:lstStyle/>
          <a:p>
            <a:r>
              <a:rPr lang="cs-CZ">
                <a:solidFill>
                  <a:srgbClr val="CCFF33"/>
                </a:solidFill>
              </a:rPr>
              <a:t>Příčiny vítězství RAF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2000"/>
            <a:ext cx="9144000" cy="41148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cs-CZ" sz="2400">
                <a:solidFill>
                  <a:srgbClr val="CCFF33"/>
                </a:solidFill>
              </a:rPr>
              <a:t>- Britové dokázali zapojit do systému včasné výstrahy nejen radar, ale širokou síť pozorovatelů z tzv. Observer Corps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sz="2400">
                <a:solidFill>
                  <a:srgbClr val="CCFF33"/>
                </a:solidFill>
              </a:rPr>
              <a:t>- Britové měli výhodu i v oblasti radiového zpravodajství =)informace z rozluštěných německých depeší šifrovaných přístrojem Enigma</a:t>
            </a:r>
            <a:r>
              <a:rPr lang="cs-CZ" sz="2400" baseline="30000">
                <a:solidFill>
                  <a:srgbClr val="CCFF33"/>
                </a:solidFill>
              </a:rPr>
              <a:t>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sz="2400">
                <a:solidFill>
                  <a:srgbClr val="CCFF33"/>
                </a:solidFill>
              </a:rPr>
              <a:t>- při náletech na Londýn Německo nedokázalo svým letounům zajistit dostatečnou stíhací ochranu po celé trase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sz="2400">
                <a:solidFill>
                  <a:srgbClr val="CCFF33"/>
                </a:solidFill>
              </a:rPr>
              <a:t>- boje se odehrávaly daleko od německých základen =) ztráty německých pilotů byly definitivní (padli do zajetí), ale piloti RAF byli sestřelováni nad domácím územím =) mohli již pár hodin nato opět odstartovat k boji v novém letadle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cs-CZ" sz="2400">
                <a:solidFill>
                  <a:srgbClr val="CCFF33"/>
                </a:solidFill>
              </a:rPr>
              <a:t>kromě britských pilotů RAF se bitvy o Británii účastnili piloti z mnoha zemí světa (Čechoslováků se účastnilo 84 - 93 pilotů), ve větší míře piloti z Polska, Nového Zélandu, a Kanady, v menší míře z Belgie, Austrálie, Jižní Afriky, Francie, Irska, USA, Jamajky, Palestiny a Jižní Rhodesie</a:t>
            </a:r>
            <a:endParaRPr lang="cs-CZ" sz="240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cs-CZ" sz="2400">
                <a:solidFill>
                  <a:srgbClr val="CCFF33"/>
                </a:solidFill>
              </a:rPr>
              <a:t>- ztráty RAF -1023 stíhaček všech typů, 544 padlých stíhacích pilotů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sz="2400">
                <a:solidFill>
                  <a:srgbClr val="CCFF33"/>
                </a:solidFill>
              </a:rPr>
              <a:t>- ztráty Luftwaffe - 1887 letadel a 2662 členů leteckých osádek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48200" y="5791200"/>
            <a:ext cx="4648200" cy="914400"/>
          </a:xfrm>
        </p:spPr>
        <p:txBody>
          <a:bodyPr/>
          <a:lstStyle/>
          <a:p>
            <a:pPr>
              <a:buFontTx/>
              <a:buNone/>
            </a:pPr>
            <a:r>
              <a:rPr lang="cs-CZ" sz="2400">
                <a:solidFill>
                  <a:srgbClr val="CCFF33"/>
                </a:solidFill>
              </a:rPr>
              <a:t>Šifrovací stroj ?</a:t>
            </a:r>
            <a:r>
              <a:rPr lang="cs-CZ" sz="2400" u="sng">
                <a:solidFill>
                  <a:srgbClr val="CCFF33"/>
                </a:solidFill>
              </a:rPr>
              <a:t>21…………?</a:t>
            </a:r>
          </a:p>
          <a:p>
            <a:pPr>
              <a:buFontTx/>
              <a:buNone/>
            </a:pPr>
            <a:r>
              <a:rPr lang="cs-CZ" sz="2400">
                <a:solidFill>
                  <a:srgbClr val="CCFF33"/>
                </a:solidFill>
              </a:rPr>
              <a:t>- umožňuje 10</a:t>
            </a:r>
            <a:r>
              <a:rPr lang="cs-CZ" sz="2400" baseline="30000">
                <a:solidFill>
                  <a:srgbClr val="CCFF33"/>
                </a:solidFill>
              </a:rPr>
              <a:t>24</a:t>
            </a:r>
            <a:r>
              <a:rPr lang="cs-CZ" sz="2400">
                <a:solidFill>
                  <a:srgbClr val="CCFF33"/>
                </a:solidFill>
              </a:rPr>
              <a:t> možností šifrování</a:t>
            </a:r>
            <a:endParaRPr lang="cs-CZ" sz="2400" u="sng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762000"/>
            <a:ext cx="3765550" cy="501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1203325" y="-128588"/>
            <a:ext cx="6470650" cy="762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/>
              <a:t>Co napomohlo k vítězství ? </a:t>
            </a:r>
          </a:p>
        </p:txBody>
      </p:sp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14400"/>
            <a:ext cx="4648200" cy="338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0" y="4267200"/>
            <a:ext cx="49530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2400"/>
              <a:t>Royal Observer Corps – ROC </a:t>
            </a:r>
          </a:p>
          <a:p>
            <a:pPr>
              <a:buFontTx/>
              <a:buChar char="-"/>
            </a:pPr>
            <a:r>
              <a:rPr lang="cs-CZ" sz="2400"/>
              <a:t>mnohdy bývalí vojáci – dobrovolníci, </a:t>
            </a:r>
          </a:p>
          <a:p>
            <a:r>
              <a:rPr lang="cs-CZ" sz="2400"/>
              <a:t>  ale i ženy z jednotek </a:t>
            </a:r>
            <a:r>
              <a:rPr lang="cs-CZ" sz="2400" u="sng"/>
              <a:t>?22…………?</a:t>
            </a:r>
          </a:p>
          <a:p>
            <a:r>
              <a:rPr lang="cs-CZ" sz="2400"/>
              <a:t> (pomocné ženské sbory RAF)</a:t>
            </a:r>
          </a:p>
          <a:p>
            <a:endParaRPr lang="cs-CZ" sz="2400"/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0" y="457200"/>
            <a:ext cx="565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2000"/>
              <a:t>*12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8382000" y="381000"/>
            <a:ext cx="565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2000"/>
              <a:t>*13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 autoUpdateAnimBg="0"/>
      <p:bldP spid="17415" grpId="0" autoUpdateAnimBg="0"/>
      <p:bldP spid="17416" grpId="0" autoUpdateAnimBg="0"/>
      <p:bldP spid="17417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09600"/>
          </a:xfrm>
        </p:spPr>
        <p:txBody>
          <a:bodyPr/>
          <a:lstStyle/>
          <a:p>
            <a:r>
              <a:rPr lang="cs-CZ">
                <a:solidFill>
                  <a:srgbClr val="CCFF33"/>
                </a:solidFill>
              </a:rPr>
              <a:t>Kdo velel ?</a:t>
            </a: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3097213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381000" y="5562600"/>
            <a:ext cx="3243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2400"/>
              <a:t>velitel Fighter Command</a:t>
            </a: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5638800" y="685800"/>
            <a:ext cx="3276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sz="2800" b="1"/>
              <a:t>Hermann Göring</a:t>
            </a:r>
            <a:r>
              <a:rPr lang="cs-CZ"/>
              <a:t> </a:t>
            </a:r>
          </a:p>
        </p:txBody>
      </p:sp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371600"/>
            <a:ext cx="31750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5867400" y="5562600"/>
            <a:ext cx="2236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2400"/>
              <a:t>velitel Luftwaffe</a:t>
            </a:r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685800" y="838200"/>
            <a:ext cx="2565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2800" b="1"/>
              <a:t>Hugh Dowding</a:t>
            </a:r>
            <a:r>
              <a:rPr lang="cs-CZ" sz="2400"/>
              <a:t> </a:t>
            </a:r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0" y="1295400"/>
            <a:ext cx="565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2000"/>
              <a:t>*16</a:t>
            </a:r>
          </a:p>
        </p:txBody>
      </p:sp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8578850" y="1295400"/>
            <a:ext cx="628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2000"/>
              <a:t>*17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 autoUpdateAnimBg="0"/>
      <p:bldP spid="19462" grpId="0" autoUpdateAnimBg="0"/>
      <p:bldP spid="19464" grpId="0" autoUpdateAnimBg="0"/>
      <p:bldP spid="19465" grpId="0" autoUpdateAnimBg="0"/>
      <p:bldP spid="19466" grpId="0" autoUpdateAnimBg="0"/>
      <p:bldP spid="19467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533400"/>
          </a:xfrm>
        </p:spPr>
        <p:txBody>
          <a:bodyPr/>
          <a:lstStyle/>
          <a:p>
            <a:r>
              <a:rPr lang="cs-CZ">
                <a:solidFill>
                  <a:srgbClr val="CCFF33"/>
                </a:solidFill>
              </a:rPr>
              <a:t>Kdo velel ?</a:t>
            </a: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71600"/>
            <a:ext cx="3695700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990600" y="838200"/>
            <a:ext cx="18732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2800" b="1"/>
              <a:t>Keith Park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762000" y="6096000"/>
            <a:ext cx="3111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2400"/>
              <a:t>velitel 11. skupiny RAF</a:t>
            </a: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5562600" y="609600"/>
            <a:ext cx="2997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2800" b="1"/>
              <a:t>Albert Kesselring</a:t>
            </a:r>
            <a:r>
              <a:rPr lang="cs-CZ"/>
              <a:t> </a:t>
            </a:r>
          </a:p>
        </p:txBody>
      </p:sp>
      <p:pic>
        <p:nvPicPr>
          <p:cNvPr id="2048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371600"/>
            <a:ext cx="3165475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5791200" y="6096000"/>
            <a:ext cx="2463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2400"/>
              <a:t>velitel Luftflotte II</a:t>
            </a: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0" y="1295400"/>
            <a:ext cx="565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2000"/>
              <a:t>*18</a:t>
            </a:r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8578850" y="1295400"/>
            <a:ext cx="565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2000"/>
              <a:t>*19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 autoUpdateAnimBg="0"/>
      <p:bldP spid="20486" grpId="0" autoUpdateAnimBg="0"/>
      <p:bldP spid="20487" grpId="0" autoUpdateAnimBg="0"/>
      <p:bldP spid="20489" grpId="0" autoUpdateAnimBg="0"/>
      <p:bldP spid="20490" grpId="0" autoUpdateAnimBg="0"/>
      <p:bldP spid="20491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838200"/>
          </a:xfrm>
        </p:spPr>
        <p:txBody>
          <a:bodyPr/>
          <a:lstStyle/>
          <a:p>
            <a:r>
              <a:rPr lang="cs-CZ">
                <a:solidFill>
                  <a:srgbClr val="CCFF33"/>
                </a:solidFill>
              </a:rPr>
              <a:t>Zdroje obrázků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19200"/>
            <a:ext cx="9144000" cy="41148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cs-CZ" sz="1800">
                <a:solidFill>
                  <a:srgbClr val="CCFF33"/>
                </a:solidFill>
              </a:rPr>
              <a:t>*1 -    http://en.wikipedia.org/wiki/Junkers_Ju_87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sz="1800">
                <a:solidFill>
                  <a:srgbClr val="CCFF33"/>
                </a:solidFill>
              </a:rPr>
              <a:t>*2,3 - http://commons.wikimedia.org/wiki/Category:Chain_Home_radars?uselang=cs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sz="1800">
                <a:solidFill>
                  <a:srgbClr val="CCFF33"/>
                </a:solidFill>
              </a:rPr>
              <a:t>*4,5 - http://commons.wikimedia.org/wiki/Category:Battle_of_Britain_Memorial_Flight?uselang   	=cs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sz="1800">
                <a:solidFill>
                  <a:srgbClr val="CCFF33"/>
                </a:solidFill>
              </a:rPr>
              <a:t>*6  -   http://commons.wikimedia.org/wiki/Messerschmitt_Bf_109?uselang=cs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sz="1800">
                <a:solidFill>
                  <a:srgbClr val="CCFF33"/>
                </a:solidFill>
              </a:rPr>
              <a:t>*7  -   http://commons.wikimedia.org/wiki/Category:Messerschmitt_Bf_110?uselang=cs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sz="1800">
                <a:solidFill>
                  <a:srgbClr val="CCFF33"/>
                </a:solidFill>
              </a:rPr>
              <a:t>*8  -   http://cs.wikipedia.org/wiki/Do_17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sz="1800">
                <a:solidFill>
                  <a:srgbClr val="CCFF33"/>
                </a:solidFill>
              </a:rPr>
              <a:t>*9  -   http://commons.wikimedia.org/wiki/Heinkel_He_111?uselang=cs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sz="1800">
                <a:solidFill>
                  <a:srgbClr val="CCFF33"/>
                </a:solidFill>
              </a:rPr>
              <a:t>*10 -  http://cs.wikipedia.org/wiki/Josef_František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sz="1800">
                <a:solidFill>
                  <a:srgbClr val="CCFF33"/>
                </a:solidFill>
              </a:rPr>
              <a:t>*11 -  http://cs.wikipedia.org/wiki/Soubor:LondonBombedWWII_full.jpg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sz="1800">
                <a:solidFill>
                  <a:srgbClr val="CCFF33"/>
                </a:solidFill>
              </a:rPr>
              <a:t>*12 -  http://en.wikipedia.org/wiki/Observer_Corps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sz="1800">
                <a:solidFill>
                  <a:srgbClr val="CCFF33"/>
                </a:solidFill>
              </a:rPr>
              <a:t>*13 -  http://cs.wikipedia.org/wiki/Enigma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sz="1800">
                <a:solidFill>
                  <a:srgbClr val="CCFF33"/>
                </a:solidFill>
              </a:rPr>
              <a:t>*14 -  http://cs.wikipedia.org/wiki/Soubor:Churchill_CCathedral_H_14250.jpg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sz="1800">
                <a:solidFill>
                  <a:srgbClr val="CCFF33"/>
                </a:solidFill>
              </a:rPr>
              <a:t>*15 -  http://cs.wikipedia.org/wiki/Coventry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sz="1800">
                <a:solidFill>
                  <a:srgbClr val="CCFF33"/>
                </a:solidFill>
              </a:rPr>
              <a:t>*16 -  http://cs.wikipedia.org/wiki/Hugh_Dowding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sz="1800">
                <a:solidFill>
                  <a:srgbClr val="CCFF33"/>
                </a:solidFill>
              </a:rPr>
              <a:t>*17 -  http://cs.wikipedia.org/wiki/Hermann_Goring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sz="1800">
                <a:solidFill>
                  <a:srgbClr val="CCFF33"/>
                </a:solidFill>
              </a:rPr>
              <a:t>*18 -  http://en.wikipedia.org/wiki/File:AVM_Sir_Keith_Park.jpg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sz="1800">
                <a:solidFill>
                  <a:srgbClr val="CCFF33"/>
                </a:solidFill>
              </a:rPr>
              <a:t>*19 -  http://cs.wikipedia.org/wiki/Albert_Kesselring</a:t>
            </a:r>
          </a:p>
          <a:p>
            <a:pPr>
              <a:lnSpc>
                <a:spcPct val="90000"/>
              </a:lnSpc>
              <a:buFontTx/>
              <a:buNone/>
            </a:pPr>
            <a:endParaRPr lang="cs-CZ" sz="1800">
              <a:solidFill>
                <a:srgbClr val="CCFF33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cs-CZ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90600"/>
            <a:ext cx="9144000" cy="1143000"/>
          </a:xfrm>
        </p:spPr>
        <p:txBody>
          <a:bodyPr/>
          <a:lstStyle/>
          <a:p>
            <a:r>
              <a:rPr lang="cs-CZ" b="1">
                <a:solidFill>
                  <a:srgbClr val="CCFF33"/>
                </a:solidFill>
              </a:rPr>
              <a:t>Luftwaffe    x  Royal Air Force(RAF)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133600"/>
            <a:ext cx="19812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133600"/>
            <a:ext cx="1676400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4648200" y="3733800"/>
            <a:ext cx="4278313" cy="167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2600"/>
              <a:t>353 letounů Hawker Hurricane</a:t>
            </a:r>
          </a:p>
          <a:p>
            <a:r>
              <a:rPr lang="cs-CZ" sz="2600"/>
              <a:t>226 letounů Spitfire</a:t>
            </a:r>
          </a:p>
          <a:p>
            <a:r>
              <a:rPr lang="cs-CZ" sz="2600"/>
              <a:t>  71 letounů Blenheim</a:t>
            </a:r>
          </a:p>
          <a:p>
            <a:r>
              <a:rPr lang="cs-CZ" sz="2600"/>
              <a:t>  26 letounů Defiant </a:t>
            </a: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304800" y="3733800"/>
            <a:ext cx="3810000" cy="167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sz="2600"/>
              <a:t>988 středních bombardérů</a:t>
            </a:r>
          </a:p>
          <a:p>
            <a:r>
              <a:rPr lang="cs-CZ" sz="2600"/>
              <a:t>311 Ju 87 Stuka</a:t>
            </a:r>
          </a:p>
          <a:p>
            <a:r>
              <a:rPr lang="cs-CZ" sz="2600"/>
              <a:t>908 Messerschmitt Bf 109</a:t>
            </a:r>
          </a:p>
          <a:p>
            <a:r>
              <a:rPr lang="cs-CZ" sz="2600"/>
              <a:t>263 Messerschmitt Bf 110</a:t>
            </a:r>
            <a:r>
              <a:rPr lang="cs-CZ" sz="2400">
                <a:solidFill>
                  <a:schemeClr val="tx1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0" grpId="0" autoUpdateAnimBg="0"/>
      <p:bldP spid="3081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09600"/>
          </a:xfrm>
        </p:spPr>
        <p:txBody>
          <a:bodyPr/>
          <a:lstStyle/>
          <a:p>
            <a:r>
              <a:rPr lang="cs-CZ" b="1">
                <a:solidFill>
                  <a:srgbClr val="CCFF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Cíle bitvy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2000"/>
            <a:ext cx="9144000" cy="6096000"/>
          </a:xfrm>
        </p:spPr>
        <p:txBody>
          <a:bodyPr/>
          <a:lstStyle/>
          <a:p>
            <a:pPr>
              <a:buFontTx/>
              <a:buNone/>
            </a:pPr>
            <a:r>
              <a:rPr lang="cs-CZ" dirty="0">
                <a:solidFill>
                  <a:srgbClr val="CCFF33"/>
                </a:solidFill>
              </a:rPr>
              <a:t>            Třetí říše</a:t>
            </a:r>
          </a:p>
          <a:p>
            <a:pPr>
              <a:buFontTx/>
              <a:buNone/>
            </a:pPr>
            <a:r>
              <a:rPr lang="cs-CZ" dirty="0">
                <a:solidFill>
                  <a:srgbClr val="CCFF33"/>
                </a:solidFill>
              </a:rPr>
              <a:t>  </a:t>
            </a:r>
            <a:r>
              <a:rPr lang="cs-CZ" sz="2400" dirty="0">
                <a:solidFill>
                  <a:srgbClr val="CCFF33"/>
                </a:solidFill>
              </a:rPr>
              <a:t>- ovládnout přístupy k Britským ostrovům, hlavně 	kanál  	?</a:t>
            </a:r>
            <a:r>
              <a:rPr lang="cs-CZ" sz="2400" u="sng" dirty="0">
                <a:solidFill>
                  <a:srgbClr val="CCFF33"/>
                </a:solidFill>
              </a:rPr>
              <a:t>1………………….?</a:t>
            </a:r>
          </a:p>
          <a:p>
            <a:pPr>
              <a:buFontTx/>
              <a:buNone/>
            </a:pPr>
            <a:r>
              <a:rPr lang="cs-CZ" sz="2400" dirty="0">
                <a:solidFill>
                  <a:srgbClr val="CCFF33"/>
                </a:solidFill>
              </a:rPr>
              <a:t>   - výrazně oslabit RAF</a:t>
            </a:r>
          </a:p>
          <a:p>
            <a:pPr>
              <a:buFontTx/>
              <a:buNone/>
            </a:pPr>
            <a:r>
              <a:rPr lang="cs-CZ" sz="2400" dirty="0">
                <a:solidFill>
                  <a:srgbClr val="CCFF33"/>
                </a:solidFill>
              </a:rPr>
              <a:t>  - získat nadvládu ve vzduchu jako předpoklad k vylodění, tzv. Operace  	</a:t>
            </a:r>
            <a:r>
              <a:rPr lang="cs-CZ" sz="2400" u="sng" dirty="0">
                <a:solidFill>
                  <a:srgbClr val="CCFF33"/>
                </a:solidFill>
              </a:rPr>
              <a:t>?2……………….?</a:t>
            </a:r>
          </a:p>
          <a:p>
            <a:pPr>
              <a:buFontTx/>
              <a:buNone/>
            </a:pPr>
            <a:r>
              <a:rPr lang="cs-CZ" sz="2400" dirty="0">
                <a:solidFill>
                  <a:srgbClr val="CCFF33"/>
                </a:solidFill>
              </a:rPr>
              <a:t>  - izolovat ostrovy od kolonií</a:t>
            </a:r>
          </a:p>
          <a:p>
            <a:pPr>
              <a:buFontTx/>
              <a:buNone/>
            </a:pPr>
            <a:r>
              <a:rPr lang="cs-CZ" dirty="0">
                <a:solidFill>
                  <a:srgbClr val="CCFF33"/>
                </a:solidFill>
              </a:rPr>
              <a:t>           Velká Británie</a:t>
            </a:r>
          </a:p>
          <a:p>
            <a:pPr>
              <a:buFontTx/>
              <a:buNone/>
            </a:pPr>
            <a:r>
              <a:rPr lang="cs-CZ" dirty="0">
                <a:solidFill>
                  <a:srgbClr val="CCFF33"/>
                </a:solidFill>
              </a:rPr>
              <a:t> </a:t>
            </a:r>
            <a:r>
              <a:rPr lang="cs-CZ" sz="2400" dirty="0">
                <a:solidFill>
                  <a:srgbClr val="CCFF33"/>
                </a:solidFill>
              </a:rPr>
              <a:t>- porazit Luftwaffe, </a:t>
            </a:r>
          </a:p>
          <a:p>
            <a:pPr>
              <a:buFontTx/>
              <a:buNone/>
            </a:pPr>
            <a:r>
              <a:rPr lang="cs-CZ" sz="2400" dirty="0">
                <a:solidFill>
                  <a:srgbClr val="CCFF33"/>
                </a:solidFill>
              </a:rPr>
              <a:t>  - ubránit pobřeží před invazí</a:t>
            </a:r>
          </a:p>
          <a:p>
            <a:pPr>
              <a:buFontTx/>
              <a:buNone/>
            </a:pPr>
            <a:r>
              <a:rPr lang="cs-CZ" sz="2400" dirty="0">
                <a:solidFill>
                  <a:srgbClr val="CCFF33"/>
                </a:solidFill>
              </a:rPr>
              <a:t>  - kontrolovat námořní přístupy k ostrovům</a:t>
            </a:r>
          </a:p>
          <a:p>
            <a:pPr>
              <a:buFontTx/>
              <a:buNone/>
            </a:pPr>
            <a:r>
              <a:rPr lang="cs-CZ" sz="2400" dirty="0">
                <a:solidFill>
                  <a:srgbClr val="CCFF33"/>
                </a:solidFill>
              </a:rPr>
              <a:t>  - neztratit kontakt s koloniemi a </a:t>
            </a:r>
            <a:r>
              <a:rPr lang="cs-CZ" sz="2400" u="sng" dirty="0">
                <a:solidFill>
                  <a:srgbClr val="CCFF33"/>
                </a:solidFill>
              </a:rPr>
              <a:t>?3……………..?</a:t>
            </a:r>
            <a:r>
              <a:rPr lang="cs-CZ" sz="2400" dirty="0">
                <a:solidFill>
                  <a:srgbClr val="CCFF33"/>
                </a:solidFill>
              </a:rPr>
              <a:t> (vozí odtud materiální pomoc)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4343400" cy="838200"/>
          </a:xfrm>
        </p:spPr>
        <p:txBody>
          <a:bodyPr/>
          <a:lstStyle/>
          <a:p>
            <a:r>
              <a:rPr lang="cs-CZ">
                <a:solidFill>
                  <a:srgbClr val="CCFF33"/>
                </a:solidFill>
              </a:rPr>
              <a:t> Počátek bojů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9144000" cy="5943600"/>
          </a:xfrm>
        </p:spPr>
        <p:txBody>
          <a:bodyPr/>
          <a:lstStyle/>
          <a:p>
            <a:pPr>
              <a:buFontTx/>
              <a:buChar char="-"/>
            </a:pPr>
            <a:r>
              <a:rPr lang="cs-CZ" sz="2400" dirty="0">
                <a:solidFill>
                  <a:srgbClr val="CCFF33"/>
                </a:solidFill>
              </a:rPr>
              <a:t>10. července 1940 =) začínají občasné útoky na konvoje a to hlavně střemhlavými bombardéry </a:t>
            </a:r>
            <a:r>
              <a:rPr lang="cs-CZ" sz="2400" u="sng" dirty="0">
                <a:solidFill>
                  <a:srgbClr val="CCFF33"/>
                </a:solidFill>
              </a:rPr>
              <a:t>?4…………………………….?(</a:t>
            </a:r>
            <a:r>
              <a:rPr lang="cs-CZ" sz="2400" dirty="0">
                <a:solidFill>
                  <a:srgbClr val="CCFF33"/>
                </a:solidFill>
              </a:rPr>
              <a:t>viz obr.) </a:t>
            </a:r>
          </a:p>
          <a:p>
            <a:pPr>
              <a:buFontTx/>
              <a:buChar char="-"/>
            </a:pPr>
            <a:r>
              <a:rPr lang="cs-CZ" sz="2400" dirty="0">
                <a:solidFill>
                  <a:srgbClr val="CCFF33"/>
                </a:solidFill>
              </a:rPr>
              <a:t>1. srpna 1940 vrchní velitelství Wehrmachtu vydává směrnici č. 17 o vedení letecké a námořní války  </a:t>
            </a:r>
            <a:r>
              <a:rPr lang="cs-CZ" sz="2400" dirty="0" smtClean="0">
                <a:solidFill>
                  <a:srgbClr val="CCFF33"/>
                </a:solidFill>
              </a:rPr>
              <a:t>  - </a:t>
            </a:r>
            <a:r>
              <a:rPr lang="cs-CZ" sz="2400" dirty="0">
                <a:solidFill>
                  <a:srgbClr val="CCFF33"/>
                </a:solidFill>
              </a:rPr>
              <a:t>zničit RAF a  letecký průmysl</a:t>
            </a:r>
          </a:p>
          <a:p>
            <a:pPr>
              <a:buFontTx/>
              <a:buNone/>
            </a:pPr>
            <a:r>
              <a:rPr lang="cs-CZ" sz="2400" dirty="0">
                <a:solidFill>
                  <a:srgbClr val="CCFF33"/>
                </a:solidFill>
              </a:rPr>
              <a:t>					       </a:t>
            </a:r>
            <a:r>
              <a:rPr lang="cs-CZ" sz="2400" dirty="0" smtClean="0">
                <a:solidFill>
                  <a:srgbClr val="CCFF33"/>
                </a:solidFill>
              </a:rPr>
              <a:t>    - </a:t>
            </a:r>
            <a:r>
              <a:rPr lang="cs-CZ" sz="2400" dirty="0">
                <a:solidFill>
                  <a:srgbClr val="CCFF33"/>
                </a:solidFill>
              </a:rPr>
              <a:t>způsobit co největší ztráty          </a:t>
            </a:r>
            <a:r>
              <a:rPr lang="cs-CZ" sz="2400" dirty="0" smtClean="0">
                <a:solidFill>
                  <a:srgbClr val="CCFF33"/>
                </a:solidFill>
              </a:rPr>
              <a:t>              				              obchodnímu </a:t>
            </a:r>
            <a:r>
              <a:rPr lang="cs-CZ" sz="2400" dirty="0">
                <a:solidFill>
                  <a:srgbClr val="CCFF33"/>
                </a:solidFill>
              </a:rPr>
              <a:t>a válečnému loďstvu</a:t>
            </a:r>
          </a:p>
          <a:p>
            <a:pPr>
              <a:buFontTx/>
              <a:buNone/>
            </a:pPr>
            <a:r>
              <a:rPr lang="cs-CZ" sz="2400" dirty="0">
                <a:solidFill>
                  <a:srgbClr val="CCFF33"/>
                </a:solidFill>
              </a:rPr>
              <a:t>					        </a:t>
            </a:r>
            <a:r>
              <a:rPr lang="cs-CZ" sz="2400" dirty="0" smtClean="0">
                <a:solidFill>
                  <a:srgbClr val="CCFF33"/>
                </a:solidFill>
              </a:rPr>
              <a:t>    - </a:t>
            </a:r>
            <a:r>
              <a:rPr lang="cs-CZ" sz="2400" dirty="0">
                <a:solidFill>
                  <a:srgbClr val="CCFF33"/>
                </a:solidFill>
              </a:rPr>
              <a:t>rozvrátit zásobování potravinami</a:t>
            </a: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43" y="3167062"/>
            <a:ext cx="4419600" cy="349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4495800" y="6461125"/>
            <a:ext cx="438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2000"/>
              <a:t>*1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 autoUpdateAnimBg="0"/>
      <p:bldP spid="5128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54864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Char char="-"/>
            </a:pPr>
            <a:r>
              <a:rPr lang="cs-CZ" sz="2400">
                <a:solidFill>
                  <a:srgbClr val="CCFF33"/>
                </a:solidFill>
              </a:rPr>
              <a:t>13. srpna 1940 má začít hlavní útok, pro který je zvolen krycí název „Adlertag“- </a:t>
            </a:r>
            <a:r>
              <a:rPr lang="cs-CZ" sz="2400" u="sng">
                <a:solidFill>
                  <a:srgbClr val="CCFF33"/>
                </a:solidFill>
              </a:rPr>
              <a:t>?5………přeložíš…….?</a:t>
            </a:r>
            <a:r>
              <a:rPr lang="cs-CZ" sz="2400">
                <a:solidFill>
                  <a:srgbClr val="CCFF33"/>
                </a:solidFill>
              </a:rPr>
              <a:t> 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cs-CZ" sz="2400">
                <a:solidFill>
                  <a:srgbClr val="CCFF33"/>
                </a:solidFill>
              </a:rPr>
              <a:t>12. srpna - útoky bombardérů =) měly vyřadit pět britských radiolokátorů=)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cs-CZ" sz="2400">
                <a:solidFill>
                  <a:srgbClr val="CCFF33"/>
                </a:solidFill>
              </a:rPr>
              <a:t>?</a:t>
            </a:r>
            <a:r>
              <a:rPr lang="cs-CZ" sz="2400" u="sng">
                <a:solidFill>
                  <a:srgbClr val="CCFF33"/>
                </a:solidFill>
              </a:rPr>
              <a:t>6………....proč Luftwaffe radary tak vadily……….?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cs-CZ" sz="2400" u="sng">
                <a:solidFill>
                  <a:srgbClr val="CCFF33"/>
                </a:solidFill>
              </a:rPr>
              <a:t>?7…………jaké výhody poskytuje britská radarová síť…?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cs-CZ" sz="2400" u="sng">
                <a:solidFill>
                  <a:srgbClr val="CCFF33"/>
                </a:solidFill>
              </a:rPr>
              <a:t>?8…………proč byly radary snadno napadnutelné………?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cs-CZ" sz="2400" u="sng">
                <a:solidFill>
                  <a:srgbClr val="CCFF33"/>
                </a:solidFill>
              </a:rPr>
              <a:t>?9…………jaký byl dosah tehdejších radarů…………….?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sz="2400">
                <a:solidFill>
                  <a:srgbClr val="CCFF33"/>
                </a:solidFill>
              </a:rPr>
              <a:t>			(nápovědu najdeš na další stránce)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cs-CZ" sz="2400">
                <a:solidFill>
                  <a:srgbClr val="CCFF33"/>
                </a:solidFill>
              </a:rPr>
              <a:t>13. srpna začaly útoky na jedenáct britských letišť, bombardováním postižena i města (např. Portsmouth) 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cs-CZ" sz="2400">
                <a:solidFill>
                  <a:srgbClr val="CCFF33"/>
                </a:solidFill>
              </a:rPr>
              <a:t>neúspěšné nálety letecké armády z Norska a Dánska =) pokoušela se bombardovat cíle v okolí Newcastlu =) Luftwaffe utrpěla největší ztráty, ztratila 75 letounů během jednoho dne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cs-CZ" sz="2400">
                <a:solidFill>
                  <a:srgbClr val="CCFF33"/>
                </a:solidFill>
              </a:rPr>
              <a:t>do letecké bitvy nad Anglií se již nadále nepoužívají střemhlavé bombardéry Ju 87=) nehodí se pro tento typ boje =)mají velké ztráty 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cs-CZ" sz="2400">
                <a:solidFill>
                  <a:srgbClr val="CCFF33"/>
                </a:solidFill>
              </a:rPr>
              <a:t>19. srpna německé velení nařídilo začít intenzivně útočit na letiště a letecké továrny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r>
              <a:rPr lang="cs-CZ">
                <a:solidFill>
                  <a:srgbClr val="CCFF33"/>
                </a:solidFill>
              </a:rPr>
              <a:t>Radarová síť</a:t>
            </a:r>
          </a:p>
        </p:txBody>
      </p:sp>
      <p:pic>
        <p:nvPicPr>
          <p:cNvPr id="8196" name="Picture 4" descr="C:\šablony\obrázky\502px-UK_Radar19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497205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650" y="914400"/>
            <a:ext cx="394335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5029200" y="6248400"/>
            <a:ext cx="438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2000"/>
              <a:t>*2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8534400" y="6248400"/>
            <a:ext cx="438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2000"/>
              <a:t>*3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 autoUpdateAnimBg="0"/>
      <p:bldP spid="8199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52578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Char char="-"/>
            </a:pPr>
            <a:r>
              <a:rPr lang="cs-CZ" sz="2400">
                <a:solidFill>
                  <a:srgbClr val="CCFF33"/>
                </a:solidFill>
              </a:rPr>
              <a:t>Luftwaffe rozhodla zavést novou taktiku =) stíhači od "volného stíhání" musí nyní přímo doprovázet </a:t>
            </a:r>
            <a:r>
              <a:rPr lang="cs-CZ" sz="2400" u="sng">
                <a:solidFill>
                  <a:srgbClr val="CCFF33"/>
                </a:solidFill>
              </a:rPr>
              <a:t>?10…………………?</a:t>
            </a:r>
            <a:r>
              <a:rPr lang="cs-CZ" sz="2400">
                <a:solidFill>
                  <a:srgbClr val="CCFF33"/>
                </a:solidFill>
              </a:rPr>
              <a:t>  a bezprostředně je chránit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cs-CZ" sz="2400">
                <a:solidFill>
                  <a:srgbClr val="CCFF33"/>
                </a:solidFill>
              </a:rPr>
              <a:t>to Britům umožňuje včas zjišťovat směry útoků, ale jejich radarový systém není schopen navádět velké množství letadel (dokázal navádět současně nanejvýš čtyři stíhací perutě)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cs-CZ" sz="2400">
                <a:solidFill>
                  <a:srgbClr val="CCFF33"/>
                </a:solidFill>
              </a:rPr>
              <a:t>byla bombardována i některá britská města, avšak s výjimkou </a:t>
            </a:r>
            <a:r>
              <a:rPr lang="cs-CZ" sz="2400" u="sng">
                <a:solidFill>
                  <a:srgbClr val="CCFF33"/>
                </a:solidFill>
              </a:rPr>
              <a:t>?11…………………..?</a:t>
            </a:r>
            <a:r>
              <a:rPr lang="cs-CZ" sz="2400">
                <a:solidFill>
                  <a:srgbClr val="CCFF33"/>
                </a:solidFill>
              </a:rPr>
              <a:t> =)na ten 24. srpna v noci byly omylem shozeny bomby =) vyvolalo protiakci a britské bombardovací letectvo  v noci z 25. - 26. srpna provede nálet na </a:t>
            </a:r>
            <a:r>
              <a:rPr lang="cs-CZ" sz="2400" u="sng">
                <a:solidFill>
                  <a:srgbClr val="CCFF33"/>
                </a:solidFill>
              </a:rPr>
              <a:t>?12………………?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cs-CZ" sz="2400">
                <a:solidFill>
                  <a:srgbClr val="CCFF33"/>
                </a:solidFill>
              </a:rPr>
              <a:t>27. srpna začala RAF používat systém </a:t>
            </a:r>
            <a:r>
              <a:rPr lang="cs-CZ" sz="2400" i="1">
                <a:solidFill>
                  <a:srgbClr val="CCFF33"/>
                </a:solidFill>
              </a:rPr>
              <a:t>Tally-Ho</a:t>
            </a:r>
            <a:r>
              <a:rPr lang="cs-CZ" sz="2400">
                <a:solidFill>
                  <a:srgbClr val="CCFF33"/>
                </a:solidFill>
              </a:rPr>
              <a:t> =) umožňuje 11. skupině povolávat jako posilu perutě z jiných úseků =) dokázala tak sestavit velká seskupení letounů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cs-CZ" sz="2400">
                <a:solidFill>
                  <a:srgbClr val="CCFF33"/>
                </a:solidFill>
              </a:rPr>
              <a:t>rychlejší a obratnější </a:t>
            </a:r>
            <a:r>
              <a:rPr lang="cs-CZ" sz="2400" u="sng">
                <a:solidFill>
                  <a:srgbClr val="CCFF33"/>
                </a:solidFill>
              </a:rPr>
              <a:t>?13……………………?</a:t>
            </a:r>
            <a:r>
              <a:rPr lang="cs-CZ" sz="2400">
                <a:solidFill>
                  <a:srgbClr val="CCFF33"/>
                </a:solidFill>
              </a:rPr>
              <a:t> byl určen na boj s doprovodnými stíhači 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cs-CZ" sz="2400">
                <a:solidFill>
                  <a:srgbClr val="CCFF33"/>
                </a:solidFill>
              </a:rPr>
              <a:t>robustnější </a:t>
            </a:r>
            <a:r>
              <a:rPr lang="cs-CZ" sz="2400" u="sng">
                <a:solidFill>
                  <a:srgbClr val="CCFF33"/>
                </a:solidFill>
              </a:rPr>
              <a:t>?14…………………….?</a:t>
            </a:r>
            <a:r>
              <a:rPr lang="cs-CZ" sz="2400">
                <a:solidFill>
                  <a:srgbClr val="CCFF33"/>
                </a:solidFill>
              </a:rPr>
              <a:t> se zabývaly ničením německých bombardérů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685800"/>
          </a:xfrm>
        </p:spPr>
        <p:txBody>
          <a:bodyPr/>
          <a:lstStyle/>
          <a:p>
            <a:r>
              <a:rPr lang="cs-CZ">
                <a:solidFill>
                  <a:srgbClr val="CCFF33"/>
                </a:solidFill>
              </a:rPr>
              <a:t>Letouny RAF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0"/>
            <a:ext cx="4343400" cy="325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035300"/>
            <a:ext cx="5105400" cy="382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0" y="4038600"/>
            <a:ext cx="3959225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2400"/>
              <a:t>Spitfire – dokážeš přeložit??</a:t>
            </a:r>
          </a:p>
          <a:p>
            <a:r>
              <a:rPr lang="cs-CZ" sz="2400"/>
              <a:t>              </a:t>
            </a:r>
            <a:r>
              <a:rPr lang="cs-CZ" sz="2400" u="sng"/>
              <a:t>?15…………………?</a:t>
            </a:r>
          </a:p>
          <a:p>
            <a:pPr>
              <a:buFontTx/>
              <a:buChar char="-"/>
            </a:pPr>
            <a:r>
              <a:rPr lang="cs-CZ" sz="2400"/>
              <a:t>obratný =) úzké zatáčky</a:t>
            </a:r>
          </a:p>
          <a:p>
            <a:pPr>
              <a:buFontTx/>
              <a:buChar char="-"/>
            </a:pPr>
            <a:r>
              <a:rPr lang="cs-CZ" sz="2400"/>
              <a:t>rychlý</a:t>
            </a:r>
          </a:p>
          <a:p>
            <a:pPr>
              <a:buFontTx/>
              <a:buChar char="-"/>
            </a:pPr>
            <a:r>
              <a:rPr lang="cs-CZ" sz="2400"/>
              <a:t>nemůže se převrátit na záda</a:t>
            </a:r>
          </a:p>
          <a:p>
            <a:r>
              <a:rPr lang="cs-CZ" sz="2400"/>
              <a:t>  (špatný typ karburátoru zha-</a:t>
            </a:r>
          </a:p>
          <a:p>
            <a:r>
              <a:rPr lang="cs-CZ" sz="2400"/>
              <a:t>   síná motor)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4781550" y="762000"/>
            <a:ext cx="436245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2400"/>
              <a:t>Hurricane – dokážeš přeložit?</a:t>
            </a:r>
          </a:p>
          <a:p>
            <a:r>
              <a:rPr lang="cs-CZ" sz="2400"/>
              <a:t>                 </a:t>
            </a:r>
            <a:r>
              <a:rPr lang="cs-CZ" sz="2400" u="sng"/>
              <a:t>?16……………….?</a:t>
            </a:r>
          </a:p>
          <a:p>
            <a:pPr>
              <a:buFontTx/>
              <a:buChar char="-"/>
            </a:pPr>
            <a:r>
              <a:rPr lang="cs-CZ" sz="2400"/>
              <a:t>robusní, vydrží značná poškození</a:t>
            </a:r>
          </a:p>
          <a:p>
            <a:pPr>
              <a:buFontTx/>
              <a:buChar char="-"/>
            </a:pPr>
            <a:r>
              <a:rPr lang="cs-CZ" sz="2400"/>
              <a:t>dobře vyzbrojený =) 8x7,7mm</a:t>
            </a:r>
          </a:p>
          <a:p>
            <a:r>
              <a:rPr lang="cs-CZ" sz="2400"/>
              <a:t>      později až 12x7,7mm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0" y="304800"/>
            <a:ext cx="438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2000"/>
              <a:t>*4</a:t>
            </a: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8705850" y="2590800"/>
            <a:ext cx="438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2000"/>
              <a:t>*5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 autoUpdateAnimBg="0"/>
      <p:bldP spid="10247" grpId="0" autoUpdateAnimBg="0"/>
      <p:bldP spid="10248" grpId="0" autoUpdateAnimBg="0"/>
      <p:bldP spid="10249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85800"/>
          </a:xfrm>
        </p:spPr>
        <p:txBody>
          <a:bodyPr/>
          <a:lstStyle/>
          <a:p>
            <a:r>
              <a:rPr lang="cs-CZ">
                <a:solidFill>
                  <a:srgbClr val="CCFF33"/>
                </a:solidFill>
              </a:rPr>
              <a:t>Letouny Luftwaffe - stíhačky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4572000" cy="3900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0" y="4572000"/>
            <a:ext cx="3973513" cy="179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2400"/>
              <a:t>Messerschmitt Bf-109 E</a:t>
            </a:r>
            <a:endParaRPr lang="cs-CZ" sz="2200"/>
          </a:p>
          <a:p>
            <a:pPr>
              <a:buFontTx/>
              <a:buChar char="-"/>
            </a:pPr>
            <a:r>
              <a:rPr lang="cs-CZ" sz="2200"/>
              <a:t>obratný, rychlý</a:t>
            </a:r>
          </a:p>
          <a:p>
            <a:pPr>
              <a:buFontTx/>
              <a:buChar char="-"/>
            </a:pPr>
            <a:r>
              <a:rPr lang="cs-CZ" sz="2200"/>
              <a:t>silná výzbroj(1x20mm,2x13mm)</a:t>
            </a:r>
          </a:p>
          <a:p>
            <a:pPr>
              <a:buFontTx/>
              <a:buChar char="-"/>
            </a:pPr>
            <a:r>
              <a:rPr lang="cs-CZ" sz="2200"/>
              <a:t>malá zásoba paliva =) nad</a:t>
            </a:r>
          </a:p>
          <a:p>
            <a:r>
              <a:rPr lang="cs-CZ" sz="2200"/>
              <a:t> Londýnem může zůstat 8 min 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0" y="381000"/>
            <a:ext cx="438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2000"/>
              <a:t>*6</a:t>
            </a:r>
          </a:p>
        </p:txBody>
      </p:sp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882900"/>
            <a:ext cx="4495800" cy="397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4791075" y="990600"/>
            <a:ext cx="4352925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2400"/>
              <a:t>Messerschmitt Bf-110</a:t>
            </a:r>
          </a:p>
          <a:p>
            <a:pPr>
              <a:buFontTx/>
              <a:buChar char="-"/>
            </a:pPr>
            <a:r>
              <a:rPr lang="cs-CZ" sz="2400"/>
              <a:t>těžký stíhací doprovodný</a:t>
            </a:r>
          </a:p>
          <a:p>
            <a:r>
              <a:rPr lang="cs-CZ" sz="2400"/>
              <a:t>-mohutná výzbroj</a:t>
            </a:r>
          </a:p>
          <a:p>
            <a:r>
              <a:rPr lang="cs-CZ" sz="2400"/>
              <a:t>-pomalý, neobratný, slabá výzbroj</a:t>
            </a:r>
          </a:p>
          <a:p>
            <a:r>
              <a:rPr lang="cs-CZ" sz="2400"/>
              <a:t>   mířící dozadu</a:t>
            </a: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8705850" y="2590800"/>
            <a:ext cx="438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2000"/>
              <a:t>*7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autoUpdateAnimBg="0"/>
      <p:bldP spid="11270" grpId="0" autoUpdateAnimBg="0"/>
      <p:bldP spid="11272" grpId="0" autoUpdateAnimBg="0"/>
      <p:bldP spid="11273" grpId="0" autoUpdateAnimBg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4400" b="0" i="0" u="none" strike="noStrike" cap="none" normalizeH="0" baseline="0" smtClean="0">
            <a:ln>
              <a:noFill/>
            </a:ln>
            <a:solidFill>
              <a:srgbClr val="CCFF33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4400" b="0" i="0" u="none" strike="noStrike" cap="none" normalizeH="0" baseline="0" smtClean="0">
            <a:ln>
              <a:noFill/>
            </a:ln>
            <a:solidFill>
              <a:srgbClr val="CCFF33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534</TotalTime>
  <Words>1130</Words>
  <Application>Microsoft Office PowerPoint</Application>
  <PresentationFormat>Předvádění na obrazovce (4:3)</PresentationFormat>
  <Paragraphs>173</Paragraphs>
  <Slides>19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0" baseType="lpstr">
      <vt:lpstr>Default Design</vt:lpstr>
      <vt:lpstr>Bitva o Británii (Bitva o Anglii)</vt:lpstr>
      <vt:lpstr>Luftwaffe    x  Royal Air Force(RAF)</vt:lpstr>
      <vt:lpstr> Cíle bitvy</vt:lpstr>
      <vt:lpstr> Počátek bojů</vt:lpstr>
      <vt:lpstr>Prezentace aplikace PowerPoint</vt:lpstr>
      <vt:lpstr>Radarová síť</vt:lpstr>
      <vt:lpstr>Prezentace aplikace PowerPoint</vt:lpstr>
      <vt:lpstr>Letouny RAF</vt:lpstr>
      <vt:lpstr>Letouny Luftwaffe - stíhačky</vt:lpstr>
      <vt:lpstr>Letouny Luftwaffe – bombardéry</vt:lpstr>
      <vt:lpstr>Obrat v bitvě ??</vt:lpstr>
      <vt:lpstr>Bombardování Londýna</vt:lpstr>
      <vt:lpstr>Prezentace aplikace PowerPoint</vt:lpstr>
      <vt:lpstr>Coventry</vt:lpstr>
      <vt:lpstr>Příčiny vítězství RAF</vt:lpstr>
      <vt:lpstr>Prezentace aplikace PowerPoint</vt:lpstr>
      <vt:lpstr>Kdo velel ?</vt:lpstr>
      <vt:lpstr>Kdo velel ?</vt:lpstr>
      <vt:lpstr>Zdroje obrázků</vt:lpstr>
    </vt:vector>
  </TitlesOfParts>
  <Company>**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Bitva o Británii</dc:title>
  <dc:creator>Admin</dc:creator>
  <cp:lastModifiedBy>Admin</cp:lastModifiedBy>
  <cp:revision>13</cp:revision>
  <dcterms:created xsi:type="dcterms:W3CDTF">2012-04-21T12:46:36Z</dcterms:created>
  <dcterms:modified xsi:type="dcterms:W3CDTF">2019-11-13T07:51:07Z</dcterms:modified>
</cp:coreProperties>
</file>