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61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8000" b="1" kern="1200">
        <a:solidFill>
          <a:srgbClr val="CC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18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E07E-1C0F-4909-85C2-9EC99BB515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66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DDE48-C17F-41E0-A65E-5E2AF0408D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4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968CF-BB7E-4CF9-A958-C3940EA0CA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4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32C90-EC45-48B8-9099-7CAA636C4F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AA7D5-AE58-422F-B070-41DCE4B4CB9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1C121-5AF3-4264-9A5B-F48C469EE5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33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7E665-BAEF-4643-946B-AFB0B669AE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01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B6A32-96F8-45AA-A5F2-A5477E8B4A2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35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212A-71B8-42F9-BD9F-D1B3EF6B660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8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CB6B9-6B3B-48E1-AF92-8E47369B7D8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91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171DC-5DF4-46BD-8428-E9E583E241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91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FE73031A-F2B9-4CCA-AD74-0142ED6F538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8229600" cy="1143000"/>
          </a:xfrm>
        </p:spPr>
        <p:txBody>
          <a:bodyPr/>
          <a:lstStyle/>
          <a:p>
            <a:r>
              <a:rPr lang="cs-CZ" sz="8000" b="1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Bitva u Midway   </a:t>
            </a:r>
            <a:r>
              <a:rPr lang="cs-CZ" sz="3200" b="1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600" b="1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- 7. červen 1942</a:t>
            </a:r>
            <a:r>
              <a:rPr lang="cs-CZ" sz="3200" b="1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6096000"/>
            <a:ext cx="4876800" cy="762000"/>
          </a:xfrm>
        </p:spPr>
        <p:txBody>
          <a:bodyPr/>
          <a:lstStyle/>
          <a:p>
            <a:r>
              <a:rPr lang="cs-CZ" sz="1400" b="1">
                <a:solidFill>
                  <a:srgbClr val="CCFFFF"/>
                </a:solidFill>
              </a:rPr>
              <a:t>Autor : Mgr. Zdeněk Vejražka</a:t>
            </a:r>
          </a:p>
          <a:p>
            <a:r>
              <a:rPr lang="cs-CZ" sz="1400" b="1">
                <a:solidFill>
                  <a:srgbClr val="CCFFFF"/>
                </a:solidFill>
              </a:rPr>
              <a:t>Podkrušnohorské gymnázium Most, příspěvková organizace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800px-USS_Enterprise_(CV-6)_underway_c1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6019800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USS_York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553200" y="4572000"/>
            <a:ext cx="2519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Enterprise </a:t>
            </a:r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*13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75325" y="552450"/>
            <a:ext cx="204628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Yorktown </a:t>
            </a:r>
          </a:p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*12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505200" y="5973763"/>
            <a:ext cx="4813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střemhlavý SBD Dauntless</a:t>
            </a:r>
          </a:p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 14</a:t>
            </a:r>
          </a:p>
        </p:txBody>
      </p:sp>
      <p:pic>
        <p:nvPicPr>
          <p:cNvPr id="13316" name="Picture 4" descr="Dauntless_bomb_d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825"/>
            <a:ext cx="34290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utoUpdateAnimBg="0"/>
      <p:bldP spid="13323" grpId="0" autoUpdateAnimBg="0"/>
      <p:bldP spid="1332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cs-CZ">
                <a:solidFill>
                  <a:srgbClr val="CCFFFF"/>
                </a:solidFill>
              </a:rPr>
              <a:t>3. fáze</a:t>
            </a:r>
            <a:r>
              <a:rPr lang="cs-CZ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0292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>
                <a:solidFill>
                  <a:srgbClr val="CCFFFF"/>
                </a:solidFill>
              </a:rPr>
              <a:t>čtvrtá japonská letadlová </a:t>
            </a:r>
            <a:r>
              <a:rPr lang="cs-CZ" sz="2400" dirty="0" smtClean="0">
                <a:solidFill>
                  <a:srgbClr val="CCFFFF"/>
                </a:solidFill>
              </a:rPr>
              <a:t>loď </a:t>
            </a:r>
            <a:r>
              <a:rPr lang="cs-CZ" sz="2400" dirty="0" err="1" smtClean="0">
                <a:solidFill>
                  <a:srgbClr val="CCFFFF"/>
                </a:solidFill>
              </a:rPr>
              <a:t>Hirjú</a:t>
            </a:r>
            <a:r>
              <a:rPr lang="cs-CZ" sz="2400" dirty="0" smtClean="0">
                <a:solidFill>
                  <a:srgbClr val="CCFFFF"/>
                </a:solidFill>
              </a:rPr>
              <a:t> </a:t>
            </a:r>
            <a:r>
              <a:rPr lang="cs-CZ" sz="2400" dirty="0">
                <a:solidFill>
                  <a:srgbClr val="CCFFFF"/>
                </a:solidFill>
              </a:rPr>
              <a:t>však nebyla zasažena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CCFFFF"/>
                </a:solidFill>
              </a:rPr>
              <a:t>její letouny zaútočily na letadlovou </a:t>
            </a:r>
            <a:r>
              <a:rPr lang="cs-CZ" sz="2400" dirty="0" smtClean="0">
                <a:solidFill>
                  <a:srgbClr val="CCFFFF"/>
                </a:solidFill>
              </a:rPr>
              <a:t>loď </a:t>
            </a:r>
            <a:r>
              <a:rPr lang="cs-CZ" sz="2400" dirty="0" err="1" smtClean="0">
                <a:solidFill>
                  <a:srgbClr val="CCFFFF"/>
                </a:solidFill>
              </a:rPr>
              <a:t>Yorktown</a:t>
            </a:r>
            <a:r>
              <a:rPr lang="cs-CZ" sz="2400" dirty="0" smtClean="0">
                <a:solidFill>
                  <a:srgbClr val="CCFFFF"/>
                </a:solidFill>
              </a:rPr>
              <a:t> </a:t>
            </a:r>
            <a:r>
              <a:rPr lang="cs-CZ" sz="2400" dirty="0">
                <a:solidFill>
                  <a:srgbClr val="CCFFFF"/>
                </a:solidFill>
              </a:rPr>
              <a:t>=) několikrát ji zasáhly pumami a torpédy a těžce poškodily 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CCFFFF"/>
                </a:solidFill>
              </a:rPr>
              <a:t>také poslední japonská letadlová loď podlehla novému náletu amerických letounů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CCFFFF"/>
                </a:solidFill>
              </a:rPr>
              <a:t>nepřežil ani </a:t>
            </a:r>
            <a:r>
              <a:rPr lang="cs-CZ" sz="2400" dirty="0" err="1">
                <a:solidFill>
                  <a:srgbClr val="CCFFFF"/>
                </a:solidFill>
              </a:rPr>
              <a:t>Yorktown</a:t>
            </a:r>
            <a:r>
              <a:rPr lang="cs-CZ" sz="2400" dirty="0">
                <a:solidFill>
                  <a:srgbClr val="CCFFFF"/>
                </a:solidFill>
              </a:rPr>
              <a:t> =) 5. června se  společně s torpédoborcem USS </a:t>
            </a:r>
            <a:r>
              <a:rPr lang="cs-CZ" sz="2400" i="1" dirty="0" err="1">
                <a:solidFill>
                  <a:srgbClr val="CCFFFF"/>
                </a:solidFill>
              </a:rPr>
              <a:t>Hammann</a:t>
            </a:r>
            <a:r>
              <a:rPr lang="cs-CZ" sz="2400" dirty="0">
                <a:solidFill>
                  <a:srgbClr val="CCFFFF"/>
                </a:solidFill>
              </a:rPr>
              <a:t> potopil po útoku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ponorky</a:t>
            </a:r>
            <a:r>
              <a:rPr lang="cs-CZ" sz="2400" dirty="0" smtClean="0">
                <a:solidFill>
                  <a:srgbClr val="FFFF00"/>
                </a:solidFill>
              </a:rPr>
              <a:t>  </a:t>
            </a:r>
            <a:r>
              <a:rPr lang="cs-CZ" sz="2400" dirty="0" smtClean="0">
                <a:solidFill>
                  <a:srgbClr val="CCFFFF"/>
                </a:solidFill>
              </a:rPr>
              <a:t>                                                   </a:t>
            </a:r>
            <a:endParaRPr lang="cs-CZ" sz="2400" dirty="0">
              <a:solidFill>
                <a:srgbClr val="CCFFFF"/>
              </a:solidFill>
            </a:endParaRPr>
          </a:p>
          <a:p>
            <a:pPr>
              <a:buFontTx/>
              <a:buNone/>
            </a:pPr>
            <a:r>
              <a:rPr lang="cs-CZ" sz="2400" dirty="0">
                <a:solidFill>
                  <a:srgbClr val="CCFFFF"/>
                </a:solidFill>
              </a:rPr>
              <a:t>- japonské loďstvo ustupuje=)                                                           pronásledují ho americké lodě =)                                                                          dokázaly potopit těžký křižník                                                    </a:t>
            </a:r>
            <a:r>
              <a:rPr lang="cs-CZ" sz="2400" i="1" dirty="0" err="1">
                <a:solidFill>
                  <a:srgbClr val="CCFFFF"/>
                </a:solidFill>
              </a:rPr>
              <a:t>Mikuma</a:t>
            </a:r>
            <a:r>
              <a:rPr lang="cs-CZ" sz="2400" dirty="0">
                <a:solidFill>
                  <a:srgbClr val="CCFFFF"/>
                </a:solidFill>
              </a:rPr>
              <a:t>(*16) a jeho sesterskou loď                                                 </a:t>
            </a:r>
            <a:r>
              <a:rPr lang="cs-CZ" sz="2400" i="1" dirty="0" err="1">
                <a:solidFill>
                  <a:srgbClr val="CCFFFF"/>
                </a:solidFill>
              </a:rPr>
              <a:t>Mogami</a:t>
            </a:r>
            <a:r>
              <a:rPr lang="cs-CZ" sz="2400" dirty="0">
                <a:solidFill>
                  <a:srgbClr val="CCFFFF"/>
                </a:solidFill>
              </a:rPr>
              <a:t> těžce poškodit</a:t>
            </a:r>
            <a:r>
              <a:rPr lang="cs-CZ" sz="2400" dirty="0"/>
              <a:t> </a:t>
            </a:r>
          </a:p>
        </p:txBody>
      </p:sp>
      <p:pic>
        <p:nvPicPr>
          <p:cNvPr id="12293" name="Picture 5" descr="Sinking_of_japanese_cruiser_Mikuma_6_june_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68700"/>
            <a:ext cx="428625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191000" y="63246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75184"/>
          </a:xfrm>
        </p:spPr>
        <p:txBody>
          <a:bodyPr/>
          <a:lstStyle/>
          <a:p>
            <a:r>
              <a:rPr lang="cs-CZ" b="1" dirty="0" smtClean="0">
                <a:solidFill>
                  <a:srgbClr val="CCFFFF"/>
                </a:solidFill>
              </a:rPr>
              <a:t>Úkoly</a:t>
            </a:r>
            <a:endParaRPr lang="cs-CZ" b="1" dirty="0">
              <a:solidFill>
                <a:srgbClr val="CC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50" y="980728"/>
            <a:ext cx="9121049" cy="587727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CFFFF"/>
                </a:solidFill>
              </a:rPr>
              <a:t>15. Jakou výhodou je střemhlavé bombardování oproti klasickému?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CCFFFF"/>
                </a:solidFill>
              </a:rPr>
              <a:t>16. Které chyby prohrály Japoncům bitvu?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CCFFFF"/>
                </a:solidFill>
              </a:rPr>
              <a:t>17. Jaké výhody měla na své straně US Navy?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CCFFFF"/>
                </a:solidFill>
              </a:rPr>
              <a:t>18. Dokážeš vyjmenovat ztracené lodě na japonské straně?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CCFFFF"/>
                </a:solidFill>
              </a:rPr>
              <a:t>19. Proč byly letadlové lodě v této době nejdůležitější zbraní námořní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CFFFF"/>
                </a:solidFill>
              </a:rPr>
              <a:t> </a:t>
            </a:r>
            <a:r>
              <a:rPr lang="cs-CZ" sz="2400" dirty="0" smtClean="0">
                <a:solidFill>
                  <a:srgbClr val="CCFFFF"/>
                </a:solidFill>
              </a:rPr>
              <a:t>     války?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CCFFFF"/>
                </a:solidFill>
              </a:rPr>
              <a:t>20.  Proč byl maličký atol </a:t>
            </a:r>
            <a:r>
              <a:rPr lang="cs-CZ" sz="2400" dirty="0" err="1" smtClean="0">
                <a:solidFill>
                  <a:srgbClr val="CCFFFF"/>
                </a:solidFill>
              </a:rPr>
              <a:t>Midway</a:t>
            </a:r>
            <a:r>
              <a:rPr lang="cs-CZ" sz="2400" dirty="0" smtClean="0">
                <a:solidFill>
                  <a:srgbClr val="CCFFFF"/>
                </a:solidFill>
              </a:rPr>
              <a:t> tak důležitý pro obě strany?</a:t>
            </a:r>
            <a:endParaRPr lang="cs-CZ" sz="24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cs-CZ" b="1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Zdroje obrázků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05400"/>
          </a:xfrm>
        </p:spPr>
        <p:txBody>
          <a:bodyPr/>
          <a:lstStyle/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    - http://commons.wikimedia.org/wiki/File:Yamamoto_h63430.jpg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*2    - http://commons.wikimedia.org/wiki/File:Adm_Chester_Nimitz-1942.jpg 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*3    - http://commons.wikimedia.org/wiki/File:Ray_Spruance.jpg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*4    - http://</a:t>
            </a:r>
            <a:r>
              <a:rPr lang="cs-CZ" sz="1600" dirty="0" smtClean="0">
                <a:solidFill>
                  <a:srgbClr val="CCFFFF"/>
                </a:solidFill>
              </a:rPr>
              <a:t>commons.wikimedia.org/wiki/File:Chuichi_Nagumo.jpg </a:t>
            </a:r>
            <a:endParaRPr lang="cs-CZ" sz="1600" dirty="0">
              <a:solidFill>
                <a:srgbClr val="CCFFFF"/>
              </a:solidFill>
            </a:endParaRP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*5-6 - http://commons.wikimedia.org/wiki/Battle_of_Midway?uselang=cs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* 7    - http://commons.wikimedia.org/wiki/File:AkagiDeckApril42.jpg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*8    -  http://commons.wikimedia.org/wiki/Soryu   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 9    - http://commons.wikimedia.org/wiki/File:TBD_Devastator_2.jpg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*10   - http://commons.wikimedia.org/wiki/Battle_of_Midway?uselang=cs 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*11   - http://</a:t>
            </a:r>
            <a:r>
              <a:rPr lang="cs-CZ" sz="1600" dirty="0" smtClean="0">
                <a:solidFill>
                  <a:srgbClr val="CCFFFF"/>
                </a:solidFill>
              </a:rPr>
              <a:t>commons.wikimedia.org/wiki/File:USS_Enterprise_CV-29_underway_c1939.jpg</a:t>
            </a:r>
            <a:endParaRPr lang="cs-CZ" sz="1600" dirty="0">
              <a:solidFill>
                <a:srgbClr val="CCFFFF"/>
              </a:solidFill>
            </a:endParaRP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*12   - http://commons.wikimedia.org/wiki/File:USS_Yorktown.jpg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*13   - http://</a:t>
            </a:r>
            <a:r>
              <a:rPr lang="cs-CZ" sz="1600" dirty="0" smtClean="0">
                <a:solidFill>
                  <a:srgbClr val="CCFFFF"/>
                </a:solidFill>
              </a:rPr>
              <a:t>commons.wikimedia.org/wiki/File:USS_Enterprise_CV-29_underway_c1939.jpg</a:t>
            </a:r>
            <a:endParaRPr lang="cs-CZ" sz="1600" dirty="0">
              <a:solidFill>
                <a:srgbClr val="CCFFFF"/>
              </a:solidFill>
            </a:endParaRP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*14   - http://commons.wikimedia.org/wiki/File:Dauntless_bomb_drop.jpg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*15   - http://commons.wikimedia.org/wiki/Battle_of_Midway?uselang=cs</a:t>
            </a:r>
          </a:p>
          <a:p>
            <a:pPr>
              <a:buFontTx/>
              <a:buNone/>
            </a:pPr>
            <a:r>
              <a:rPr lang="cs-CZ" sz="1600" dirty="0">
                <a:solidFill>
                  <a:srgbClr val="CCFFFF"/>
                </a:solidFill>
              </a:rPr>
              <a:t> *16   - </a:t>
            </a:r>
            <a:r>
              <a:rPr lang="cs-CZ" sz="1600" dirty="0" smtClean="0">
                <a:solidFill>
                  <a:srgbClr val="CCFFFF"/>
                </a:solidFill>
              </a:rPr>
              <a:t>http://commons.wikimedia.org/wiki/Battle_of_Midway?uselang=cs</a:t>
            </a:r>
          </a:p>
          <a:p>
            <a:pPr>
              <a:buFontTx/>
              <a:buNone/>
            </a:pPr>
            <a:r>
              <a:rPr lang="cs-CZ" sz="1600" dirty="0" smtClean="0">
                <a:solidFill>
                  <a:srgbClr val="CCFFFF"/>
                </a:solidFill>
              </a:rPr>
              <a:t> </a:t>
            </a:r>
            <a:endParaRPr lang="cs-CZ" sz="16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18288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3622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31051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0">
                <a:effectLst/>
              </a:rPr>
              <a:t>Kidó Butai + doprovod: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4 letadlové lodě</a:t>
            </a:r>
            <a:endParaRPr lang="cs-CZ" sz="2400" b="0" baseline="30000">
              <a:effectLst/>
            </a:endParaRPr>
          </a:p>
          <a:p>
            <a:r>
              <a:rPr lang="cs-CZ" sz="2400" b="0">
                <a:effectLst/>
              </a:rPr>
              <a:t>248 palubních letadel 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2 bitevní lodě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2 těžké křižníky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1 lehký křižník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16 hydroplánů</a:t>
            </a:r>
            <a:endParaRPr lang="cs-CZ" sz="2400" b="0" baseline="30000">
              <a:effectLst/>
            </a:endParaRPr>
          </a:p>
          <a:p>
            <a:r>
              <a:rPr lang="cs-CZ" sz="2400" b="0">
                <a:effectLst/>
              </a:rPr>
              <a:t>11 torpédoborců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/>
            </a:r>
            <a:br>
              <a:rPr lang="cs-CZ" sz="2400" b="0">
                <a:effectLst/>
              </a:rPr>
            </a:br>
            <a:endParaRPr lang="cs-CZ" sz="2400" b="0">
              <a:effectLst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257800" y="2362200"/>
            <a:ext cx="28622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0">
                <a:effectLst/>
              </a:rPr>
              <a:t>TF16 a TF17</a:t>
            </a:r>
          </a:p>
          <a:p>
            <a:r>
              <a:rPr lang="cs-CZ" sz="2400" b="0">
                <a:effectLst/>
              </a:rPr>
              <a:t>3 letadlové lodě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234 palubních letadel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7 těžkých křižníků</a:t>
            </a:r>
            <a:endParaRPr lang="cs-CZ" sz="2400" b="0" baseline="30000">
              <a:effectLst/>
            </a:endParaRPr>
          </a:p>
          <a:p>
            <a:r>
              <a:rPr lang="cs-CZ" sz="2400" b="0">
                <a:effectLst/>
              </a:rPr>
              <a:t>1 lehký křižník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14 torpédoborců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až 20 ponorek </a:t>
            </a:r>
          </a:p>
          <a:p>
            <a:r>
              <a:rPr lang="cs-CZ" sz="2400" b="0">
                <a:effectLst/>
              </a:rPr>
              <a:t/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Midway:</a:t>
            </a:r>
            <a:br>
              <a:rPr lang="cs-CZ" sz="2400" b="0">
                <a:effectLst/>
              </a:rPr>
            </a:br>
            <a:r>
              <a:rPr lang="cs-CZ" sz="2400" b="0">
                <a:effectLst/>
              </a:rPr>
              <a:t>32 hydroplánů</a:t>
            </a:r>
            <a:endParaRPr lang="cs-CZ" sz="2400" b="0" baseline="30000">
              <a:effectLst/>
            </a:endParaRPr>
          </a:p>
          <a:p>
            <a:r>
              <a:rPr lang="cs-CZ" sz="2400" b="0">
                <a:effectLst/>
              </a:rPr>
              <a:t>94 pozemních letadel</a:t>
            </a:r>
            <a:r>
              <a:rPr 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8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cs-CZ" b="1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Před bitvou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200" dirty="0">
                <a:solidFill>
                  <a:srgbClr val="CCFFFF"/>
                </a:solidFill>
              </a:rPr>
              <a:t>- plán bitvy vymyslel </a:t>
            </a:r>
            <a:r>
              <a:rPr lang="cs-CZ" sz="2200" dirty="0" smtClean="0">
                <a:solidFill>
                  <a:srgbClr val="CCFFFF"/>
                </a:solidFill>
              </a:rPr>
              <a:t>admirál </a:t>
            </a:r>
            <a:r>
              <a:rPr lang="cs-CZ" sz="2200" dirty="0" err="1" smtClean="0">
                <a:solidFill>
                  <a:srgbClr val="CCFFFF"/>
                </a:solidFill>
              </a:rPr>
              <a:t>Isoroku</a:t>
            </a:r>
            <a:r>
              <a:rPr lang="cs-CZ" sz="2200" dirty="0" smtClean="0">
                <a:solidFill>
                  <a:srgbClr val="CCFFFF"/>
                </a:solidFill>
              </a:rPr>
              <a:t> </a:t>
            </a:r>
            <a:r>
              <a:rPr lang="cs-CZ" sz="2200" dirty="0" err="1" smtClean="0">
                <a:solidFill>
                  <a:srgbClr val="CCFFFF"/>
                </a:solidFill>
              </a:rPr>
              <a:t>Jamamoto</a:t>
            </a:r>
            <a:r>
              <a:rPr lang="cs-CZ" sz="2200" dirty="0" smtClean="0">
                <a:solidFill>
                  <a:srgbClr val="CCFFFF"/>
                </a:solidFill>
              </a:rPr>
              <a:t> </a:t>
            </a:r>
            <a:endParaRPr lang="cs-CZ" sz="2200" dirty="0">
              <a:solidFill>
                <a:srgbClr val="CC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200" dirty="0">
                <a:solidFill>
                  <a:srgbClr val="CCFFFF"/>
                </a:solidFill>
              </a:rPr>
              <a:t>- po nerozhodné bitvě v Korálovém moři </a:t>
            </a:r>
            <a:r>
              <a:rPr lang="cs-CZ" sz="2200" dirty="0" err="1">
                <a:solidFill>
                  <a:srgbClr val="CCFFFF"/>
                </a:solidFill>
              </a:rPr>
              <a:t>Jamamoto</a:t>
            </a:r>
            <a:r>
              <a:rPr lang="cs-CZ" sz="2200" dirty="0">
                <a:solidFill>
                  <a:srgbClr val="CCFFFF"/>
                </a:solidFill>
              </a:rPr>
              <a:t> chtěl především zničit americké letadlové lodě a tím by Japonci ovládli Tichý oceán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200" dirty="0">
                <a:solidFill>
                  <a:srgbClr val="CCFFFF"/>
                </a:solidFill>
              </a:rPr>
              <a:t>- </a:t>
            </a:r>
            <a:r>
              <a:rPr lang="cs-CZ" sz="2200" dirty="0" err="1">
                <a:solidFill>
                  <a:srgbClr val="CCFFFF"/>
                </a:solidFill>
              </a:rPr>
              <a:t>Jamamoto</a:t>
            </a:r>
            <a:r>
              <a:rPr lang="cs-CZ" sz="2200" dirty="0">
                <a:solidFill>
                  <a:srgbClr val="CCFFFF"/>
                </a:solidFill>
              </a:rPr>
              <a:t> hodlal k realizaci plánu využít těch největších japonských letadlových lodí a těch nejlepších admirálů japonského císařského loďstva. Letadlové lodě byly nakonec nasazeny proti </a:t>
            </a:r>
            <a:r>
              <a:rPr lang="cs-CZ" sz="2200" dirty="0" err="1">
                <a:solidFill>
                  <a:srgbClr val="CCFFFF"/>
                </a:solidFill>
              </a:rPr>
              <a:t>Midway</a:t>
            </a:r>
            <a:r>
              <a:rPr lang="cs-CZ" sz="2200" dirty="0">
                <a:solidFill>
                  <a:srgbClr val="CCFFFF"/>
                </a:solidFill>
              </a:rPr>
              <a:t> čtyři: </a:t>
            </a:r>
            <a:r>
              <a:rPr lang="cs-CZ" sz="2200" b="1" i="1" dirty="0" err="1">
                <a:solidFill>
                  <a:srgbClr val="CCFFFF"/>
                </a:solidFill>
              </a:rPr>
              <a:t>Akagi</a:t>
            </a:r>
            <a:r>
              <a:rPr lang="cs-CZ" sz="2200" b="1" dirty="0">
                <a:solidFill>
                  <a:srgbClr val="CCFFFF"/>
                </a:solidFill>
              </a:rPr>
              <a:t>, </a:t>
            </a:r>
            <a:r>
              <a:rPr lang="cs-CZ" sz="2200" b="1" i="1" dirty="0" err="1">
                <a:solidFill>
                  <a:srgbClr val="CCFFFF"/>
                </a:solidFill>
              </a:rPr>
              <a:t>Kaga</a:t>
            </a:r>
            <a:r>
              <a:rPr lang="cs-CZ" sz="2200" b="1" dirty="0">
                <a:solidFill>
                  <a:srgbClr val="CCFFFF"/>
                </a:solidFill>
              </a:rPr>
              <a:t>, </a:t>
            </a:r>
            <a:r>
              <a:rPr lang="cs-CZ" sz="2200" b="1" i="1" dirty="0" err="1">
                <a:solidFill>
                  <a:srgbClr val="CCFFFF"/>
                </a:solidFill>
              </a:rPr>
              <a:t>Hirjú</a:t>
            </a:r>
            <a:r>
              <a:rPr lang="cs-CZ" sz="2200" b="1" dirty="0">
                <a:solidFill>
                  <a:srgbClr val="CCFFFF"/>
                </a:solidFill>
              </a:rPr>
              <a:t> </a:t>
            </a:r>
            <a:r>
              <a:rPr lang="cs-CZ" sz="2200" dirty="0">
                <a:solidFill>
                  <a:srgbClr val="CCFFFF"/>
                </a:solidFill>
              </a:rPr>
              <a:t>a</a:t>
            </a:r>
            <a:r>
              <a:rPr lang="cs-CZ" sz="2200" b="1" dirty="0">
                <a:solidFill>
                  <a:srgbClr val="CCFFFF"/>
                </a:solidFill>
              </a:rPr>
              <a:t> </a:t>
            </a:r>
            <a:r>
              <a:rPr lang="cs-CZ" sz="2200" b="1" i="1" dirty="0" err="1">
                <a:solidFill>
                  <a:srgbClr val="CCFFFF"/>
                </a:solidFill>
              </a:rPr>
              <a:t>Sorjú</a:t>
            </a:r>
            <a:r>
              <a:rPr lang="cs-CZ" sz="2200" dirty="0">
                <a:solidFill>
                  <a:srgbClr val="CCFFFF"/>
                </a:solidFill>
              </a:rPr>
              <a:t>. Jako jejich nejvyššího velitele zvolil admirála </a:t>
            </a:r>
            <a:r>
              <a:rPr lang="cs-CZ" sz="2200" dirty="0" err="1" smtClean="0">
                <a:solidFill>
                  <a:schemeClr val="bg1"/>
                </a:solidFill>
              </a:rPr>
              <a:t>Naguma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200" dirty="0">
                <a:solidFill>
                  <a:srgbClr val="CCFFFF"/>
                </a:solidFill>
              </a:rPr>
              <a:t>- protistraně velel admirál </a:t>
            </a:r>
            <a:r>
              <a:rPr lang="cs-CZ" sz="2200" dirty="0" err="1">
                <a:solidFill>
                  <a:srgbClr val="CCFFFF"/>
                </a:solidFill>
              </a:rPr>
              <a:t>Chester</a:t>
            </a:r>
            <a:r>
              <a:rPr lang="cs-CZ" sz="2200" dirty="0">
                <a:solidFill>
                  <a:srgbClr val="CCFFFF"/>
                </a:solidFill>
              </a:rPr>
              <a:t> W. </a:t>
            </a:r>
            <a:r>
              <a:rPr lang="cs-CZ" sz="2200" dirty="0" err="1">
                <a:solidFill>
                  <a:srgbClr val="CCFFFF"/>
                </a:solidFill>
              </a:rPr>
              <a:t>Nimitz</a:t>
            </a:r>
            <a:r>
              <a:rPr lang="cs-CZ" sz="2200" dirty="0">
                <a:solidFill>
                  <a:srgbClr val="CCFFFF"/>
                </a:solidFill>
              </a:rPr>
              <a:t>,  na letadlové lodi </a:t>
            </a:r>
            <a:r>
              <a:rPr lang="cs-CZ" sz="2200" dirty="0" err="1">
                <a:solidFill>
                  <a:srgbClr val="CCFFFF"/>
                </a:solidFill>
              </a:rPr>
              <a:t>Yorktown</a:t>
            </a:r>
            <a:r>
              <a:rPr lang="cs-CZ" sz="2200" dirty="0">
                <a:solidFill>
                  <a:srgbClr val="CCFFFF"/>
                </a:solidFill>
              </a:rPr>
              <a:t> velel admirál Frank J. </a:t>
            </a:r>
            <a:r>
              <a:rPr lang="cs-CZ" sz="2200" dirty="0" err="1">
                <a:solidFill>
                  <a:srgbClr val="CCFFFF"/>
                </a:solidFill>
              </a:rPr>
              <a:t>Fletcher</a:t>
            </a:r>
            <a:r>
              <a:rPr lang="cs-CZ" sz="2200" dirty="0">
                <a:solidFill>
                  <a:srgbClr val="CCFFFF"/>
                </a:solidFill>
              </a:rPr>
              <a:t>, druhému svazu letadlových lodí velel Raymond A. </a:t>
            </a:r>
            <a:r>
              <a:rPr lang="cs-CZ" sz="2200" dirty="0" err="1">
                <a:solidFill>
                  <a:srgbClr val="CCFFFF"/>
                </a:solidFill>
              </a:rPr>
              <a:t>Spruance</a:t>
            </a:r>
            <a:r>
              <a:rPr lang="cs-CZ" sz="2200" dirty="0">
                <a:solidFill>
                  <a:srgbClr val="CCFFFF"/>
                </a:solidFill>
              </a:rPr>
              <a:t>, který nahradil admirála </a:t>
            </a:r>
            <a:r>
              <a:rPr lang="cs-CZ" sz="2200" dirty="0" err="1">
                <a:solidFill>
                  <a:srgbClr val="CCFFFF"/>
                </a:solidFill>
              </a:rPr>
              <a:t>Halseyho</a:t>
            </a:r>
            <a:r>
              <a:rPr lang="cs-CZ" sz="2200" dirty="0">
                <a:solidFill>
                  <a:srgbClr val="CCFFFF"/>
                </a:solidFill>
              </a:rPr>
              <a:t>, který onemocněl jakousi kožní vyrážkou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err="1">
                <a:solidFill>
                  <a:srgbClr val="CCFFFF"/>
                </a:solidFill>
              </a:rPr>
              <a:t>Spruance</a:t>
            </a:r>
            <a:r>
              <a:rPr lang="cs-CZ" sz="2200" dirty="0">
                <a:solidFill>
                  <a:srgbClr val="CCFFFF"/>
                </a:solidFill>
              </a:rPr>
              <a:t>, původně velitel křižníků, vnesl do taktiky Američanů jiný </a:t>
            </a:r>
            <a:r>
              <a:rPr lang="cs-CZ" sz="2200" dirty="0" smtClean="0">
                <a:solidFill>
                  <a:srgbClr val="CCFFFF"/>
                </a:solidFill>
              </a:rPr>
              <a:t>názor=)na </a:t>
            </a:r>
            <a:r>
              <a:rPr lang="cs-CZ" sz="2200" dirty="0">
                <a:solidFill>
                  <a:srgbClr val="CCFFFF"/>
                </a:solidFill>
              </a:rPr>
              <a:t>rozdíl od opatrného </a:t>
            </a:r>
            <a:r>
              <a:rPr lang="cs-CZ" sz="2200" dirty="0" err="1">
                <a:solidFill>
                  <a:srgbClr val="CCFFFF"/>
                </a:solidFill>
              </a:rPr>
              <a:t>Fletchera</a:t>
            </a:r>
            <a:r>
              <a:rPr lang="cs-CZ" sz="2200" dirty="0">
                <a:solidFill>
                  <a:srgbClr val="CCFFFF"/>
                </a:solidFill>
              </a:rPr>
              <a:t> byl spíše podnikavý a rozhodný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200" dirty="0" err="1">
                <a:solidFill>
                  <a:srgbClr val="CCFFFF"/>
                </a:solidFill>
              </a:rPr>
              <a:t>Jamamoto</a:t>
            </a:r>
            <a:r>
              <a:rPr lang="cs-CZ" sz="2200" dirty="0">
                <a:solidFill>
                  <a:srgbClr val="CCFFFF"/>
                </a:solidFill>
              </a:rPr>
              <a:t> neměl ponětí, že Američané o všem vědí, počítal i s tím, že letadlová loď </a:t>
            </a:r>
            <a:r>
              <a:rPr lang="cs-CZ" sz="2200" dirty="0" err="1" smtClean="0">
                <a:solidFill>
                  <a:schemeClr val="bg1"/>
                </a:solidFill>
              </a:rPr>
              <a:t>Yorktown</a:t>
            </a:r>
            <a:r>
              <a:rPr lang="cs-CZ" sz="2200" dirty="0" smtClean="0">
                <a:solidFill>
                  <a:srgbClr val="CCFFFF"/>
                </a:solidFill>
              </a:rPr>
              <a:t> </a:t>
            </a:r>
            <a:r>
              <a:rPr lang="cs-CZ" sz="2200" dirty="0">
                <a:solidFill>
                  <a:srgbClr val="CCFFFF"/>
                </a:solidFill>
              </a:rPr>
              <a:t>o které si myslí, že ji potopili v Korálovém moři, není v pořádku=)jenže američtí opraváři byli schopni tuto loď dát do provozu během několika dnů, i když ne v plném rozsahu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52400"/>
            <a:ext cx="2743200" cy="685800"/>
          </a:xfrm>
        </p:spPr>
        <p:txBody>
          <a:bodyPr/>
          <a:lstStyle/>
          <a:p>
            <a:r>
              <a:rPr lang="cs-CZ">
                <a:solidFill>
                  <a:srgbClr val="CCFFFF"/>
                </a:solidFill>
              </a:rPr>
              <a:t>Velitelé</a:t>
            </a:r>
          </a:p>
        </p:txBody>
      </p:sp>
      <p:pic>
        <p:nvPicPr>
          <p:cNvPr id="5124" name="Picture 4" descr="421px-Adm_Chester_Nimitz-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990600"/>
            <a:ext cx="36401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487px-Yamamoto_h63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2068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69925" y="6289675"/>
            <a:ext cx="759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     Isoroku Jamamoto                          Chester W. Nimitz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8905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*1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705850" y="9906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2362200" cy="685800"/>
          </a:xfrm>
        </p:spPr>
        <p:txBody>
          <a:bodyPr/>
          <a:lstStyle/>
          <a:p>
            <a:r>
              <a:rPr lang="cs-CZ">
                <a:solidFill>
                  <a:srgbClr val="CCFFFF"/>
                </a:solidFill>
              </a:rPr>
              <a:t>Velitelé</a:t>
            </a:r>
          </a:p>
        </p:txBody>
      </p:sp>
      <p:pic>
        <p:nvPicPr>
          <p:cNvPr id="6148" name="Picture 4" descr="Ray_Spru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687763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594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143000"/>
            <a:ext cx="438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*3</a:t>
            </a:r>
          </a:p>
          <a:p>
            <a:endParaRPr lang="cs-CZ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cs-CZ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534400" y="12192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*4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" y="5715000"/>
            <a:ext cx="741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Raymond A. Spruance                           Chuichi Nagumo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cs-CZ" b="1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fáze bitvy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12192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>
                <a:solidFill>
                  <a:srgbClr val="CCFFFF"/>
                </a:solidFill>
              </a:rPr>
              <a:t>4. června v 4:30 vypustili Japonci útočnou vlnu letadel, která měla vyřadit z boje základnu na </a:t>
            </a:r>
            <a:r>
              <a:rPr lang="cs-CZ" sz="2400" dirty="0" smtClean="0">
                <a:solidFill>
                  <a:schemeClr val="bg1"/>
                </a:solidFill>
              </a:rPr>
              <a:t>atolu </a:t>
            </a:r>
            <a:r>
              <a:rPr lang="cs-CZ" sz="2400" dirty="0" err="1" smtClean="0">
                <a:solidFill>
                  <a:schemeClr val="bg1"/>
                </a:solidFill>
              </a:rPr>
              <a:t>Midway</a:t>
            </a:r>
            <a:r>
              <a:rPr lang="cs-CZ" sz="2400" dirty="0" smtClean="0">
                <a:solidFill>
                  <a:srgbClr val="CCFFFF"/>
                </a:solidFill>
              </a:rPr>
              <a:t>=) </a:t>
            </a:r>
            <a:r>
              <a:rPr lang="cs-CZ" sz="2400" dirty="0">
                <a:solidFill>
                  <a:srgbClr val="CCFFFF"/>
                </a:solidFill>
              </a:rPr>
              <a:t>útok byl drtivý, letiště ale nevyřadil z provozu</a:t>
            </a:r>
          </a:p>
        </p:txBody>
      </p:sp>
      <p:pic>
        <p:nvPicPr>
          <p:cNvPr id="8196" name="Picture 4" descr="551px-G451086_Midway_Island_US_Pacific_november_1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86000"/>
            <a:ext cx="402431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800px-G17056_Oil_tanks_burn_at_Midway_after_japanese_attack_4_june_19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800600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51325" y="58816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*5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458200" y="579120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CCFFFF"/>
                </a:solidFill>
              </a:rPr>
              <a:t>- jako odpověď vzlétly nejprve bombardéry z </a:t>
            </a:r>
            <a:r>
              <a:rPr lang="cs-CZ" sz="2400" dirty="0" err="1">
                <a:solidFill>
                  <a:srgbClr val="CCFFFF"/>
                </a:solidFill>
              </a:rPr>
              <a:t>Midway</a:t>
            </a:r>
            <a:r>
              <a:rPr lang="cs-CZ" sz="2400" dirty="0">
                <a:solidFill>
                  <a:srgbClr val="CCFFFF"/>
                </a:solidFill>
              </a:rPr>
              <a:t>, ale nezpůsobily žádné škody a utrpěly obrovské ztráty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CCFFFF"/>
                </a:solidFill>
              </a:rPr>
              <a:t>- během návratu japonských letadel byl vydán rozkaz o vyslání               </a:t>
            </a:r>
            <a:r>
              <a:rPr lang="cs-CZ" sz="2400" dirty="0" smtClean="0">
                <a:solidFill>
                  <a:schemeClr val="bg1"/>
                </a:solidFill>
              </a:rPr>
              <a:t>průzkumných</a:t>
            </a:r>
            <a:r>
              <a:rPr lang="cs-CZ" sz="2400" dirty="0" smtClean="0">
                <a:solidFill>
                  <a:srgbClr val="CCFFFF"/>
                </a:solidFill>
              </a:rPr>
              <a:t> </a:t>
            </a:r>
            <a:r>
              <a:rPr lang="cs-CZ" sz="2400" dirty="0">
                <a:solidFill>
                  <a:srgbClr val="CCFFFF"/>
                </a:solidFill>
              </a:rPr>
              <a:t>letadel, aby nalezla případné americké lodě=) japonské průzkumné letadlo z těžkého křižníku </a:t>
            </a:r>
            <a:r>
              <a:rPr lang="cs-CZ" sz="2400" i="1" dirty="0">
                <a:solidFill>
                  <a:srgbClr val="CCFFFF"/>
                </a:solidFill>
              </a:rPr>
              <a:t>Tone</a:t>
            </a:r>
            <a:r>
              <a:rPr lang="cs-CZ" sz="2400" dirty="0">
                <a:solidFill>
                  <a:srgbClr val="CCFFFF"/>
                </a:solidFill>
              </a:rPr>
              <a:t> mělo poruchu  a neodstartovalo na průzkum právě té části oceánu, kde se ukrývala americká plavidla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CCFFFF"/>
                </a:solidFill>
              </a:rPr>
              <a:t>- </a:t>
            </a:r>
            <a:r>
              <a:rPr lang="cs-CZ" sz="2400" dirty="0" err="1">
                <a:solidFill>
                  <a:srgbClr val="CCFFFF"/>
                </a:solidFill>
              </a:rPr>
              <a:t>Nagumo</a:t>
            </a:r>
            <a:r>
              <a:rPr lang="cs-CZ" sz="2400" dirty="0">
                <a:solidFill>
                  <a:srgbClr val="CCFFFF"/>
                </a:solidFill>
              </a:rPr>
              <a:t> se rozhodl znovu zaútočit na </a:t>
            </a:r>
            <a:r>
              <a:rPr lang="cs-CZ" sz="2400" dirty="0" err="1">
                <a:solidFill>
                  <a:srgbClr val="CCFFFF"/>
                </a:solidFill>
              </a:rPr>
              <a:t>Midway</a:t>
            </a:r>
            <a:r>
              <a:rPr lang="cs-CZ" sz="2400" dirty="0">
                <a:solidFill>
                  <a:srgbClr val="CCFFFF"/>
                </a:solidFill>
              </a:rPr>
              <a:t> a svá letadla, která byla připravena k útoku na americké loďstvo, začal přezbrojovat k ničení pozemních cílů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CCFFFF"/>
                </a:solidFill>
              </a:rPr>
              <a:t>- v polovině prací však přišla od letounu č. 4 zpráva o přítomnosti </a:t>
            </a:r>
            <a:r>
              <a:rPr lang="cs-CZ" sz="2400" dirty="0" smtClean="0">
                <a:solidFill>
                  <a:srgbClr val="CCFFFF"/>
                </a:solidFill>
              </a:rPr>
              <a:t>amerických letadlových </a:t>
            </a:r>
            <a:r>
              <a:rPr lang="cs-CZ" sz="2400" dirty="0">
                <a:solidFill>
                  <a:srgbClr val="CCFFFF"/>
                </a:solidFill>
              </a:rPr>
              <a:t>lodí =) začalo se zpět přezbrojovat na torpéda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CCFFFF"/>
                </a:solidFill>
              </a:rPr>
              <a:t>- během přezbrojování  zaútočily letouny z amerických letadlových lodí =) jako </a:t>
            </a:r>
            <a:r>
              <a:rPr lang="cs-CZ" sz="2400" dirty="0" smtClean="0">
                <a:solidFill>
                  <a:srgbClr val="CCFFFF"/>
                </a:solidFill>
              </a:rPr>
              <a:t>první torpédové </a:t>
            </a:r>
            <a:r>
              <a:rPr lang="cs-CZ" sz="2400" dirty="0">
                <a:solidFill>
                  <a:srgbClr val="CCFFFF"/>
                </a:solidFill>
              </a:rPr>
              <a:t>bombardéry/útočí nízko nad hladinou/  =) nezasáhly cíl a všechny TBD-1 </a:t>
            </a:r>
            <a:r>
              <a:rPr lang="cs-CZ" sz="2400" i="1" dirty="0" err="1">
                <a:solidFill>
                  <a:srgbClr val="CCFFFF"/>
                </a:solidFill>
              </a:rPr>
              <a:t>Devastator</a:t>
            </a:r>
            <a:r>
              <a:rPr lang="cs-CZ" sz="2400" dirty="0">
                <a:solidFill>
                  <a:srgbClr val="CCFFFF"/>
                </a:solidFill>
              </a:rPr>
              <a:t> byly sestřeleny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CCFFFF"/>
                </a:solidFill>
              </a:rPr>
              <a:t>- přitom museli japonští stíhači klesnout do nižších letových hladin a začínalo jim docházet palivo i munice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547px-AkagiDeckApril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0"/>
            <a:ext cx="40370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1054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47800" y="457200"/>
            <a:ext cx="367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start letadel z Akagi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19200" y="1524000"/>
            <a:ext cx="122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Soryu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51816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*7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648200" y="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*8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64050"/>
            <a:ext cx="533400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04800" y="6019800"/>
            <a:ext cx="3019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TBD Devastator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705850" y="63246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48" grpId="0" autoUpdateAnimBg="0"/>
      <p:bldP spid="102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" y="68580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400" b="0" dirty="0">
                <a:effectLst/>
              </a:rPr>
              <a:t> slavné japonské </a:t>
            </a:r>
            <a:r>
              <a:rPr lang="cs-CZ" sz="2400" b="0" dirty="0" smtClean="0">
                <a:effectLst/>
              </a:rPr>
              <a:t>stíhačky </a:t>
            </a:r>
            <a:r>
              <a:rPr lang="cs-CZ" sz="2400" b="0" dirty="0" err="1" smtClean="0">
                <a:effectLst/>
              </a:rPr>
              <a:t>Zero</a:t>
            </a:r>
            <a:r>
              <a:rPr lang="cs-CZ" sz="2400" b="0" dirty="0" smtClean="0">
                <a:effectLst/>
              </a:rPr>
              <a:t> </a:t>
            </a:r>
            <a:r>
              <a:rPr lang="cs-CZ" sz="2400" b="0" dirty="0">
                <a:effectLst/>
              </a:rPr>
              <a:t>nemohly zasáhnout </a:t>
            </a:r>
            <a:r>
              <a:rPr lang="cs-CZ" sz="2400" b="0" dirty="0" smtClean="0">
                <a:effectLst/>
              </a:rPr>
              <a:t>proti </a:t>
            </a:r>
            <a:r>
              <a:rPr lang="cs-CZ" sz="2400" b="0" dirty="0">
                <a:effectLst/>
              </a:rPr>
              <a:t>vysoko letícím a přesně </a:t>
            </a:r>
            <a:r>
              <a:rPr lang="cs-CZ" sz="2400" b="0" dirty="0" smtClean="0">
                <a:effectLst/>
              </a:rPr>
              <a:t>bombardujícím střemhlavým letadlům </a:t>
            </a:r>
            <a:r>
              <a:rPr lang="cs-CZ" sz="2400" b="0" dirty="0">
                <a:effectLst/>
              </a:rPr>
              <a:t>z  </a:t>
            </a:r>
            <a:r>
              <a:rPr lang="cs-CZ" sz="2400" b="0" dirty="0" err="1" smtClean="0">
                <a:solidFill>
                  <a:schemeClr val="bg1"/>
                </a:solidFill>
                <a:effectLst/>
              </a:rPr>
              <a:t>Hornetu</a:t>
            </a:r>
            <a:r>
              <a:rPr lang="cs-CZ" sz="2400" b="0" dirty="0" smtClean="0">
                <a:effectLst/>
              </a:rPr>
              <a:t>  a </a:t>
            </a:r>
            <a:r>
              <a:rPr lang="cs-CZ" sz="2400" b="0" dirty="0" err="1" smtClean="0">
                <a:effectLst/>
              </a:rPr>
              <a:t>Enterprise</a:t>
            </a:r>
            <a:r>
              <a:rPr lang="cs-CZ" sz="2400" b="0" dirty="0" smtClean="0">
                <a:effectLst/>
              </a:rPr>
              <a:t> a </a:t>
            </a:r>
            <a:r>
              <a:rPr lang="cs-CZ" sz="2400" b="0" dirty="0">
                <a:effectLst/>
              </a:rPr>
              <a:t>piloti tak měli snadnou práci</a:t>
            </a:r>
          </a:p>
          <a:p>
            <a:pPr>
              <a:buFontTx/>
              <a:buChar char="-"/>
            </a:pPr>
            <a:r>
              <a:rPr lang="cs-CZ" sz="2400" b="0" dirty="0">
                <a:effectLst/>
              </a:rPr>
              <a:t>piloti z jedné letadlové lodě si vybrali za cíl </a:t>
            </a:r>
            <a:r>
              <a:rPr lang="cs-CZ" sz="2400" b="0" i="1" dirty="0" err="1">
                <a:effectLst/>
              </a:rPr>
              <a:t>Sorjú</a:t>
            </a:r>
            <a:r>
              <a:rPr lang="cs-CZ" sz="2400" b="0" dirty="0">
                <a:effectLst/>
              </a:rPr>
              <a:t> a piloti z druhé si mezi sebou rozdělili </a:t>
            </a:r>
            <a:r>
              <a:rPr lang="cs-CZ" sz="2400" b="0" i="1" dirty="0" err="1">
                <a:effectLst/>
              </a:rPr>
              <a:t>Akagi</a:t>
            </a:r>
            <a:r>
              <a:rPr lang="cs-CZ" sz="2400" b="0" dirty="0">
                <a:effectLst/>
              </a:rPr>
              <a:t> a </a:t>
            </a:r>
            <a:r>
              <a:rPr lang="cs-CZ" sz="2400" b="0" i="1" dirty="0" err="1">
                <a:effectLst/>
              </a:rPr>
              <a:t>Kagu</a:t>
            </a:r>
            <a:endParaRPr lang="cs-CZ" sz="2400" b="0" dirty="0">
              <a:effectLst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362200" y="0"/>
            <a:ext cx="305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2. fáze bitvy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000" y="6019800"/>
            <a:ext cx="2227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hořící Kaga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00400" y="6461125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*10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0" y="2667000"/>
            <a:ext cx="8763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400" b="0">
                <a:effectLst/>
              </a:rPr>
              <a:t> během pěti minut byly tři ze čtyř lodí zasaženy=) výbuchy pum zapálily plně vyzbrojená a                                                               natankovaná letadla na                                                                                 palubách lodí =) letadla                                                            explodovala a požáry se na                                                         zasažených lodích vymkly                                                                     kontrole =)posádky je samy                                                                         </a:t>
            </a:r>
          </a:p>
          <a:p>
            <a:r>
              <a:rPr lang="cs-CZ" sz="2400" b="0">
                <a:effectLst/>
              </a:rPr>
              <a:t>nakonec potopily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05150"/>
            <a:ext cx="52482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3" grpId="0" autoUpdateAnimBg="0"/>
      <p:bldP spid="1127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8000" b="1" i="0" u="none" strike="noStrike" cap="none" normalizeH="0" baseline="0" smtClean="0">
            <a:ln>
              <a:noFill/>
            </a:ln>
            <a:solidFill>
              <a:srgbClr val="CC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8000" b="1" i="0" u="none" strike="noStrike" cap="none" normalizeH="0" baseline="0" smtClean="0">
            <a:ln>
              <a:noFill/>
            </a:ln>
            <a:solidFill>
              <a:srgbClr val="CC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636</Words>
  <Application>Microsoft Office PowerPoint</Application>
  <PresentationFormat>Předvádění na obrazovce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Default Design</vt:lpstr>
      <vt:lpstr>Bitva u Midway    4. - 7. červen 1942 </vt:lpstr>
      <vt:lpstr>Prezentace aplikace PowerPoint</vt:lpstr>
      <vt:lpstr>Před bitvou</vt:lpstr>
      <vt:lpstr>Velitelé</vt:lpstr>
      <vt:lpstr>Velitelé</vt:lpstr>
      <vt:lpstr>1. fáze bitvy</vt:lpstr>
      <vt:lpstr>Prezentace aplikace PowerPoint</vt:lpstr>
      <vt:lpstr>Prezentace aplikace PowerPoint</vt:lpstr>
      <vt:lpstr>Prezentace aplikace PowerPoint</vt:lpstr>
      <vt:lpstr>Prezentace aplikace PowerPoint</vt:lpstr>
      <vt:lpstr>3. fáze </vt:lpstr>
      <vt:lpstr>Úkoly</vt:lpstr>
      <vt:lpstr>Zdroje obrázků</vt:lpstr>
    </vt:vector>
  </TitlesOfParts>
  <Company>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Bitva u Midway    4. - 7. červen 1942</dc:title>
  <dc:creator>Admin</dc:creator>
  <cp:lastModifiedBy>Admin</cp:lastModifiedBy>
  <cp:revision>12</cp:revision>
  <dcterms:created xsi:type="dcterms:W3CDTF">2012-04-29T15:40:04Z</dcterms:created>
  <dcterms:modified xsi:type="dcterms:W3CDTF">2019-11-13T15:10:27Z</dcterms:modified>
</cp:coreProperties>
</file>