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BFB78-5CD8-40D0-97A5-2F5C2932A72A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DDDB8-79D2-4CA1-AE6A-8BC2CA72F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636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DDDB8-79D2-4CA1-AE6A-8BC2CA72F5B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8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9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07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08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84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31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18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80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70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81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55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128DB-41B9-4FFA-BB02-6090C8C14B05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4130E-3EB6-4D89-B2C3-3ABFF129F8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7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2160240"/>
          </a:xfrm>
        </p:spPr>
        <p:txBody>
          <a:bodyPr>
            <a:noAutofit/>
          </a:bodyPr>
          <a:lstStyle/>
          <a:p>
            <a:r>
              <a:rPr lang="cs-CZ" sz="9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Kamikaze</a:t>
            </a:r>
            <a:r>
              <a:rPr lang="cs-CZ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-vznik, výzbroj, nasazení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88070" y="6137041"/>
            <a:ext cx="5328592" cy="720080"/>
          </a:xfrm>
        </p:spPr>
        <p:txBody>
          <a:bodyPr>
            <a:normAutofit/>
          </a:bodyPr>
          <a:lstStyle/>
          <a:p>
            <a:r>
              <a:rPr lang="cs-CZ" sz="1600" dirty="0" smtClean="0"/>
              <a:t>Autor : Mgr. Zdeněk Vejražka</a:t>
            </a:r>
          </a:p>
          <a:p>
            <a:r>
              <a:rPr lang="cs-CZ" sz="1600" dirty="0" smtClean="0"/>
              <a:t>Podkrušnohorské gymnázium, Most, příspěvková organizace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214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poslední z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,,bojových prostředků" japonského námořnictva byli sebevražední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žabí     muži –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Fukurju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=) jednotky dobrovolníků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výstroj - pogumovaný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plátěný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oblek, lehká potápěčská kukla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dýchací přístroj =) výzbroj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tvořily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nálože TNT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nebo hlubinné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nálože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většinou je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Šinjó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dopravily na útočnou linii a zde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sklouzli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moře a pod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hladinou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dopluli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nepozorovaně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 cíli =) nálože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TNT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měli postupně upevnit pod trupy nepřátelských lodí a pak je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odpálit nebo  účinněji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náložemi přímo do lodi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narazit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pokud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byli nasazeni 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pobřeží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potopili se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náložemi na tyčích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snažili se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loď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atakovat kontaktováním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nálo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                                                                                                                                    	                 že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trup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lodi =)                                                                            	                 lodě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zničeny,                                                                                                    	                 ale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spolu s nimi 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	                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Fukurju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974" y="3717032"/>
            <a:ext cx="4528931" cy="314096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8063"/>
            <a:ext cx="2267744" cy="292968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8637886" y="659735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*17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-95547" y="6488668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07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Zdroje obrázků</a:t>
            </a:r>
            <a:endParaRPr lang="cs-CZ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*1                  -  </a:t>
            </a:r>
            <a:r>
              <a:rPr lang="cs-CZ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http://cs.wikipedia.org/wiki/</a:t>
            </a:r>
            <a:r>
              <a:rPr lang="cs-CZ" sz="1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Takidžiró_Óniši</a:t>
            </a:r>
            <a:endParaRPr lang="cs-CZ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*2                  - </a:t>
            </a:r>
            <a:r>
              <a:rPr lang="cs-CZ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cs-C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en.wikipedia.org/wiki/Kamikaze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*3                  - </a:t>
            </a:r>
            <a:r>
              <a:rPr lang="cs-CZ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cs-C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en.wikipedia.org/wiki/Yasukuni_Shrine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*4,*5             - </a:t>
            </a:r>
            <a:r>
              <a:rPr lang="cs-CZ" sz="1800" dirty="0" smtClean="0">
                <a:solidFill>
                  <a:schemeClr val="bg1"/>
                </a:solidFill>
              </a:rPr>
              <a:t>http</a:t>
            </a:r>
            <a:r>
              <a:rPr lang="cs-CZ" sz="1800" dirty="0">
                <a:solidFill>
                  <a:schemeClr val="bg1"/>
                </a:solidFill>
              </a:rPr>
              <a:t>://commons.wikimedia.org/wiki/Category:Kamikaze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</a:rPr>
              <a:t>*</a:t>
            </a:r>
            <a:r>
              <a:rPr lang="cs-CZ" sz="1800" dirty="0" smtClean="0">
                <a:solidFill>
                  <a:schemeClr val="bg1"/>
                </a:solidFill>
              </a:rPr>
              <a:t>6,*7,*8,*9   - http</a:t>
            </a:r>
            <a:r>
              <a:rPr lang="cs-CZ" sz="1800" dirty="0">
                <a:solidFill>
                  <a:schemeClr val="bg1"/>
                </a:solidFill>
              </a:rPr>
              <a:t>://</a:t>
            </a:r>
            <a:r>
              <a:rPr lang="cs-CZ" sz="1800" dirty="0" smtClean="0">
                <a:solidFill>
                  <a:schemeClr val="bg1"/>
                </a:solidFill>
              </a:rPr>
              <a:t>en.wikipedia.org/wiki/List_of_Imperial_Japanese_Navy_air-to 		          </a:t>
            </a:r>
            <a:r>
              <a:rPr lang="cs-CZ" sz="1800" dirty="0" err="1" smtClean="0">
                <a:solidFill>
                  <a:schemeClr val="bg1"/>
                </a:solidFill>
              </a:rPr>
              <a:t>surface_special_attack_units</a:t>
            </a:r>
            <a:endParaRPr lang="cs-CZ" sz="1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</a:rPr>
              <a:t>*10,*11,912  - </a:t>
            </a:r>
            <a:r>
              <a:rPr lang="cs-CZ" sz="1800" dirty="0">
                <a:solidFill>
                  <a:schemeClr val="bg1"/>
                </a:solidFill>
              </a:rPr>
              <a:t>http://</a:t>
            </a:r>
            <a:r>
              <a:rPr lang="cs-CZ" sz="1800" dirty="0" smtClean="0">
                <a:solidFill>
                  <a:schemeClr val="bg1"/>
                </a:solidFill>
              </a:rPr>
              <a:t>cs.wikipedia.org/wiki/Jokosuka_MXY7</a:t>
            </a:r>
            <a:endParaRPr lang="cs-CZ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</a:rPr>
              <a:t>*13,*14,*15  - </a:t>
            </a:r>
            <a:r>
              <a:rPr lang="cs-CZ" sz="1800" dirty="0">
                <a:solidFill>
                  <a:schemeClr val="bg1"/>
                </a:solidFill>
              </a:rPr>
              <a:t>http://en.wikipedia.org/wiki/Kaiten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</a:rPr>
              <a:t>*16                  - </a:t>
            </a:r>
            <a:r>
              <a:rPr lang="cs-CZ" sz="1800" dirty="0">
                <a:solidFill>
                  <a:schemeClr val="bg1"/>
                </a:solidFill>
              </a:rPr>
              <a:t>http://</a:t>
            </a:r>
            <a:r>
              <a:rPr lang="cs-CZ" sz="1800" dirty="0" smtClean="0">
                <a:solidFill>
                  <a:schemeClr val="bg1"/>
                </a:solidFill>
              </a:rPr>
              <a:t>commons.wikimedia.org/wiki/File:Nishizawa_UI105_7may1943. </a:t>
            </a:r>
            <a:r>
              <a:rPr lang="cs-CZ" sz="1800" dirty="0" err="1" smtClean="0">
                <a:solidFill>
                  <a:schemeClr val="bg1"/>
                </a:solidFill>
              </a:rPr>
              <a:t>jpg</a:t>
            </a:r>
            <a:r>
              <a:rPr lang="cs-CZ" sz="1800" dirty="0" smtClean="0">
                <a:solidFill>
                  <a:schemeClr val="bg1"/>
                </a:solidFill>
              </a:rPr>
              <a:t>?  	            </a:t>
            </a:r>
            <a:r>
              <a:rPr lang="cs-CZ" sz="1800" dirty="0" err="1" smtClean="0">
                <a:solidFill>
                  <a:schemeClr val="bg1"/>
                </a:solidFill>
              </a:rPr>
              <a:t>uselang</a:t>
            </a:r>
            <a:r>
              <a:rPr lang="cs-CZ" sz="1800" dirty="0" smtClean="0">
                <a:solidFill>
                  <a:schemeClr val="bg1"/>
                </a:solidFill>
              </a:rPr>
              <a:t>=</a:t>
            </a:r>
            <a:r>
              <a:rPr lang="cs-CZ" sz="1800" dirty="0" err="1" smtClean="0">
                <a:solidFill>
                  <a:schemeClr val="bg1"/>
                </a:solidFill>
              </a:rPr>
              <a:t>cs</a:t>
            </a:r>
            <a:endParaRPr lang="cs-CZ" sz="1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bg1"/>
                </a:solidFill>
              </a:rPr>
              <a:t>*17,*18          - </a:t>
            </a:r>
            <a:r>
              <a:rPr lang="cs-CZ" sz="1800" dirty="0">
                <a:solidFill>
                  <a:schemeClr val="bg1"/>
                </a:solidFill>
              </a:rPr>
              <a:t>http://en.wikipedia.org/wiki/Kamikaze</a:t>
            </a:r>
          </a:p>
          <a:p>
            <a:pPr marL="0" indent="0">
              <a:buNone/>
            </a:pPr>
            <a:endParaRPr lang="cs-CZ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8419"/>
            <a:ext cx="8229600" cy="1143000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Počátky</a:t>
            </a:r>
            <a:endParaRPr lang="cs-CZ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556" y="1052736"/>
            <a:ext cx="9145555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amikaze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bylo původně jméno pro tajfun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který ve 13. století údajně dvakrát rozmetal mongolskou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flotilu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Kublaj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chána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chystající se k invazi do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Japonska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na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konci druhé světové války byl použit k označení japonských sebevražedných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letců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správné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označení těchto jednotek císařského námořnictva v japonštině znělo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Šinpú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tokubecu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kógekitai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(Zvláštní jednotky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Šinpú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po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počátečních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úspěších byly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používány 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jiné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formy sebevražedných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útoků =) motorové                                                    čluny,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pilotované bomby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Óka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pilotovaná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torpéda                                        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kaiten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další sebevražedné zbraně a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techniky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formování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sborů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Kamikaze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začalo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Filipínách                                                    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souvisí se jménem viceadmirála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Ónišiho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543" y="3801642"/>
            <a:ext cx="2994300" cy="3056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8683035" y="3825329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*1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2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422" y="13756"/>
            <a:ext cx="9145421" cy="6844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Óniši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 byl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vědom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že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síly na ostrovech velkou naději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 úspěch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nenaskýtají =) jedinou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šanci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 úspěch proti americkým lodím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viděl v útocích na letové paluby nosičů s cílem je na nějakou dobu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vyřadit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k tomuto účelu se hodila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Zera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útok 257kg pumou byl účinnější,                                                                       než klasické střemhlavé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bombardé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                                                               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ry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samozřejmě i nepředpokládal,                                                                              že by mohl tímto útokem letadlo-                                                                                    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vou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loď potopit </a:t>
            </a:r>
            <a:b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jako nejúčinnější se mu jevila sebevražedná taktika =) předpokládal i to, že po nárazu letadla hořící benzín a trosky stroje způsobí další škody, například mezi zaparkovanými letouny</a:t>
            </a:r>
            <a:b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bývalo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ještě o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plánu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přesvědčit samotné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piloty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vydat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přímý rozkaz k sebeobětování nebylo ani v japonské armádě něco až tak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obvyklého =)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akonec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jeden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důstojníků, kapitán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Tamai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oslovil přímo své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piloty =) přivítali to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údajně s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nadšením 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268760"/>
            <a:ext cx="4788024" cy="215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728956" y="126876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*2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8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2674640" cy="994122"/>
          </a:xfrm>
        </p:spPr>
        <p:txBody>
          <a:bodyPr>
            <a:normAutofit fontScale="90000"/>
          </a:bodyPr>
          <a:lstStyle/>
          <a:p>
            <a:r>
              <a:rPr lang="cs-CZ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Piloti</a:t>
            </a:r>
            <a:endParaRPr lang="cs-CZ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3834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- nejprve to byli dobrovolníci, kteří se podle kodexu „bušidó“ rozhodli obětovat život za císaře, aby po smrti vstoupili na nebesa =) v chrámu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Jakusuni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bude jejich jméno                                         navždy zapsáno a oni budou posmrtně povýšeni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 předvečer útoku se všichni budoucí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kamika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                                     ze sešli na hostině, napsali poslední dopis své                                                                                             rodině, přiložili ustřižený nehet či pramen vlasů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za úsvitu vypili poslední číšku saké,      kolem                                      hlavy si uvázali pásku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hachimaki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nastoupili                                            do letounu, vzlétli a                                                                                     zahynuli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401" y="1340768"/>
            <a:ext cx="3254599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971438"/>
            <a:ext cx="3816424" cy="287905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556358"/>
            <a:ext cx="2123728" cy="329413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709730" y="13407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*3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730916" y="358431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*4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78977" y="39753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35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4562" y="-18789"/>
            <a:ext cx="9158561" cy="3303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nasazení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kamikaze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bylo hrozbou =) vyžádala si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 americké strany určitá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protiopatření =) prvním bylo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snížení počtu skupin letadlových lodí a jejich zhuštění v rámci jedné skupiny a posílení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obrany, dalším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bylo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posílení počtu 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stíhacích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letounů =) po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úpravách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mohly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Hellcaty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Corsairy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nést až tunu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bomb (mohly 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astoupit střemhlavé bombardéry)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podle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japonských zdrojů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během filipínské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kampaně vzlétlo 447 letadel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kamikaze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=) 201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svůj útok dokončilo nárazem na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cíl, 74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 těchto strojů tvořila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Zera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459" y="3359696"/>
            <a:ext cx="5072541" cy="349830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642824"/>
            <a:ext cx="3960440" cy="422071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996" y="3213444"/>
            <a:ext cx="4311768" cy="364455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79" y="3871298"/>
            <a:ext cx="4644008" cy="304458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740352" y="3348078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požár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115600" y="2642824"/>
            <a:ext cx="2350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spěšný zásah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335996" y="3213444"/>
            <a:ext cx="2207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tráty letadel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3731322"/>
            <a:ext cx="11913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tráty 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životů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19029" y="329038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*6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491880" y="264282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*7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310398" y="313429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*8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-4079" y="4500763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98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Americké stíhačky sestřelují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kamikaze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ještě daleko od lodí =) Japonci přichází s návrhem velmi rychlého letounku =) je malý a velmi rychlý díky raketovému  pohonu =) typ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okosuka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MXY7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Ohka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498" y="3284984"/>
            <a:ext cx="4551748" cy="249954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4984"/>
            <a:ext cx="4463241" cy="249954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620" y="1184882"/>
            <a:ext cx="4206708" cy="208189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" y="5790455"/>
            <a:ext cx="9147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letoun musí k cíli dopravit bombardér (je proto těžký a snadno ho lze sestřelit),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Ohka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je těžko ovladatelná =) často  mine  cíl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901474" y="118488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*10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319926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*11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609879" y="5415195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37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-4722"/>
            <a:ext cx="9144000" cy="2785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řízené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torpédo typu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Kaiten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 konstrukčně vycházelo z torpéda typu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93 (Dlouhé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kopí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=) od začátku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vyvíjen jako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sebevražebná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zbraň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únoru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1944 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Kaiten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zařazen do výzbroje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námořnictva =) piloti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Kaitenů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byli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dobrovolníci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kabina byla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velice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malá, vstupovalo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 do ní úzkým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průlezem, na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přídi se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nacházela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výbušná nálož s kontaktním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zapalovačem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1067" y="2379058"/>
            <a:ext cx="7736036" cy="17611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0" y="2492896"/>
            <a:ext cx="7592020" cy="164728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425" y="4140180"/>
            <a:ext cx="5514575" cy="1737091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925425"/>
            <a:ext cx="3629425" cy="2932575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820252" y="2379058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*13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609879" y="4140181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*14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-15327" y="3925425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95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4251" y="27856"/>
            <a:ext cx="9179520" cy="6830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sebevražedný útočný člun 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Šinjó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nebyl nákladný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=)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jednoduché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čluny s celodřevěnou konstrukcí, dlouhé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kolem pěti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metrů 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 přídi trupu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nálož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TNT o hmotnosti 1500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kg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pilot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seděl na zádi člunu a řídil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jej =)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takovýto člun byli schopni řídit i malí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kluci bez speciálního výcviku =) podařilo se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vyrobit asi 6 000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kusů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hlavními cíli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Šinjó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byla americká transportní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plavidla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(jsou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snáze potopitelná než pancéřovaná plavidla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vojenská)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                                  -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Šinjó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útočily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vždy ve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skupinách =)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  	                                      přiblížení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 k cíli zhruba na padesát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	                                      metrů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zařazovali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kamikaze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útočnou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	                                      rychlost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                                  - nebyly pancéřovány =)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kamikaze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jsou v 	                    	              závěrečné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fázi často zabiti palbou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                	                                      nepřítele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čluny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rozhodující chvíli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	                                      nebyly řízeny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786265"/>
            <a:ext cx="3352800" cy="4064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016001" y="6488668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*16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42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905"/>
            <a:ext cx="8229600" cy="778098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Pozemní </a:t>
            </a:r>
            <a:r>
              <a:rPr lang="cs-CZ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kamikaze</a:t>
            </a:r>
            <a:r>
              <a:rPr lang="cs-CZ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zajetí    bylo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 očích japonských velitelů zradou a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nesplněním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zásad „Císařské cesty“ a „Bojové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etiky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“,takže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zbývala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jen   smrt =)cílem útoku je pobít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 nejvíce nepřátel a zahynout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přitom hrdinskou smrtí samuraje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armáda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měla celkem tři druhy sebevražedných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jednotek: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- 1.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Rikusentai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Tokkótai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(Speciální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útočné sebevražedné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jednotky) - 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klasické armádní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útvary, zvláštnost =) bodákový útok a organizace útoku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- 2.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Šaša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Rentai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Rikugun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Tokkótai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Prapor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armádních sebevražedných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střelců) - neútočili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bodákem, ale granáty nebo speciálními útočnými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zbraněmi 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úkrytu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specializovali se na obrněnou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techniku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- 3.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Teišin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Tokubecu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Hikosentai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(Výsadkový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sebevražedný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prapor) útvar výsadkářů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=) útok co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nejblíže k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nepříteli s použitím granátů =) v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případě vysazení na padácích se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snaží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dopadnout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nepřátelské postavení nebo bojovou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techniku a pak ji zničili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výbuchem své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výzbroje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ve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všech druzích útoků se Japonci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snaží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 nejtišeji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přiblížit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 nepříteli a pak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 na 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daný povel a s výkřikem „</a:t>
            </a:r>
            <a:r>
              <a:rPr lang="cs-CZ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banzai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 vrhali na </a:t>
            </a:r>
            <a:r>
              <a:rPr lang="cs-CZ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nepřítele</a:t>
            </a: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25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907</Words>
  <Application>Microsoft Office PowerPoint</Application>
  <PresentationFormat>Předvádění na obrazovce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Kamikaze -vznik, výzbroj, nasazení</vt:lpstr>
      <vt:lpstr>Počátky</vt:lpstr>
      <vt:lpstr>Prezentace aplikace PowerPoint</vt:lpstr>
      <vt:lpstr>Piloti</vt:lpstr>
      <vt:lpstr>Prezentace aplikace PowerPoint</vt:lpstr>
      <vt:lpstr>Prezentace aplikace PowerPoint</vt:lpstr>
      <vt:lpstr>Prezentace aplikace PowerPoint</vt:lpstr>
      <vt:lpstr>Prezentace aplikace PowerPoint</vt:lpstr>
      <vt:lpstr>Pozemní kamikaze </vt:lpstr>
      <vt:lpstr>Prezentace aplikace PowerPoint</vt:lpstr>
      <vt:lpstr>Zdroje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Kamikaze</dc:title>
  <dc:creator>Admin</dc:creator>
  <cp:lastModifiedBy>Admin</cp:lastModifiedBy>
  <cp:revision>26</cp:revision>
  <dcterms:created xsi:type="dcterms:W3CDTF">2012-10-22T14:56:54Z</dcterms:created>
  <dcterms:modified xsi:type="dcterms:W3CDTF">2019-11-12T08:18:19Z</dcterms:modified>
</cp:coreProperties>
</file>