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6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46949-D6B7-4BF7-989C-3B2B56BC0A1B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7680-B998-4EB7-A729-FC7BCC106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41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46949-D6B7-4BF7-989C-3B2B56BC0A1B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7680-B998-4EB7-A729-FC7BCC106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12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46949-D6B7-4BF7-989C-3B2B56BC0A1B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7680-B998-4EB7-A729-FC7BCC106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83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46949-D6B7-4BF7-989C-3B2B56BC0A1B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7680-B998-4EB7-A729-FC7BCC106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56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46949-D6B7-4BF7-989C-3B2B56BC0A1B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7680-B998-4EB7-A729-FC7BCC106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53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46949-D6B7-4BF7-989C-3B2B56BC0A1B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7680-B998-4EB7-A729-FC7BCC106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34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46949-D6B7-4BF7-989C-3B2B56BC0A1B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7680-B998-4EB7-A729-FC7BCC106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04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46949-D6B7-4BF7-989C-3B2B56BC0A1B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7680-B998-4EB7-A729-FC7BCC106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98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46949-D6B7-4BF7-989C-3B2B56BC0A1B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7680-B998-4EB7-A729-FC7BCC106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46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46949-D6B7-4BF7-989C-3B2B56BC0A1B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7680-B998-4EB7-A729-FC7BCC106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02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46949-D6B7-4BF7-989C-3B2B56BC0A1B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7680-B998-4EB7-A729-FC7BCC106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3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46949-D6B7-4BF7-989C-3B2B56BC0A1B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77680-B998-4EB7-A729-FC7BCC106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2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036496" cy="1470025"/>
          </a:xfrm>
        </p:spPr>
        <p:txBody>
          <a:bodyPr>
            <a:noAutofit/>
          </a:bodyPr>
          <a:lstStyle/>
          <a:p>
            <a:r>
              <a:rPr lang="cs-CZ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Karibská krize</a:t>
            </a:r>
            <a:endParaRPr lang="cs-CZ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3968" y="6235080"/>
            <a:ext cx="5000600" cy="622920"/>
          </a:xfrm>
        </p:spPr>
        <p:txBody>
          <a:bodyPr>
            <a:normAutofit/>
          </a:bodyPr>
          <a:lstStyle/>
          <a:p>
            <a:r>
              <a:rPr lang="cs-CZ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Autor : Mgr. Zdeněk Vejražka</a:t>
            </a:r>
          </a:p>
          <a:p>
            <a:r>
              <a:rPr lang="cs-CZ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Podkrušnohorské gymnázium Most, příspěvková organizace</a:t>
            </a:r>
            <a:endParaRPr lang="cs-CZ" sz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08304" cy="4248563"/>
          </a:xfrm>
        </p:spPr>
      </p:pic>
      <p:sp>
        <p:nvSpPr>
          <p:cNvPr id="5" name="TextovéPole 4"/>
          <p:cNvSpPr txBox="1"/>
          <p:nvPr/>
        </p:nvSpPr>
        <p:spPr>
          <a:xfrm>
            <a:off x="827584" y="8367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94284" y="334457"/>
            <a:ext cx="19155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*11 </a:t>
            </a:r>
            <a:r>
              <a:rPr lang="cs-CZ" sz="3200" dirty="0" smtClean="0">
                <a:solidFill>
                  <a:srgbClr val="FFFF00"/>
                </a:solidFill>
              </a:rPr>
              <a:t>hranice </a:t>
            </a:r>
          </a:p>
          <a:p>
            <a:pPr algn="ctr"/>
            <a:r>
              <a:rPr lang="cs-CZ" sz="3200" dirty="0" smtClean="0">
                <a:solidFill>
                  <a:srgbClr val="FFFF00"/>
                </a:solidFill>
              </a:rPr>
              <a:t>blokády</a:t>
            </a:r>
            <a:endParaRPr lang="cs-CZ" sz="3200" dirty="0">
              <a:solidFill>
                <a:srgbClr val="FFFF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7"/>
            <a:ext cx="6139277" cy="4354603"/>
          </a:xfrm>
          <a:prstGeom prst="rect">
            <a:avLst/>
          </a:prstGeom>
        </p:spPr>
      </p:pic>
      <p:sp>
        <p:nvSpPr>
          <p:cNvPr id="8" name="Zaoblený obdélníkový popisek 7"/>
          <p:cNvSpPr/>
          <p:nvPr/>
        </p:nvSpPr>
        <p:spPr>
          <a:xfrm>
            <a:off x="2960922" y="6151941"/>
            <a:ext cx="963006" cy="504056"/>
          </a:xfrm>
          <a:prstGeom prst="wedgeRoundRectCallout">
            <a:avLst>
              <a:gd name="adj1" fmla="val 62953"/>
              <a:gd name="adj2" fmla="val -324685"/>
              <a:gd name="adj3" fmla="val 16667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JFK</a:t>
            </a:r>
            <a:endParaRPr lang="cs-CZ" sz="2400" b="1" dirty="0"/>
          </a:p>
        </p:txBody>
      </p:sp>
      <p:sp>
        <p:nvSpPr>
          <p:cNvPr id="9" name="Zaoblený obdélníkový popisek 8"/>
          <p:cNvSpPr/>
          <p:nvPr/>
        </p:nvSpPr>
        <p:spPr>
          <a:xfrm>
            <a:off x="5724128" y="6159190"/>
            <a:ext cx="1758188" cy="504056"/>
          </a:xfrm>
          <a:prstGeom prst="wedgeRoundRectCallout">
            <a:avLst>
              <a:gd name="adj1" fmla="val 14826"/>
              <a:gd name="adj2" fmla="val -381544"/>
              <a:gd name="adj3" fmla="val 16667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A. Gromyko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343961" y="616235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*12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0" y="-50626"/>
            <a:ext cx="3264031" cy="73606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Krize vrcholí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6775" cy="570547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5705475"/>
            <a:ext cx="4044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*13 </a:t>
            </a:r>
            <a:r>
              <a:rPr lang="cs-CZ" sz="2400" b="1" dirty="0" smtClean="0">
                <a:solidFill>
                  <a:srgbClr val="FFFF00"/>
                </a:solidFill>
              </a:rPr>
              <a:t>vykládka sovětských raket </a:t>
            </a:r>
            <a:r>
              <a:rPr lang="cs-CZ" sz="2400" b="1" dirty="0">
                <a:solidFill>
                  <a:srgbClr val="FFFF00"/>
                </a:solidFill>
              </a:rPr>
              <a:t> </a:t>
            </a:r>
            <a:endParaRPr lang="cs-CZ" sz="2400" b="1" dirty="0" smtClean="0">
              <a:solidFill>
                <a:srgbClr val="FFFF00"/>
              </a:solidFill>
            </a:endParaRPr>
          </a:p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v kubánském přístavu</a:t>
            </a:r>
            <a:endParaRPr lang="cs-CZ" sz="2400" b="1" dirty="0">
              <a:solidFill>
                <a:srgbClr val="FFFF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24" y="671794"/>
            <a:ext cx="6122045" cy="503368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220072" y="5705475"/>
            <a:ext cx="2980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*14 </a:t>
            </a:r>
            <a:r>
              <a:rPr lang="cs-CZ" sz="2400" b="1" dirty="0" smtClean="0">
                <a:solidFill>
                  <a:srgbClr val="FFFF00"/>
                </a:solidFill>
              </a:rPr>
              <a:t>nová zásilka  raket </a:t>
            </a:r>
          </a:p>
          <a:p>
            <a:pPr algn="ctr"/>
            <a:r>
              <a:rPr lang="cs-CZ" sz="2400" b="1" dirty="0">
                <a:solidFill>
                  <a:srgbClr val="FFFF00"/>
                </a:solidFill>
              </a:rPr>
              <a:t>s</a:t>
            </a:r>
            <a:r>
              <a:rPr lang="cs-CZ" sz="2400" b="1" dirty="0" smtClean="0">
                <a:solidFill>
                  <a:srgbClr val="FFFF00"/>
                </a:solidFill>
              </a:rPr>
              <a:t>měřuje </a:t>
            </a:r>
            <a:r>
              <a:rPr lang="cs-CZ" sz="2400" b="1" dirty="0">
                <a:solidFill>
                  <a:srgbClr val="FFFF00"/>
                </a:solidFill>
              </a:rPr>
              <a:t>n</a:t>
            </a:r>
            <a:r>
              <a:rPr lang="cs-CZ" sz="2400" b="1" dirty="0" smtClean="0">
                <a:solidFill>
                  <a:srgbClr val="FFFF00"/>
                </a:solidFill>
              </a:rPr>
              <a:t>a Kubu</a:t>
            </a:r>
            <a:endParaRPr lang="cs-CZ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0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7414" y="12649"/>
            <a:ext cx="9144000" cy="5216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sovětské lodě se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zastavily na hranici blokády na základě signálů vysílaných z USA válečných lodí (některé se obrátily k návratu), tankery podle dohody mohly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projet dál až na Kubu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na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území Kuby však nadále probíhala kompletace již dovezených raketových systémů. V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začala probíhat preventivní opatření (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otevírání   krytů , poplašné cvičení, začala i velká  nákupní  horečka)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cs-CZ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října 1962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Chruščov                                                                            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poprvé uznal existenci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raket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Kubě a o další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den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později vznesl jako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základní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požadavek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stažení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amerických raket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z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Turecka 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Itálie 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107" y="2492896"/>
            <a:ext cx="5878894" cy="436510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71061" y="5877272"/>
            <a:ext cx="2397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FF00"/>
                </a:solidFill>
              </a:rPr>
              <a:t>*15</a:t>
            </a:r>
            <a:r>
              <a:rPr lang="cs-CZ" sz="2400" b="1" dirty="0" smtClean="0">
                <a:solidFill>
                  <a:srgbClr val="FFFF00"/>
                </a:solidFill>
              </a:rPr>
              <a:t> US NAVY hlídá</a:t>
            </a:r>
          </a:p>
          <a:p>
            <a:pPr algn="ctr"/>
            <a:r>
              <a:rPr lang="cs-CZ" sz="2400" b="1" dirty="0">
                <a:solidFill>
                  <a:srgbClr val="FFFF00"/>
                </a:solidFill>
              </a:rPr>
              <a:t>h</a:t>
            </a:r>
            <a:r>
              <a:rPr lang="cs-CZ" sz="2400" b="1" dirty="0" smtClean="0">
                <a:solidFill>
                  <a:srgbClr val="FFFF00"/>
                </a:solidFill>
              </a:rPr>
              <a:t>ranice blokády</a:t>
            </a:r>
            <a:endParaRPr lang="cs-CZ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5263"/>
            <a:ext cx="9144000" cy="2385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cs-CZ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října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Sověti dali najevo, že nenechají tuto situaci jen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tak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=) na popud sovětského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důstojníka byl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nad Kubou sestřelen americký špionážní letoun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Lockheed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U-2 =) Kennedy napsal dopis pro Nikitu Chruščova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 rozčiloval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nad sestřelením letounu a pokračující výstavbou sovětských základen na Kubě, dal Sovětskému svazu jasné ultimátum požadující stažení sovětských raket do 48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hodin )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9" y="2323856"/>
            <a:ext cx="5184576" cy="388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688999" y="6148299"/>
            <a:ext cx="4837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*16,17  </a:t>
            </a:r>
            <a:r>
              <a:rPr lang="cs-CZ" sz="2400" b="1" dirty="0" smtClean="0">
                <a:solidFill>
                  <a:srgbClr val="FFFF00"/>
                </a:solidFill>
              </a:rPr>
              <a:t>vystavené trosky U-2 v Havaně</a:t>
            </a:r>
            <a:endParaRPr lang="cs-CZ" sz="2400" b="1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70" y="2359762"/>
            <a:ext cx="2808312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1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835372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FFFF00"/>
                </a:solidFill>
              </a:rPr>
              <a:t>Nečekaný zvrat</a:t>
            </a:r>
            <a:endParaRPr lang="cs-CZ" sz="48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75" y="620688"/>
            <a:ext cx="9115525" cy="3024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cs-CZ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října 1962</a:t>
            </a:r>
            <a:r>
              <a:rPr lang="cs-CZ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Chruščov odpověděl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naprosto nečekaně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 Kubu a úlevou pro zbytek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světa: souhlasil se   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stažením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zbraní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 Kuby, ale vymínil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 totéž u raket v Itálii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Turecku =)Kennedy souhlasí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hned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další den byly nařízeny demontážní práce ze Sovětské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strany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problém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byl ale s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Castrovým  odmítnutím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kontroly odsunu sovětských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zbraní =) cítil se naprosto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ošizen a vyřazen z veškerého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jednání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blokáda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Kuby definitivně odvolána </a:t>
            </a:r>
            <a:r>
              <a:rPr lang="cs-CZ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20. listopadu 1962 </a:t>
            </a:r>
          </a:p>
          <a:p>
            <a:pPr marL="0" indent="0">
              <a:buNone/>
            </a:pP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" y="3641612"/>
            <a:ext cx="3940075" cy="32163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16" y="3609636"/>
            <a:ext cx="3628884" cy="324007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947489" y="5877272"/>
            <a:ext cx="156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*18             *19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 hrozilo ?</a:t>
            </a:r>
            <a:endParaRPr lang="cs-CZ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" y="764704"/>
            <a:ext cx="4968552" cy="334756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986362" y="908720"/>
            <a:ext cx="239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*20 </a:t>
            </a:r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SS-4 </a:t>
            </a:r>
            <a:r>
              <a:rPr lang="cs-CZ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Sandal</a:t>
            </a:r>
            <a:endParaRPr lang="cs-CZ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5634310" cy="319747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957838" y="2176875"/>
            <a:ext cx="2271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FF00"/>
                </a:solidFill>
              </a:rPr>
              <a:t>*21 </a:t>
            </a:r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SS-5 </a:t>
            </a:r>
            <a:r>
              <a:rPr lang="cs-CZ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Skean</a:t>
            </a:r>
            <a:endParaRPr lang="cs-CZ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47382"/>
            <a:ext cx="4893654" cy="391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436207" y="4112266"/>
            <a:ext cx="27077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FF00"/>
                </a:solidFill>
              </a:rPr>
              <a:t>*22 </a:t>
            </a:r>
          </a:p>
          <a:p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PGM-19 Jupiter</a:t>
            </a:r>
          </a:p>
        </p:txBody>
      </p:sp>
    </p:spTree>
    <p:extLst>
      <p:ext uri="{BB962C8B-B14F-4D97-AF65-F5344CB8AC3E}">
        <p14:creationId xmlns:p14="http://schemas.microsoft.com/office/powerpoint/2010/main" val="128530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Zdroj obrázků</a:t>
            </a:r>
            <a:endParaRPr lang="cs-CZ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FFFF00"/>
                </a:solidFill>
              </a:rPr>
              <a:t>*1        - http</a:t>
            </a:r>
            <a:r>
              <a:rPr lang="cs-CZ" sz="1800" dirty="0">
                <a:solidFill>
                  <a:srgbClr val="FFFF00"/>
                </a:solidFill>
              </a:rPr>
              <a:t>://</a:t>
            </a:r>
            <a:r>
              <a:rPr lang="cs-CZ" sz="1800" dirty="0" smtClean="0">
                <a:solidFill>
                  <a:srgbClr val="FFFF00"/>
                </a:solidFill>
              </a:rPr>
              <a:t>cs.wikipedia.org/wiki/</a:t>
            </a:r>
            <a:r>
              <a:rPr lang="cs-CZ" sz="1800" dirty="0" err="1" smtClean="0">
                <a:solidFill>
                  <a:srgbClr val="FFFF00"/>
                </a:solidFill>
              </a:rPr>
              <a:t>Karibská_krize</a:t>
            </a:r>
            <a:endParaRPr lang="cs-CZ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FFFF00"/>
                </a:solidFill>
              </a:rPr>
              <a:t>*2,3     - http://cs.wikipedia.org/wiki/</a:t>
            </a:r>
            <a:r>
              <a:rPr lang="cs-CZ" sz="1800" dirty="0" err="1" smtClean="0">
                <a:solidFill>
                  <a:srgbClr val="FFFF00"/>
                </a:solidFill>
              </a:rPr>
              <a:t>Invaze_v_zátoce_Sviní</a:t>
            </a:r>
            <a:endParaRPr lang="cs-CZ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FFFF00"/>
                </a:solidFill>
              </a:rPr>
              <a:t>*4,5     - http</a:t>
            </a:r>
            <a:r>
              <a:rPr lang="cs-CZ" sz="1800" dirty="0">
                <a:solidFill>
                  <a:srgbClr val="FFFF00"/>
                </a:solidFill>
              </a:rPr>
              <a:t>://</a:t>
            </a:r>
            <a:r>
              <a:rPr lang="cs-CZ" sz="1800" dirty="0" smtClean="0">
                <a:solidFill>
                  <a:srgbClr val="FFFF00"/>
                </a:solidFill>
              </a:rPr>
              <a:t>de.wikipedia.org/wiki/Kubakrise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FF00"/>
                </a:solidFill>
              </a:rPr>
              <a:t>*6-15   - </a:t>
            </a:r>
            <a:r>
              <a:rPr lang="cs-CZ" sz="1800" dirty="0">
                <a:solidFill>
                  <a:srgbClr val="FFFF00"/>
                </a:solidFill>
              </a:rPr>
              <a:t>http://</a:t>
            </a:r>
            <a:r>
              <a:rPr lang="cs-CZ" sz="1800" dirty="0" smtClean="0">
                <a:solidFill>
                  <a:srgbClr val="FFFF00"/>
                </a:solidFill>
              </a:rPr>
              <a:t>commons.wikimedia.org/wiki/Cuban_missile_crisis?uselang=de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FF00"/>
                </a:solidFill>
              </a:rPr>
              <a:t>*16-17 - http://commons.wikimedia.org/wiki/Lockheed_U-2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FF00"/>
                </a:solidFill>
              </a:rPr>
              <a:t>*18-19 - </a:t>
            </a:r>
            <a:r>
              <a:rPr lang="cs-CZ" sz="1800" dirty="0">
                <a:solidFill>
                  <a:srgbClr val="FFFF00"/>
                </a:solidFill>
              </a:rPr>
              <a:t>http://</a:t>
            </a:r>
            <a:r>
              <a:rPr lang="cs-CZ" sz="1800" dirty="0" smtClean="0">
                <a:solidFill>
                  <a:srgbClr val="FFFF00"/>
                </a:solidFill>
              </a:rPr>
              <a:t>de.wikipedia.org/wiki/Kubakrise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FF00"/>
                </a:solidFill>
              </a:rPr>
              <a:t>*20       - http://cs.wikipedia.org/wiki/R-12_Dvina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FF00"/>
                </a:solidFill>
              </a:rPr>
              <a:t>*21       - http://en.wikipedia.org/wiki/R-14_Usovaya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FF00"/>
                </a:solidFill>
              </a:rPr>
              <a:t>*22       - </a:t>
            </a:r>
            <a:r>
              <a:rPr lang="cs-CZ" sz="1800" dirty="0">
                <a:solidFill>
                  <a:srgbClr val="FFFF00"/>
                </a:solidFill>
              </a:rPr>
              <a:t>http://</a:t>
            </a:r>
            <a:r>
              <a:rPr lang="cs-CZ" sz="1800" dirty="0" smtClean="0">
                <a:solidFill>
                  <a:srgbClr val="FFFF00"/>
                </a:solidFill>
              </a:rPr>
              <a:t>en.wikipedia.org/wiki/PGM-19_Jupiter</a:t>
            </a:r>
            <a:endParaRPr lang="cs-CZ" sz="1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0"/>
            <a:ext cx="4104456" cy="8501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„Problém Kuba“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16" y="692696"/>
            <a:ext cx="9140884" cy="6165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na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ubě diktátorský režim =)  diktátor     F. Batista sympatizuje s USA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proti režimu stojí Hnutí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26. července (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Movimiento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26 de Julio)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pod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velením Fidela Castra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prvním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plánovaným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úderem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byl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útok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kasárny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Moncada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 Santiagu de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Cuba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akce kvůli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nedostatečné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připravenosti skončila nezdarem. Bylo zabito 8 povstalců, části se podařilo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uprchnout,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avšak zanedlouho byli objeveni armádní hlídkou 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dáni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vazby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po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propuštění Castro zakládá „Hnutí 26. července“ známé pod zkratkou „M-26“, a odjíždí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Mexika,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kde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poznává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marxistu  Ernesta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Guevaru, známého jako „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Che“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společně začali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připravovat invazi na ostrov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=) z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pohoři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Sierry Maestry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vedou organizovaný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útok a díky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podpoře rolnictva je 20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srpna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Castro uznán za revolučního vůdce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Kuby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ledna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Fidel Castro vstupuje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Santiaga de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Cuba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pak odjel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Havany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84578"/>
            <a:ext cx="6048672" cy="6273422"/>
          </a:xfrm>
        </p:spPr>
      </p:pic>
      <p:sp>
        <p:nvSpPr>
          <p:cNvPr id="5" name="TextovéPole 4"/>
          <p:cNvSpPr txBox="1"/>
          <p:nvPr/>
        </p:nvSpPr>
        <p:spPr>
          <a:xfrm>
            <a:off x="3347864" y="16260"/>
            <a:ext cx="2319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*1 </a:t>
            </a:r>
            <a:r>
              <a:rPr lang="cs-CZ" sz="3200" b="1" dirty="0">
                <a:solidFill>
                  <a:srgbClr val="FFFF00"/>
                </a:solidFill>
              </a:rPr>
              <a:t>F</a:t>
            </a:r>
            <a:r>
              <a:rPr lang="cs-CZ" sz="3200" b="1" dirty="0" smtClean="0">
                <a:solidFill>
                  <a:srgbClr val="FFFF00"/>
                </a:solidFill>
              </a:rPr>
              <a:t>idel a Che</a:t>
            </a:r>
            <a:endParaRPr lang="cs-CZ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778098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Krize začíná…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8" y="692696"/>
            <a:ext cx="9142302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17. února 1959</a:t>
            </a:r>
            <a:r>
              <a:rPr lang="cs-CZ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Fidel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Castro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jmenován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předsedou nové reorganizované vlády =) vzrůstal vliv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komunistické  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strany. Castrova vláda stále více zasahovala do soukromého sektoru hospodářství =) dotkla se amerických firem, které část svého podnikání provozovaly na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Kubě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Spojené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státy se ihned rozhodly pro odvetná opatření a začaly blokovat obchod s Kubou =) odstartovaly kubánský příklon k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Sovětskému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svazu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- 1960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navázala Havana oficiální diplomatické a obchodní vztahy s Moskvou =) ta začala masivní podporu Kuby (úvěr ve výši sto milionů amerických dolarů určený především na nákup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zbraní   )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cs-CZ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října 1960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USA odvolaly velvyslance =)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jen tak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potvrzovaly Kubu jako předsunutou hlídku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SSSR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ledna 1961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došlo k přerušení diplomatických vztahů mezi Havanou 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Washingtonem 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62" y="1"/>
            <a:ext cx="9135537" cy="1700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cs-CZ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dubna 1961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síly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kubánského exilu vylodily v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Zátoce Sviní  =) útok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měl být podpořen v dalších fázích letectvem a ozbrojenými silami USA =) příslib měli jen od CIA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Invaze špatně naplánována =) rychle rozdrcena</a:t>
            </a:r>
          </a:p>
          <a:p>
            <a:pPr marL="0" indent="0">
              <a:buNone/>
            </a:pP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" y="1620326"/>
            <a:ext cx="6480720" cy="238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4032010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- </a:t>
            </a:r>
            <a:r>
              <a:rPr lang="cs-CZ" sz="2400" dirty="0" smtClean="0">
                <a:solidFill>
                  <a:srgbClr val="FFFF00"/>
                </a:solidFill>
              </a:rPr>
              <a:t>1962 Castro se proto </a:t>
            </a:r>
            <a:r>
              <a:rPr lang="cs-CZ" sz="2400" dirty="0">
                <a:solidFill>
                  <a:srgbClr val="FFFF00"/>
                </a:solidFill>
              </a:rPr>
              <a:t>přihlásil k ideologii marxismu-leninismu a USA uvalily </a:t>
            </a:r>
            <a:r>
              <a:rPr lang="cs-CZ" sz="2400" dirty="0" smtClean="0">
                <a:solidFill>
                  <a:srgbClr val="FFFF00"/>
                </a:solidFill>
              </a:rPr>
              <a:t>  embargo   na </a:t>
            </a:r>
            <a:r>
              <a:rPr lang="cs-CZ" sz="2400" dirty="0">
                <a:solidFill>
                  <a:srgbClr val="FFFF00"/>
                </a:solidFill>
              </a:rPr>
              <a:t>veškerý obchod s Kubou 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- v</a:t>
            </a:r>
            <a:r>
              <a:rPr lang="cs-CZ" sz="2400" dirty="0">
                <a:solidFill>
                  <a:srgbClr val="FFFF00"/>
                </a:solidFill>
              </a:rPr>
              <a:t> Moskvě se zrodila operace </a:t>
            </a:r>
            <a:r>
              <a:rPr lang="cs-CZ" sz="2400" dirty="0" err="1" smtClean="0">
                <a:solidFill>
                  <a:srgbClr val="FFFF00"/>
                </a:solidFill>
              </a:rPr>
              <a:t>Anadyr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>
                <a:solidFill>
                  <a:srgbClr val="FFFF00"/>
                </a:solidFill>
              </a:rPr>
              <a:t>=) projekt vybudování sovětských vojenských základen na Kubě jako odpověď na rozmístění amerických střel v </a:t>
            </a:r>
            <a:r>
              <a:rPr lang="cs-CZ" sz="2400" dirty="0" smtClean="0">
                <a:solidFill>
                  <a:srgbClr val="FFFF00"/>
                </a:solidFill>
              </a:rPr>
              <a:t>   Turecku    a </a:t>
            </a:r>
            <a:r>
              <a:rPr lang="cs-CZ" sz="2400" dirty="0">
                <a:solidFill>
                  <a:srgbClr val="FFFF00"/>
                </a:solidFill>
              </a:rPr>
              <a:t>Itálii 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- začal </a:t>
            </a:r>
            <a:r>
              <a:rPr lang="cs-CZ" sz="2400" dirty="0">
                <a:solidFill>
                  <a:srgbClr val="FFFF00"/>
                </a:solidFill>
              </a:rPr>
              <a:t>probíhat přesun vojenského materiálu a personálu na Kubu </a:t>
            </a:r>
            <a:r>
              <a:rPr lang="cs-CZ" sz="2400" dirty="0" smtClean="0">
                <a:solidFill>
                  <a:srgbClr val="FFFF00"/>
                </a:solidFill>
              </a:rPr>
              <a:t>=)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92" y="1553139"/>
            <a:ext cx="4014192" cy="25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429676" y="107868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rgbClr val="FFFF00"/>
                </a:solidFill>
              </a:rPr>
              <a:t>*2,3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5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6102796" cy="432872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-12701"/>
            <a:ext cx="9144000" cy="200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Spojené státy povolaly do akce 150 tisíc záložních vojáků =) Nikita Chruščov   odpověděl prohlášením, že na Kubě žádné sovětské rakety neumístí (v té době už tam rakety ale byly)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cs-CZ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října 1962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americkému prezidentovi dostaly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rukou snímky sovětských základen na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Kubě, pořízené špionážním letounem U-2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12" y="4367492"/>
            <a:ext cx="4949288" cy="249050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094078" y="2164214"/>
            <a:ext cx="304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*4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</a:rPr>
              <a:t>špionážní snímek č.1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04248" y="3905827"/>
            <a:ext cx="2201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*5 </a:t>
            </a:r>
            <a:r>
              <a:rPr lang="cs-CZ" sz="2400" b="1" dirty="0" err="1" smtClean="0">
                <a:solidFill>
                  <a:srgbClr val="FFFF00"/>
                </a:solidFill>
              </a:rPr>
              <a:t>Lockheed</a:t>
            </a:r>
            <a:r>
              <a:rPr lang="cs-CZ" sz="2400" b="1" dirty="0" smtClean="0">
                <a:solidFill>
                  <a:srgbClr val="FFFF00"/>
                </a:solidFill>
              </a:rPr>
              <a:t> U-2</a:t>
            </a:r>
            <a:endParaRPr lang="cs-CZ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0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-12701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cs-CZ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října 1962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měl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prezident John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Kennedy 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rukou další snímky a zřetelně z nich vyčetl rychlý postup sovětských prací =) ohrožení raketami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SS-4 </a:t>
            </a:r>
            <a:r>
              <a:rPr lang="cs-CZ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Sandal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doletem 2000 km, rakety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SS-5 </a:t>
            </a:r>
            <a:r>
              <a:rPr lang="cs-CZ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Skean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měly dosah 5000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km =) vedly by k                                                                                   </a:t>
            </a:r>
            <a:r>
              <a:rPr lang="cs-CZ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vaporizaci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USA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58649"/>
            <a:ext cx="5486007" cy="569935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041510" y="64126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*6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5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9231" y="0"/>
            <a:ext cx="3384376" cy="835371"/>
          </a:xfrm>
        </p:spPr>
        <p:txBody>
          <a:bodyPr>
            <a:normAutofit fontScale="90000"/>
          </a:bodyPr>
          <a:lstStyle/>
          <a:p>
            <a:r>
              <a:rPr lang="cs-CZ" sz="4800" b="1" dirty="0" smtClean="0">
                <a:solidFill>
                  <a:srgbClr val="FFFF00"/>
                </a:solidFill>
              </a:rPr>
              <a:t>Jasné důkazy</a:t>
            </a:r>
            <a:br>
              <a:rPr lang="cs-CZ" sz="4800" b="1" dirty="0" smtClean="0">
                <a:solidFill>
                  <a:srgbClr val="FFFF00"/>
                </a:solidFill>
              </a:rPr>
            </a:br>
            <a:r>
              <a:rPr lang="cs-CZ" sz="2000" b="1" dirty="0" smtClean="0">
                <a:solidFill>
                  <a:srgbClr val="FFFF00"/>
                </a:solidFill>
              </a:rPr>
              <a:t>* 7 - 10</a:t>
            </a:r>
            <a:endParaRPr lang="cs-CZ" sz="2000" b="1" dirty="0">
              <a:solidFill>
                <a:srgbClr val="FFFF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634" y="1876703"/>
            <a:ext cx="6445365" cy="49752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6824"/>
            <a:ext cx="6264696" cy="52372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15" y="980728"/>
            <a:ext cx="5832648" cy="47794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260648"/>
            <a:ext cx="558638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9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7864" y="0"/>
            <a:ext cx="2952328" cy="69269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Blokáda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Kennedy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ten samý den setkal se sovětským ministrem zahraničí Andrejem Gromykem =)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vznesl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požadavek, aby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USA přestaly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ohrožovat Kubu, a zároveň konstatoval, že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SSSR Kubě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pomáhá s modernizací zemědělství 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malým množstvím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obranných zbraní. O raketách na schůzce nepadlo ani slovo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Spojené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státy se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rozhodly reagovat  námořní 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blokádou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Kuby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útočit budou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pouze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případě selhání tohoto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opatření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cs-CZ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října 1962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první vojenská opatření začala platit v pravé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poledne 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v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19:00 vystoupil prezident Kennedy v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televizi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v rozhlase a vysvětloval následující akci =) začala 24. října v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10:00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zároveň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počaly kubánské jednotky obléhat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Guantánamo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zemích Varšavské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smlouvy začala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mobilizace</a:t>
            </a:r>
            <a:r>
              <a:rPr lang="cs-CZ" sz="2400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před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polednem </a:t>
            </a:r>
            <a:r>
              <a:rPr lang="cs-CZ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23. října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dorazila odpověď na chystanou blokádu =) Moskva se postavila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proti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akci Spojených států a označila ji za ohrožení světového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míru   ,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vměšování se do cizích záležitostí apod.</a:t>
            </a:r>
          </a:p>
          <a:p>
            <a:pPr>
              <a:buFontTx/>
              <a:buChar char="-"/>
            </a:pPr>
            <a:endParaRPr lang="cs-CZ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TC101790492[[fn=Obchodní zápisník]]</Template>
  <TotalTime>247</TotalTime>
  <Words>903</Words>
  <Application>Microsoft Office PowerPoint</Application>
  <PresentationFormat>Předvádění na obrazovce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Karibská krize</vt:lpstr>
      <vt:lpstr>„Problém Kuba“ </vt:lpstr>
      <vt:lpstr>Prezentace aplikace PowerPoint</vt:lpstr>
      <vt:lpstr>Krize začíná…</vt:lpstr>
      <vt:lpstr>Prezentace aplikace PowerPoint</vt:lpstr>
      <vt:lpstr>Prezentace aplikace PowerPoint</vt:lpstr>
      <vt:lpstr>Prezentace aplikace PowerPoint</vt:lpstr>
      <vt:lpstr>Jasné důkazy * 7 - 10</vt:lpstr>
      <vt:lpstr>Blokáda</vt:lpstr>
      <vt:lpstr>Prezentace aplikace PowerPoint</vt:lpstr>
      <vt:lpstr>Krize vrcholí</vt:lpstr>
      <vt:lpstr>Prezentace aplikace PowerPoint</vt:lpstr>
      <vt:lpstr>Prezentace aplikace PowerPoint</vt:lpstr>
      <vt:lpstr>Nečekaný zvrat</vt:lpstr>
      <vt:lpstr>Co hrozilo ?</vt:lpstr>
      <vt:lpstr>Zdroj obrázků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Karibská krize</dc:title>
  <dc:creator>Admin</dc:creator>
  <cp:lastModifiedBy>Admin</cp:lastModifiedBy>
  <cp:revision>25</cp:revision>
  <dcterms:created xsi:type="dcterms:W3CDTF">2012-05-07T13:09:19Z</dcterms:created>
  <dcterms:modified xsi:type="dcterms:W3CDTF">2019-11-13T14:50:30Z</dcterms:modified>
</cp:coreProperties>
</file>