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8" autoAdjust="0"/>
    <p:restoredTop sz="94660"/>
  </p:normalViewPr>
  <p:slideViewPr>
    <p:cSldViewPr>
      <p:cViewPr>
        <p:scale>
          <a:sx n="66" d="100"/>
          <a:sy n="66" d="100"/>
        </p:scale>
        <p:origin x="-139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34CBAC2-88B8-4ED9-BE39-75A41F89E2D3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9BC1DBE-18D0-4680-AED3-E8F03E1AC57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6021288"/>
            <a:ext cx="4644008" cy="694928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rgbClr val="FFFF66"/>
                </a:solidFill>
              </a:rPr>
              <a:t>Autor : Mgr. Zdeněk Vejražka</a:t>
            </a:r>
          </a:p>
          <a:p>
            <a:r>
              <a:rPr lang="cs-CZ" sz="1400" dirty="0" smtClean="0">
                <a:solidFill>
                  <a:srgbClr val="FFFF66"/>
                </a:solidFill>
              </a:rPr>
              <a:t>Podkrušnohorské gymnázium Most, příspěvková organizace</a:t>
            </a:r>
            <a:endParaRPr lang="cs-CZ" sz="1400" dirty="0">
              <a:solidFill>
                <a:srgbClr val="FFFF66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497185"/>
          </a:xfrm>
        </p:spPr>
        <p:txBody>
          <a:bodyPr/>
          <a:lstStyle/>
          <a:p>
            <a:r>
              <a:rPr lang="cs-CZ" sz="7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Korejská válka</a:t>
            </a:r>
            <a:endParaRPr lang="cs-CZ" sz="72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56696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20570" y="889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Bombardování mostů </a:t>
            </a:r>
          </a:p>
          <a:p>
            <a:pPr algn="ct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přes </a:t>
            </a:r>
            <a:r>
              <a:rPr lang="cs-CZ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Ja-lu</a:t>
            </a:r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*8</a:t>
            </a:r>
            <a:endParaRPr lang="cs-CZ" sz="16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105931" cy="476097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24687" y="5687146"/>
            <a:ext cx="2996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Turecká brigáda v</a:t>
            </a:r>
          </a:p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orejské zimě</a:t>
            </a:r>
          </a:p>
          <a:p>
            <a:pPr algn="ctr"/>
            <a:r>
              <a:rPr lang="cs-CZ" sz="1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*9-10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29" y="1454494"/>
            <a:ext cx="6147767" cy="538767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1334" y="11661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020272" y="102306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*9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51416" y="145449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*10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18364"/>
            <a:ext cx="9144000" cy="6839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vojáci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armády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zaujali obranné pozice podél zamrzlé řeky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Imdžin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jižně od 38. rovnoběžky.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- 31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prosince 1950 byla zahájena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operace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cílem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obsadit Soul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vyhnat Američany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 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Koreje =) bez úspěchu =)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Číňané se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stáhli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ke svým zásobovacím jednotkám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Američané provedli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ofenzívu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WOLFHOUND=)úspěšná =) na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konci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března je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8. armáda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opět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u 38.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rovnoběžky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MacArthur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prosazuje vedení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války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do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konečné porážky komunismu v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celé Koreji =) byl  odvolán</a:t>
            </a: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87991"/>
            <a:ext cx="4211960" cy="517000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580345" y="1841384"/>
            <a:ext cx="45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78" y="-30201"/>
            <a:ext cx="5197642" cy="41148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5298178" cy="42484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530916" cy="44425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22" y="2119317"/>
            <a:ext cx="5976664" cy="474547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20072" y="118373"/>
            <a:ext cx="382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Obrana na řece </a:t>
            </a:r>
          </a:p>
          <a:p>
            <a:pPr algn="r"/>
            <a:r>
              <a:rPr lang="cs-CZ" sz="36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Imdžin</a:t>
            </a:r>
            <a:r>
              <a:rPr lang="cs-CZ" sz="3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*12-15</a:t>
            </a:r>
            <a:endParaRPr lang="cs-CZ" sz="16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*12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04331" y="80200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04248" y="155679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572086" y="222047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*15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4988"/>
            <a:ext cx="7924800" cy="60570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Válka ve vzduchu</a:t>
            </a:r>
            <a:endParaRPr lang="cs-CZ" sz="32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91440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obě strany používají nově proudová    letadla =) OSN jako první, ale SSSR pošle do Koreje nové stroje   MiG-15  =) velké překvapení (je obratnější, mohutně vyzbrojený a rychlejší než letouny protivníka)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" y="1700808"/>
            <a:ext cx="4788709" cy="32403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2110" y="174752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USA proto pošlou své nejmodernější stroje F-86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Sabre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=) srovnatelný se stroji protivníka,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ale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díky lepší taktice americké stroje vítězí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01" y="3973860"/>
            <a:ext cx="4857499" cy="28841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678" y="454047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674000" y="400508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7098110" y="3268393"/>
            <a:ext cx="282202" cy="652872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66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 rot="19671709">
            <a:off x="4294458" y="1842159"/>
            <a:ext cx="681419" cy="226198"/>
          </a:xfrm>
          <a:prstGeom prst="lef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5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79" y="2501"/>
            <a:ext cx="6058021" cy="3498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79" y="404664"/>
            <a:ext cx="5406553" cy="43471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661404" cy="363016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97305"/>
            <a:ext cx="5676076" cy="427669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15760"/>
            <a:ext cx="3053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Tahounem války se staly</a:t>
            </a:r>
          </a:p>
          <a:p>
            <a:pPr algn="ct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proudové stroje</a:t>
            </a:r>
          </a:p>
          <a:p>
            <a:r>
              <a:rPr lang="cs-CZ" sz="1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*18-20</a:t>
            </a:r>
            <a:endParaRPr lang="cs-CZ" sz="16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6061091"/>
            <a:ext cx="6696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Poslední velký konflikt vrtulových letadel </a:t>
            </a:r>
            <a:r>
              <a:rPr lang="cs-CZ" sz="1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*21</a:t>
            </a:r>
            <a:endParaRPr lang="cs-CZ" sz="16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29826" y="3533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*18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53879" y="43602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*19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94384" y="13407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71600" y="184873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706090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Poslední fáze konfliktu</a:t>
            </a:r>
            <a:endParaRPr lang="cs-CZ" sz="36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- 22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dubna 1951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Číňané zahájili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jarní ofenzívu =) Korejci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zbaběle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ustupují ale     Britové   svedli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jednu z nejslavnějších bitev v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celé válce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tři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prapory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pěchoty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 belgickým praporem, asi 6000 mužů, se zakopaly 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jižním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břehu řeky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Imdžinu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a bojovaly do posledního náboje a přišly celkem o 1000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mužů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Číňanům způsobili ztráty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10 000 mužů 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zadrželi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útok 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Soul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Číňané opět útočí =) odraženi (17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mrtvých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 10 000 zajatých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komunistů =)                                                          vojska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OSN pokračovala v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ofenzívě a rudí                                                                     se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zakopali hluboko v 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kopcích =) nadešel                                                           čas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pro mírová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jednání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89540"/>
            <a:ext cx="3491880" cy="43648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345662" y="5949280"/>
            <a:ext cx="2325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Konec čínského</a:t>
            </a:r>
          </a:p>
          <a:p>
            <a:pPr algn="ctr"/>
            <a:r>
              <a:rPr lang="cs-CZ" sz="24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„dobrovolníka“</a:t>
            </a:r>
            <a:endParaRPr lang="cs-CZ" sz="24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674000" y="649626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00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9154"/>
            <a:ext cx="7924800" cy="807558"/>
          </a:xfrm>
        </p:spPr>
        <p:txBody>
          <a:bodyPr/>
          <a:lstStyle/>
          <a:p>
            <a:pPr algn="ctr"/>
            <a:r>
              <a:rPr lang="cs-CZ" sz="4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Mírová jednání</a:t>
            </a:r>
            <a:endParaRPr lang="cs-CZ" sz="4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0026" y="692696"/>
            <a:ext cx="9123974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Američané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 Korejci pro to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vytvořili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dobré podmínky,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Čína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vše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hatila svým odmítavým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postojem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první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jednání o příměří se konalo 10.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července 1951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ve městě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Kesong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na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území okupovaném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Severokorejci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Číňané dávají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najevo svou moc – do tábora měli přístup jen komunističtí novináři, Číňané seděli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vysokých čalouněných křeslech, vyjednavači za OSN dostali malé dřevěné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židle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začátku prosince 1951 začala jednání o válečných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zajatcích =)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Američané postrádali přes 11 000 mužů a navíc 88 000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Jihokorejců; jednotky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OSN uvedly,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že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mají 132 474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zajatců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z toho 95 531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Severokorejců 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20 700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Číňanů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mírový dokument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byl podepsán americkým generálem Williamem K. Harrisonem a severokorejským generálem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Ilem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v pondělí 27. července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1953</a:t>
            </a: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14" y="116632"/>
            <a:ext cx="9139485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podél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38. rovnoběžky je demilitarizované pásmo obehnané protitankovými příkopy s vysokým plotem z ostnatého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drátu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hranici 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donedávna střežilo 1,5 milionu vojáků, nelze ji překročit a obě země nejsou dokonce ani telefonicky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spojeny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USA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dosud Jižní Koreu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neopustily ( v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polovině devadesátých let se na jejím území nacházelo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stále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asi 40 000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americ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                                                                      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kých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vojáků) </a:t>
            </a: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73" y="2514600"/>
            <a:ext cx="5653659" cy="4343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80861"/>
            <a:ext cx="5379778" cy="378601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-19000" y="6021288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Výbušná hranice</a:t>
            </a:r>
            <a:endParaRPr lang="cs-CZ" sz="24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23816" y="252329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11760" y="311239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05" y="17714"/>
            <a:ext cx="4201255" cy="3771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Válečné ztráty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USA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50 000</a:t>
            </a:r>
            <a:b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Jižní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Korea 1 250 000</a:t>
            </a:r>
            <a:b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Severní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Korea 500 000</a:t>
            </a:r>
            <a:b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Čína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900 000</a:t>
            </a:r>
            <a:b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OSN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3 000</a:t>
            </a:r>
            <a:b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CELKEM 2 703 000</a:t>
            </a:r>
            <a:b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SSSR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přiznal ztrátu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120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pilotů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1"/>
            <a:ext cx="5756644" cy="37890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88096"/>
            <a:ext cx="5214864" cy="4221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1" y="0"/>
            <a:ext cx="5952839" cy="46531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191161" y="1329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56680" y="30689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99792" y="208809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*26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77" y="0"/>
            <a:ext cx="5040524" cy="642924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432009" cy="5639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0"/>
            <a:ext cx="3635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Užití napalmu bylo </a:t>
            </a:r>
          </a:p>
          <a:p>
            <a:pPr algn="ctr"/>
            <a:r>
              <a:rPr lang="cs-CZ" sz="32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elmi rozšířené</a:t>
            </a:r>
            <a:endParaRPr lang="cs-CZ" sz="32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03476" y="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54065" y="121333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*29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523598" cy="706090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Protivníci – koalice OSN</a:t>
            </a:r>
            <a:endParaRPr lang="cs-CZ" sz="40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599814"/>
            <a:ext cx="9144000" cy="62373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                                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8378" y="863672"/>
            <a:ext cx="2340692" cy="148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188691"/>
            <a:ext cx="10807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104547" cy="5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849282"/>
            <a:ext cx="1080796" cy="54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96472"/>
            <a:ext cx="1104547" cy="7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2" y="4502581"/>
            <a:ext cx="1097491" cy="73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4" y="5445224"/>
            <a:ext cx="1120429" cy="7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29" y="2444744"/>
            <a:ext cx="1011316" cy="6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29" y="3257853"/>
            <a:ext cx="1016317" cy="67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46" y="4075948"/>
            <a:ext cx="1023899" cy="68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00" y="4868411"/>
            <a:ext cx="1016317" cy="67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62" y="5608670"/>
            <a:ext cx="1017155" cy="58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70" y="1162344"/>
            <a:ext cx="996095" cy="6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70" y="2032003"/>
            <a:ext cx="996095" cy="6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44" y="2884055"/>
            <a:ext cx="996095" cy="66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43" y="3690292"/>
            <a:ext cx="981173" cy="85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66" y="4741632"/>
            <a:ext cx="981173" cy="66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66" y="5573322"/>
            <a:ext cx="1012851" cy="67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1339389"/>
            <a:ext cx="134447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Jižní Korea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USA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Velká Británie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Filipíny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Kanada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Turecko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2642116"/>
            <a:ext cx="9733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Nizozemí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Austrálie</a:t>
            </a:r>
          </a:p>
          <a:p>
            <a:endParaRPr lang="cs-CZ" dirty="0"/>
          </a:p>
          <a:p>
            <a:r>
              <a:rPr lang="cs-CZ" dirty="0" smtClean="0"/>
              <a:t>Nový</a:t>
            </a:r>
          </a:p>
          <a:p>
            <a:r>
              <a:rPr lang="cs-CZ" dirty="0" smtClean="0"/>
              <a:t>Zéland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Thajsko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Etiopie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52320" y="1385672"/>
            <a:ext cx="13227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Řecko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Francie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Kolumbie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Belgie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JAR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Lucembursko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5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8419"/>
            <a:ext cx="7924800" cy="808294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Následky války</a:t>
            </a:r>
            <a:endParaRPr lang="cs-CZ" sz="44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5143429" cy="41044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28780" y="826752"/>
            <a:ext cx="2795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1. tisíce mrtvých </a:t>
            </a:r>
          </a:p>
          <a:p>
            <a:pPr algn="ctr"/>
            <a:r>
              <a:rPr lang="cs-CZ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a raněných</a:t>
            </a:r>
            <a:endParaRPr lang="cs-CZ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4953328" cy="39839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08904" y="2188798"/>
            <a:ext cx="356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2. materiální ztráty</a:t>
            </a:r>
            <a:endParaRPr lang="cs-CZ" sz="32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90176"/>
            <a:ext cx="5955754" cy="39597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071370" y="3284670"/>
            <a:ext cx="220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uprchlíci</a:t>
            </a:r>
          </a:p>
          <a:p>
            <a:pPr algn="ctr"/>
            <a:r>
              <a:rPr lang="cs-CZ" sz="32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ez domova</a:t>
            </a:r>
            <a:endParaRPr lang="cs-CZ" sz="32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710" y="72999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*30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04805" y="159619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*31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01370" y="278039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*32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0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Obrazové zdroje</a:t>
            </a:r>
            <a:endParaRPr lang="cs-CZ" sz="40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FF66"/>
                </a:solidFill>
              </a:rPr>
              <a:t>*1 – 15   - http</a:t>
            </a:r>
            <a:r>
              <a:rPr lang="cs-CZ" dirty="0">
                <a:solidFill>
                  <a:srgbClr val="FFFF66"/>
                </a:solidFill>
              </a:rPr>
              <a:t>://</a:t>
            </a:r>
            <a:r>
              <a:rPr lang="cs-CZ" dirty="0" smtClean="0">
                <a:solidFill>
                  <a:srgbClr val="FFFF66"/>
                </a:solidFill>
              </a:rPr>
              <a:t>commons.wikimedia.org/wiki/Korean_War?uselang=cs</a:t>
            </a:r>
          </a:p>
          <a:p>
            <a:pPr marL="0" indent="0">
              <a:buNone/>
            </a:pPr>
            <a:r>
              <a:rPr lang="cs-CZ" dirty="0">
                <a:solidFill>
                  <a:srgbClr val="FFFF66"/>
                </a:solidFill>
              </a:rPr>
              <a:t>*16       </a:t>
            </a:r>
            <a:r>
              <a:rPr lang="cs-CZ" dirty="0" smtClean="0">
                <a:solidFill>
                  <a:srgbClr val="FFFF66"/>
                </a:solidFill>
              </a:rPr>
              <a:t>  </a:t>
            </a:r>
            <a:r>
              <a:rPr lang="cs-CZ" dirty="0">
                <a:solidFill>
                  <a:srgbClr val="FFFF66"/>
                </a:solidFill>
              </a:rPr>
              <a:t>- http://</a:t>
            </a:r>
            <a:r>
              <a:rPr lang="cs-CZ" dirty="0" smtClean="0">
                <a:solidFill>
                  <a:srgbClr val="FFFF66"/>
                </a:solidFill>
              </a:rPr>
              <a:t>commons.wikimedia.org/wiki/MiG-15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FF66"/>
                </a:solidFill>
              </a:rPr>
              <a:t>*19         - </a:t>
            </a:r>
            <a:r>
              <a:rPr lang="cs-CZ" dirty="0">
                <a:solidFill>
                  <a:srgbClr val="FFFF66"/>
                </a:solidFill>
              </a:rPr>
              <a:t>http://commons.wikimedia.org/wiki/Korean_War?uselang=cs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FF66"/>
                </a:solidFill>
              </a:rPr>
              <a:t>*17, 18, 20 </a:t>
            </a:r>
            <a:r>
              <a:rPr lang="cs-CZ" dirty="0">
                <a:solidFill>
                  <a:srgbClr val="FFFF66"/>
                </a:solidFill>
              </a:rPr>
              <a:t>- http://</a:t>
            </a:r>
            <a:r>
              <a:rPr lang="cs-CZ" dirty="0" smtClean="0">
                <a:solidFill>
                  <a:srgbClr val="FFFF66"/>
                </a:solidFill>
              </a:rPr>
              <a:t>commons.wikimedia.org/wiki/F-86_Sabre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FF66"/>
                </a:solidFill>
              </a:rPr>
              <a:t>*21-32    - </a:t>
            </a:r>
            <a:r>
              <a:rPr lang="cs-CZ" dirty="0">
                <a:solidFill>
                  <a:srgbClr val="FFFF66"/>
                </a:solidFill>
              </a:rPr>
              <a:t>http://commons.wikimedia.org/wiki/Korean_War?uselang=cs</a:t>
            </a:r>
            <a:endParaRPr lang="cs-CZ" dirty="0" smtClean="0">
              <a:solidFill>
                <a:srgbClr val="FFFF66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cs-CZ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Protivníci – </a:t>
            </a:r>
            <a:r>
              <a:rPr lang="cs-CZ" sz="3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komunistický blok</a:t>
            </a:r>
            <a:endParaRPr lang="cs-CZ" sz="3600" dirty="0">
              <a:solidFill>
                <a:srgbClr val="FFFF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1505744" cy="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1505744" cy="10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69889"/>
            <a:ext cx="1505744" cy="96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15816" y="1394038"/>
            <a:ext cx="9541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Severní </a:t>
            </a:r>
          </a:p>
          <a:p>
            <a:pPr algn="ctr"/>
            <a:r>
              <a:rPr lang="cs-CZ" dirty="0"/>
              <a:t> </a:t>
            </a:r>
            <a:r>
              <a:rPr lang="cs-CZ" dirty="0" smtClean="0"/>
              <a:t>Korea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 smtClean="0"/>
              <a:t>Čínská</a:t>
            </a:r>
          </a:p>
          <a:p>
            <a:pPr algn="ctr"/>
            <a:r>
              <a:rPr lang="cs-CZ" dirty="0" smtClean="0"/>
              <a:t>lidová</a:t>
            </a:r>
          </a:p>
          <a:p>
            <a:pPr algn="ctr"/>
            <a:r>
              <a:rPr lang="cs-CZ" dirty="0"/>
              <a:t>r</a:t>
            </a:r>
            <a:r>
              <a:rPr lang="cs-CZ" dirty="0" smtClean="0"/>
              <a:t>epublika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SSSR</a:t>
            </a:r>
          </a:p>
        </p:txBody>
      </p:sp>
    </p:spTree>
    <p:extLst>
      <p:ext uri="{BB962C8B-B14F-4D97-AF65-F5344CB8AC3E}">
        <p14:creationId xmlns:p14="http://schemas.microsoft.com/office/powerpoint/2010/main" val="24261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04" y="155902"/>
            <a:ext cx="7924800" cy="72008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Válka začíná - 1950</a:t>
            </a:r>
            <a:endParaRPr lang="cs-CZ" sz="44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6004" y="857824"/>
            <a:ext cx="9144000" cy="602128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porážce Japonců Korea rozdělena 38.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rovnoběžkou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=) sever pod kontrolou Sovětského svazu, jih okupovaly Spojené státy </a:t>
            </a:r>
            <a:endParaRPr lang="cs-CZ" sz="24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ráno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25. června začal útok Severokorejské lidové armády (SKLA) =) 89 000 vojáků =) početní převahu =) útoku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mohlo čelit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pouze 38 000 vojáků </a:t>
            </a:r>
            <a:endParaRPr lang="cs-CZ" sz="24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- 26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6. byl již Soul v rukou komunistů. </a:t>
            </a:r>
            <a:endParaRPr lang="cs-CZ" sz="24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- 27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června Rada bezpečnosti OSN odsoudila agresi a odsouhlasila vojenskou pomoc Jižní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Koreji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ke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koalici vedené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USA se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připojilo 22 států, 16 zemí vyslalo do Koreje svá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vojska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Když se situace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vyvíjela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stále hůře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přilétá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29. června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Japonska vrchní velitel vojsk OSN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Douglas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MacArthur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1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3384376" cy="5963658"/>
          </a:xfrm>
        </p:spPr>
      </p:pic>
      <p:sp>
        <p:nvSpPr>
          <p:cNvPr id="6" name="TextovéPole 5"/>
          <p:cNvSpPr txBox="1"/>
          <p:nvPr/>
        </p:nvSpPr>
        <p:spPr>
          <a:xfrm>
            <a:off x="8398702" y="61555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* 1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čtyři pěší divize se nacházely jako okupační síly na Japonských ostrovech ve stavu 8. armády, které velel                                                  zkušený a agresivní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Waldon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Walker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         známý pod přezdívkou Buldok</a:t>
            </a:r>
          </a:p>
          <a:p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- 24. pěší divize se okamžitě přesunula do                                                          Koreje pod označením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Smith</a:t>
            </a:r>
          </a:p>
          <a:p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bojovala proti desetinásobné přesile a  je                                          nucena ustoupit =) ztráty činily téměř                                                        40 % původní jednotky</a:t>
            </a:r>
          </a:p>
          <a:p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- 10. července byla zaznamenána první                                                     masová vražda amerických zajatců=)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est                                                vojáků s rukama svázanýma za zády bylo                                                     střeleno do týlu =) předzvěst zvěrstev,                                                              kterých se pak dopouštěli zvláště čínští                                                   „dobrovolníci“ v daleko větším rozsahu </a:t>
            </a: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" y="260648"/>
            <a:ext cx="5478512" cy="44661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08103" y="404663"/>
            <a:ext cx="342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První obětí jsou vždy</a:t>
            </a:r>
          </a:p>
          <a:p>
            <a:pPr algn="r"/>
            <a:r>
              <a:rPr lang="cs-CZ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civilisté     </a:t>
            </a:r>
            <a:r>
              <a:rPr lang="cs-CZ" sz="1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*2,3</a:t>
            </a:r>
            <a:endParaRPr lang="cs-CZ" sz="16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6745"/>
            <a:ext cx="5851215" cy="45639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24962"/>
            <a:ext cx="5845884" cy="459632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869757" y="6099393"/>
            <a:ext cx="4594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Pak jsou na řadě vojáci </a:t>
            </a:r>
            <a:r>
              <a:rPr lang="cs-CZ" sz="1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*4</a:t>
            </a:r>
            <a:endParaRPr lang="cs-CZ" sz="16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648"/>
            <a:ext cx="7924800" cy="830064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FFFF66"/>
                </a:solidFill>
              </a:rPr>
              <a:t>Obrana </a:t>
            </a:r>
            <a:r>
              <a:rPr lang="cs-CZ" sz="3600" b="1" dirty="0" err="1">
                <a:solidFill>
                  <a:srgbClr val="FFFF66"/>
                </a:solidFill>
              </a:rPr>
              <a:t>Pusanského</a:t>
            </a:r>
            <a:r>
              <a:rPr lang="cs-CZ" sz="3600" b="1" dirty="0">
                <a:solidFill>
                  <a:srgbClr val="FFFF66"/>
                </a:solidFill>
              </a:rPr>
              <a:t> perimetru</a:t>
            </a:r>
            <a:endParaRPr lang="cs-CZ" sz="3600" dirty="0">
              <a:solidFill>
                <a:srgbClr val="FFFF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gen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Walker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měl k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dispozici 92 000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vojáků, ale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polovinu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nevalné kvality =) proti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nim stálo 70 000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Severokorejců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při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bojích v okolí přístavu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Masan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letectvo USA poprvé použilo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napalm    a přepravu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raněných pomocí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vrtulníků     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Bell H–13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Sioux</a:t>
            </a: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již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během ústupových bojů gen.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MacArthur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plánuje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operaci napadení z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týlu a když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Pusanský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perimetr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odolal,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spojenci přešli do útoku  vyloďovací operací v okolí města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Inčchon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   nedaleko Soulu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pro vylodění vyčleněna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legendární 1. divize námořní pěchoty, druhou divizí byla 7. pěší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divize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- 15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září vyplul na moře svaz čítající 230 lodí s více než 50 000 pěšáky, podpůrnými ženijními, tankovými a dělostřeleckými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jednotkami =)útok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nečekaný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 Severokorejce dokonale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překvapil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již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16. září byl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Inčchon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obsazen. 22. září začal útok na Soul a dvanáct dnů po vylodění u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Inčchonu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byl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osvobozen</a:t>
            </a: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6336704" cy="4507818"/>
          </a:xfrm>
        </p:spPr>
      </p:pic>
      <p:sp>
        <p:nvSpPr>
          <p:cNvPr id="2" name="TextovéPole 1"/>
          <p:cNvSpPr txBox="1"/>
          <p:nvPr/>
        </p:nvSpPr>
        <p:spPr>
          <a:xfrm>
            <a:off x="6471946" y="19472"/>
            <a:ext cx="2651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Vylodění </a:t>
            </a:r>
          </a:p>
          <a:p>
            <a:pPr algn="ctr"/>
            <a:r>
              <a:rPr lang="cs-CZ" sz="40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cs-CZ" sz="40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Inčchonu</a:t>
            </a:r>
            <a:endParaRPr lang="cs-CZ" sz="4000" b="1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*5-7</a:t>
            </a:r>
            <a:endParaRPr lang="cs-CZ" sz="16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6480720" cy="44311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73964"/>
            <a:ext cx="6264696" cy="51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648072"/>
          </a:xfrm>
        </p:spPr>
        <p:txBody>
          <a:bodyPr/>
          <a:lstStyle/>
          <a:p>
            <a:pPr algn="ctr"/>
            <a:r>
              <a:rPr lang="cs-CZ" sz="36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OSN </a:t>
            </a:r>
            <a:r>
              <a:rPr lang="cs-CZ" sz="36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postupuje  k  </a:t>
            </a:r>
            <a:r>
              <a:rPr lang="cs-CZ" sz="36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Ja-lu</a:t>
            </a:r>
            <a:endParaRPr lang="cs-CZ" dirty="0">
              <a:solidFill>
                <a:srgbClr val="FFFF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604074"/>
            <a:ext cx="91440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vojska OSN se rozhodla pro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osvobození celé Koreje od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komunismu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velkou hrozbou je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Čína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=) vyhrožuje vstupem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války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pokud 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spojenci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překročí 38.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rovnoběžku =)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ikdo toto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varování nebral vážně </a:t>
            </a:r>
            <a:endParaRPr lang="cs-CZ" sz="24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- 9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října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armáda překročila hranici =) 19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října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padl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Pchjongjang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vojáci OSN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nachází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svědectví o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zvěrstvech komunistů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– tisíce zastřelených a umučených civilistů lemovaly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cesty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postupu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Američané se přiblížili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 čínské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hranici =) Čína se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zapojila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do konfliktu =)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MacArthur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nařídil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bombardování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mostů 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řece  </a:t>
            </a:r>
            <a:r>
              <a:rPr lang="cs-CZ" sz="24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Ja-lu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2400" dirty="0" smtClean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nový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útok začal 25.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listopadu1950 =)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roti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118 000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mužů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armády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stálo asi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Číňanů, 100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000 vojáků mohli nasadit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Severokorejci =) jedna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lidská vlna za druhou se valily proti spojeneckým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liniím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- gen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MacArthur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souhlasil s 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obranou =) jednotky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prchaly s vědomím, že Číňané většinou neberou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zajatce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vzdávající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se vojáky zbijí, okradou a bez ohledu na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 ženevské    konvence </a:t>
            </a:r>
            <a:r>
              <a:rPr lang="cs-CZ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zajatcích je popraví</a:t>
            </a:r>
          </a:p>
          <a:p>
            <a:pPr marL="0" indent="0">
              <a:buNone/>
            </a:pPr>
            <a:endParaRPr lang="cs-CZ" sz="2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307</TotalTime>
  <Words>1113</Words>
  <Application>Microsoft Office PowerPoint</Application>
  <PresentationFormat>Předvádění na obrazovce (4:3)</PresentationFormat>
  <Paragraphs>170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Horizont</vt:lpstr>
      <vt:lpstr>Korejská válka</vt:lpstr>
      <vt:lpstr>Protivníci – koalice OSN</vt:lpstr>
      <vt:lpstr>Protivníci – komunistický blok</vt:lpstr>
      <vt:lpstr>Válka začíná - 1950</vt:lpstr>
      <vt:lpstr>Prezentace aplikace PowerPoint</vt:lpstr>
      <vt:lpstr>Prezentace aplikace PowerPoint</vt:lpstr>
      <vt:lpstr>Obrana Pusanského perimetru</vt:lpstr>
      <vt:lpstr>Prezentace aplikace PowerPoint</vt:lpstr>
      <vt:lpstr>OSN  postupuje  k  Ja-lu</vt:lpstr>
      <vt:lpstr>Prezentace aplikace PowerPoint</vt:lpstr>
      <vt:lpstr>Prezentace aplikace PowerPoint</vt:lpstr>
      <vt:lpstr>Prezentace aplikace PowerPoint</vt:lpstr>
      <vt:lpstr>Válka ve vzduchu</vt:lpstr>
      <vt:lpstr>Prezentace aplikace PowerPoint</vt:lpstr>
      <vt:lpstr>Poslední fáze konfliktu</vt:lpstr>
      <vt:lpstr>Mírová jednání</vt:lpstr>
      <vt:lpstr>Prezentace aplikace PowerPoint</vt:lpstr>
      <vt:lpstr>Prezentace aplikace PowerPoint</vt:lpstr>
      <vt:lpstr>Prezentace aplikace PowerPoint</vt:lpstr>
      <vt:lpstr>Následky války</vt:lpstr>
      <vt:lpstr>Obrazové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Korejská válka</dc:title>
  <dc:creator>Admin</dc:creator>
  <cp:lastModifiedBy>Admin</cp:lastModifiedBy>
  <cp:revision>30</cp:revision>
  <dcterms:created xsi:type="dcterms:W3CDTF">2012-05-12T19:40:46Z</dcterms:created>
  <dcterms:modified xsi:type="dcterms:W3CDTF">2019-11-13T15:03:03Z</dcterms:modified>
</cp:coreProperties>
</file>