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0B7C-E08E-4499-9A76-A652E88BAFED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E4BE-071D-4EF8-A806-88E8E6AC3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17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0B7C-E08E-4499-9A76-A652E88BAFED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E4BE-071D-4EF8-A806-88E8E6AC3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129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0B7C-E08E-4499-9A76-A652E88BAFED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E4BE-071D-4EF8-A806-88E8E6AC3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6943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0B7C-E08E-4499-9A76-A652E88BAFED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E4BE-071D-4EF8-A806-88E8E6AC3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14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0B7C-E08E-4499-9A76-A652E88BAFED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E4BE-071D-4EF8-A806-88E8E6AC3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08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0B7C-E08E-4499-9A76-A652E88BAFED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E4BE-071D-4EF8-A806-88E8E6AC3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82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0B7C-E08E-4499-9A76-A652E88BAFED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E4BE-071D-4EF8-A806-88E8E6AC3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1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0B7C-E08E-4499-9A76-A652E88BAFED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E4BE-071D-4EF8-A806-88E8E6AC3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7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0B7C-E08E-4499-9A76-A652E88BAFED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E4BE-071D-4EF8-A806-88E8E6AC3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98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0B7C-E08E-4499-9A76-A652E88BAFED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E4BE-071D-4EF8-A806-88E8E6AC3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73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0B7C-E08E-4499-9A76-A652E88BAFED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E4BE-071D-4EF8-A806-88E8E6AC3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43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60B7C-E08E-4499-9A76-A652E88BAFED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CE4BE-071D-4EF8-A806-88E8E6AC3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065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7772400" cy="2234679"/>
          </a:xfrm>
        </p:spPr>
        <p:txBody>
          <a:bodyPr>
            <a:noAutofit/>
          </a:bodyPr>
          <a:lstStyle/>
          <a:p>
            <a:r>
              <a:rPr lang="cs-CZ" sz="6600" b="1" dirty="0" smtClean="0">
                <a:latin typeface="Times New Roman" pitchFamily="18" charset="0"/>
                <a:cs typeface="Times New Roman" pitchFamily="18" charset="0"/>
              </a:rPr>
              <a:t>Křížové výpravy středověku</a:t>
            </a:r>
            <a:endParaRPr lang="cs-CZ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64844" y="6228432"/>
            <a:ext cx="4679156" cy="648072"/>
          </a:xfrm>
        </p:spPr>
        <p:txBody>
          <a:bodyPr>
            <a:normAutofit/>
          </a:bodyPr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Autor: Mgr. Zdeněk Vejražka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Podkrušnohorské gymnázium, Most, příspěvková organizace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96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5760640" cy="1124744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latin typeface="Times New Roman" pitchFamily="18" charset="0"/>
                <a:cs typeface="Times New Roman" pitchFamily="18" charset="0"/>
              </a:rPr>
              <a:t>Křižácké řády</a:t>
            </a:r>
            <a:endParaRPr lang="cs-CZ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24085" y="980729"/>
            <a:ext cx="9135681" cy="27363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Jako první byl v Jeruzalémě založen řád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johanitů                                        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(později známý jako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řád 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maltézských rytířů).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                 Johanité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jako řád vojenský a rytířský získali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nové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povinnosti jako byla ochrana poutníků 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                   obrana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Kristova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hrobu.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Johanité přesunuli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hlavní                                        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pole působnosti do Středomoří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ostrov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Rhodos                                               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 později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Maltu (označováni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jako maltézští rytíři).</a:t>
            </a:r>
          </a:p>
          <a:p>
            <a:pPr marL="0" indent="0">
              <a:buNone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717" y="26041"/>
            <a:ext cx="3098283" cy="383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0" y="3573015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Řád templářů byl založen roku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1119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na ochranu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poutníků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, kteří přicházeli do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Svaté země. Řád neměl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charitativní povahu,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	             avšak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jednou za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čas obdarovával chudé almužnou.</a:t>
            </a:r>
            <a:r>
              <a:rPr lang="cs-CZ" sz="2400" dirty="0"/>
              <a:t>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Ř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ád  	             umožňoval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, aby si šlechta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uschovávala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peníze a cenné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	             předměty v templářských domech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, což u řádu zapříčinilo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             vytvoření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rozsáhlé bankovní sítě. Proto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postupně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                           	              získávali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templáři majetek a moc a v polovině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                          	             12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 století tvořili asi třetinu všech rytířů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                        	             v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 Jeruzalémském království.</a:t>
            </a:r>
          </a:p>
          <a:p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" y="4348461"/>
            <a:ext cx="1907704" cy="250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726898" y="357301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*9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649052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*10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8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4596" y="11015"/>
            <a:ext cx="9178596" cy="2481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řetím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nejsilnějším řádem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stal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Řád německých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rytířů                                                roku 1196 uznán za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Řád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samostatný.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Svaté zemi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vlastnil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několik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hradů, ale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Akkonu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měl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jen jednu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citadelu=)proto se Řád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začal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angažovat                                v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Evropě, kde východní hranice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křesťanů byly                                                 ohrožovány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pohany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pravoslavím. 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967" y="239695"/>
            <a:ext cx="2587033" cy="388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0" y="2420888"/>
            <a:ext cx="883872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Papež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byl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jedinou autoritou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řádů  a zasahoval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jen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      výjimečně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 v krajních případech. 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Velmistři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řádů si počínali jako samostatní vládcové ,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           světští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panovníci ani duchovní nemohli do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působení                       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řádů zasahovat, což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vedlo i ke konfliktům s papežem.                      Vše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vyvrcholilo nařčením templářského řádu z kacířství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jejich následným zrušením.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530805" y="3763664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 11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705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5565"/>
            <a:ext cx="9144000" cy="850106"/>
          </a:xfrm>
        </p:spPr>
        <p:txBody>
          <a:bodyPr>
            <a:normAutofit fontScale="90000"/>
          </a:bodyPr>
          <a:lstStyle/>
          <a:p>
            <a:r>
              <a:rPr lang="cs-CZ" sz="4900" b="1" dirty="0" smtClean="0">
                <a:latin typeface="Times New Roman" pitchFamily="18" charset="0"/>
                <a:cs typeface="Times New Roman" pitchFamily="18" charset="0"/>
              </a:rPr>
              <a:t>Kruciáty na </a:t>
            </a:r>
            <a:r>
              <a:rPr lang="cs-CZ" sz="4900" b="1" dirty="0">
                <a:latin typeface="Times New Roman" pitchFamily="18" charset="0"/>
                <a:cs typeface="Times New Roman" pitchFamily="18" charset="0"/>
              </a:rPr>
              <a:t>evropském </a:t>
            </a:r>
            <a:r>
              <a:rPr lang="cs-CZ" sz="4900" b="1" dirty="0" smtClean="0">
                <a:latin typeface="Times New Roman" pitchFamily="18" charset="0"/>
                <a:cs typeface="Times New Roman" pitchFamily="18" charset="0"/>
              </a:rPr>
              <a:t>kontinentě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jednak proti pohanům a jednak proti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křesťanským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kacířům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výpravy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proti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pohanům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u Baltského moře se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účastnili rytíři, v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 polovině 12. století uspořádali tažení proti polabským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Slovanům a do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Pobaltí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-měly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trvalý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efekt =) křižáci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dobytá území konsolidovali,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osídlili, christianizovali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 částečně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germanizovali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řád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německých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rytířů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 Pobaltí založil vlastní řádový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stát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první proti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kacířům byla Albigenská křížová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výprava(1209–1229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proti katarské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herezi v jižní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Francii (padlo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200 000 až 1 000 000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lidí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posledními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kruciátami byly čtyři křížové výpravy proti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husitům 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první 1420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vyhlášená Martinem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 V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., druhá 1421, třetí 1427 a čtvrtá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1431 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ani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jedna nebyla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úspěšná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28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cs-CZ" sz="5400" b="1" dirty="0">
                <a:latin typeface="Times New Roman" pitchFamily="18" charset="0"/>
                <a:cs typeface="Times New Roman" pitchFamily="18" charset="0"/>
              </a:rPr>
              <a:t>Důsledky a </a:t>
            </a:r>
            <a:r>
              <a:rPr lang="cs-CZ" sz="5400" b="1" dirty="0" smtClean="0">
                <a:latin typeface="Times New Roman" pitchFamily="18" charset="0"/>
                <a:cs typeface="Times New Roman" pitchFamily="18" charset="0"/>
              </a:rPr>
              <a:t>hodnocení výprav</a:t>
            </a:r>
            <a:endParaRPr lang="cs-CZ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výpravy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do Svaté země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prohloubily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propast mezi západními a východními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křesťany 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umožnily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zformování nových 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významných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ekonomických vazeb mezi Západem 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Orientem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italskými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městy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Benátky  a Janov        bohatly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 pronájmu lodí a půjček křižákům 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některé plodiny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se dostaly do Evropy, například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cukrová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třtina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poznatky o výrobě cukru, látek i 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skla 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49489"/>
            <a:ext cx="3727772" cy="298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300192" y="651021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*12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8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latin typeface="Times New Roman" pitchFamily="18" charset="0"/>
                <a:cs typeface="Times New Roman" pitchFamily="18" charset="0"/>
              </a:rPr>
              <a:t>Zdroje obrázků</a:t>
            </a:r>
            <a:endParaRPr lang="cs-CZ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56" y="1196752"/>
            <a:ext cx="91415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* 1   - http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commons.wikimedia.org/w/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index.php?search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templáři&amp;title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Special_Search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* 2   - http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commons.wikimedia.org/w/index.php?search=Balduin+z+Boulogne&amp;title=Special_ASearch&amp;fulltext=1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* 3   - http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://commons.wikimedia.org/wiki/File:Krizaci.jpg?uselang=cs</a:t>
            </a:r>
          </a:p>
          <a:p>
            <a:pPr marL="0" indent="0"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* 4   - http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://commons.wikimedia.org/wiki/File:Filip2_Akkon1191.jpg</a:t>
            </a:r>
          </a:p>
          <a:p>
            <a:pPr marL="0" indent="0"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* 5   - http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://commons.wikimedia.org/wiki/File:Richardbig.jpg?uselang=cs</a:t>
            </a:r>
          </a:p>
          <a:p>
            <a:pPr marL="0" indent="0"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* 6   - http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://cs.wikipedia.org/wiki/Soubor:ConquestOfConstantinopleByTheCrusadersIn1204.jpg</a:t>
            </a:r>
          </a:p>
          <a:p>
            <a:pPr marL="0" indent="0"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* 7   - http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commons.wikimedia.org/wiki/Category:Sixth_Crusade?uselang=cs</a:t>
            </a:r>
          </a:p>
          <a:p>
            <a:pPr marL="0" indent="0">
              <a:buNone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* 8   - http://commons.wikimedia.org/wiki/Category:Second_Crusade?uselang=cs</a:t>
            </a:r>
          </a:p>
          <a:p>
            <a:pPr marL="0" indent="0"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* 9,10- http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://cs.wikipedia.org/wiki/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Soubor:templáři.png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* 11 - http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cs.wikipedia.org/wiki/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Řád_německých_rytířů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* 12 - http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://cs.wikipedia.org/wiki/Soubor:Crusader_cavalry.jpg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94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3258" y="64453"/>
            <a:ext cx="7772400" cy="1296143"/>
          </a:xfrm>
        </p:spPr>
        <p:txBody>
          <a:bodyPr>
            <a:normAutofit fontScale="90000"/>
          </a:bodyPr>
          <a:lstStyle/>
          <a:p>
            <a:r>
              <a:rPr lang="cs-CZ" sz="8000" dirty="0" smtClean="0">
                <a:latin typeface="Aurora BdCn BT CE" pitchFamily="2" charset="0"/>
                <a:cs typeface="Times New Roman" pitchFamily="18" charset="0"/>
              </a:rPr>
              <a:t>Křížové výpravy</a:t>
            </a:r>
            <a:endParaRPr lang="cs-CZ" sz="8000" dirty="0">
              <a:latin typeface="Aurora BdCn BT CE" pitchFamily="2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1189725"/>
            <a:ext cx="9144000" cy="5589240"/>
          </a:xfrm>
        </p:spPr>
        <p:txBody>
          <a:bodyPr>
            <a:normAutofit lnSpcReduction="10000"/>
          </a:bodyPr>
          <a:lstStyle/>
          <a:p>
            <a:pPr algn="l"/>
            <a:r>
              <a:rPr 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Křížové nebo křižácké výpravy (</a:t>
            </a:r>
            <a:r>
              <a:rPr lang="cs-CZ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kruciáty)</a:t>
            </a:r>
            <a:r>
              <a:rPr 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byly vojenské výpravy z dob středověku, které vyhlašoval papež proti muslimům, pohanům a kacířům. Účastníci před zahájením výpravy skládali slib a byli označeni znamením kříže, které si našívali na šaty, a proto se nazývali křižáci (latinsky </a:t>
            </a:r>
            <a:r>
              <a:rPr lang="la-Latn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crucesignati</a:t>
            </a:r>
            <a:r>
              <a:rPr 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Byli dobrovolníky, měli za účast na výpravě přislíbeno </a:t>
            </a: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odpuštění hříchů.</a:t>
            </a:r>
            <a:endParaRPr lang="cs-CZ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západní Evropě 11. století roste </a:t>
            </a: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zájem </a:t>
            </a:r>
            <a:r>
              <a:rPr 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 svatá místa, především </a:t>
            </a: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Jeruzalém</a:t>
            </a:r>
            <a:r>
              <a:rPr 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Řím a </a:t>
            </a:r>
            <a:r>
              <a:rPr lang="cs-CZ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Compostelu</a:t>
            </a:r>
            <a:r>
              <a:rPr 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Tento                                                 </a:t>
            </a:r>
            <a:r>
              <a:rPr 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zájem vycházel z pocitu viny, že </a:t>
            </a: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Boží </a:t>
            </a:r>
            <a:r>
              <a:rPr 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hrob zůstává v rukou muslimů, </a:t>
            </a: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kteří </a:t>
            </a:r>
            <a:r>
              <a:rPr 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navíc poutníky ve Svaté zemi </a:t>
            </a: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ohrožují</a:t>
            </a:r>
            <a:r>
              <a:rPr 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Formování ideologie </a:t>
            </a: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křížových </a:t>
            </a:r>
            <a:r>
              <a:rPr 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výprav podpořil zvláště </a:t>
            </a: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papež </a:t>
            </a:r>
            <a:r>
              <a:rPr 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Řehoř </a:t>
            </a: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VII.</a:t>
            </a:r>
            <a:endParaRPr lang="cs-CZ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116" y="3140968"/>
            <a:ext cx="4524063" cy="365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585032" y="643209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630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88" y="-1"/>
            <a:ext cx="9134012" cy="66937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900" b="1" dirty="0" smtClean="0">
                <a:latin typeface="Times New Roman" pitchFamily="18" charset="0"/>
                <a:cs typeface="Times New Roman" pitchFamily="18" charset="0"/>
              </a:rPr>
              <a:t> První </a:t>
            </a:r>
            <a:r>
              <a:rPr lang="cs-CZ" sz="3900" b="1" dirty="0">
                <a:latin typeface="Times New Roman" pitchFamily="18" charset="0"/>
                <a:cs typeface="Times New Roman" pitchFamily="18" charset="0"/>
              </a:rPr>
              <a:t>křížová výprava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R. 1095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svolal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Urban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 II. koncil do francouzského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Clermontu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. Svůj proslov zakončil výzvou k pomoci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východním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křesťanům. Urbanova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výzva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byla adresována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šlechtě, přišla okamžitá reakce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i ze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 strany chudiny. Výpravy táhly odděleně na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východ do Uherska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poutníci loupili i na předměstí Konstantinopole. 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Rytíři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se na cestu do Svaté země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vydali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později.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1098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obsadil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Balduin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z 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Boulogne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Edessu</a:t>
            </a:r>
            <a:r>
              <a:rPr lang="cs-CZ" sz="240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aseline="30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založil první křižácký stát. 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3062351"/>
            <a:ext cx="2483951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3424931"/>
            <a:ext cx="65162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Vojsko táhlo na jih, kde oblehlo Antiochii a po ročním obléhání založil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Bohemund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z Tarentu další stát.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Zbylí křižáci 7. června oblehli Jeruzalém, který 15. července 1099 dobyli a drtivou většinu obyvatelstva povraždili. Vládcem Jeruzaléma byl zvolen vévoda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Godefroy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z 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Bouillonu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s titulem „ochránce   Božího hrobu“.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538055" y="648866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*2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7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84" y="28600"/>
            <a:ext cx="9141916" cy="6829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5700" b="1" dirty="0">
                <a:latin typeface="Times New Roman" pitchFamily="18" charset="0"/>
                <a:cs typeface="Times New Roman" pitchFamily="18" charset="0"/>
              </a:rPr>
              <a:t>Druhá křížová výprava</a:t>
            </a:r>
          </a:p>
          <a:p>
            <a:pPr marL="0" indent="0">
              <a:buNone/>
            </a:pP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1144 turecký </a:t>
            </a:r>
            <a:r>
              <a:rPr lang="cs-CZ" sz="2600" dirty="0" err="1">
                <a:latin typeface="Times New Roman" pitchFamily="18" charset="0"/>
                <a:cs typeface="Times New Roman" pitchFamily="18" charset="0"/>
              </a:rPr>
              <a:t>atabeg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dobyl </a:t>
            </a:r>
            <a:r>
              <a:rPr lang="cs-CZ" sz="2600" dirty="0" err="1" smtClean="0">
                <a:latin typeface="Times New Roman" pitchFamily="18" charset="0"/>
                <a:cs typeface="Times New Roman" pitchFamily="18" charset="0"/>
              </a:rPr>
              <a:t>Edessu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=) papež Evžen III. se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pustil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do organizování další křížové výpravy. Bula byla adresována především francouzskému králi Ludvíkovi VII., který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získal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i podporu římského krále Konráda III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1147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dorazili křižáci do Konstantinopole.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U </a:t>
            </a:r>
            <a:r>
              <a:rPr lang="cs-CZ" sz="2600" dirty="0" err="1">
                <a:latin typeface="Times New Roman" pitchFamily="18" charset="0"/>
                <a:cs typeface="Times New Roman" pitchFamily="18" charset="0"/>
              </a:rPr>
              <a:t>Dorylaea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byli přepadeni </a:t>
            </a:r>
            <a:r>
              <a:rPr lang="cs-CZ" sz="2600" dirty="0" err="1" smtClean="0">
                <a:latin typeface="Times New Roman" pitchFamily="18" charset="0"/>
                <a:cs typeface="Times New Roman" pitchFamily="18" charset="0"/>
              </a:rPr>
              <a:t>seldžuckými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Turky a většina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výpravy byla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vyhlazena. </a:t>
            </a:r>
          </a:p>
          <a:p>
            <a:pPr marL="0" indent="0">
              <a:buNone/>
            </a:pP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Druhá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část armády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byla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napadena a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téměř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pobita Turky u </a:t>
            </a:r>
            <a:r>
              <a:rPr lang="cs-CZ" sz="2600" dirty="0" err="1">
                <a:latin typeface="Times New Roman" pitchFamily="18" charset="0"/>
                <a:cs typeface="Times New Roman" pitchFamily="18" charset="0"/>
              </a:rPr>
              <a:t>Laodikeje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. Zbylá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hrstka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vojáků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pronikla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do Sýrie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Navzdory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všem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ztrátám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představoval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Ludvíkův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kontingent významnou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pomoc                                                                               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pro křižácké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státy =)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Ludvík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vydal do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Jeruzaléma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, kam již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dorazil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král Konrád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Neslavný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konec výpravy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prohloubil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spory                                                  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mezi francouzským a německým panovníkem. Damašek byl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ztracen a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muslimové tak byli proti křižákům opět o něco jednotnější.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3734545" cy="418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532440" y="572815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*3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28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"/>
            <a:ext cx="9144000" cy="24928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4000" b="1" dirty="0">
                <a:latin typeface="Times New Roman" pitchFamily="18" charset="0"/>
                <a:cs typeface="Times New Roman" pitchFamily="18" charset="0"/>
              </a:rPr>
              <a:t>Třetí křížová výprava</a:t>
            </a:r>
          </a:p>
          <a:p>
            <a:pPr marL="0" indent="0">
              <a:buNone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Po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bitvě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u 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Hattínu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 července 1187, dobytí Jeruzaléma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 ztrátě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téměř celého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Jeruzalémského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království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byla vyhlášena 29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 října 1187 třetí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křížová výprava. Získáni pro ni byli král Filip August a král Richard.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Svou účast na výpravě přislíbil i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císař Fridrich Barbarossa.</a:t>
            </a:r>
            <a:r>
              <a:rPr lang="cs-CZ" sz="2400" baseline="30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249" y="2171328"/>
            <a:ext cx="3487242" cy="339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9043"/>
            <a:ext cx="2646215" cy="387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484419"/>
            <a:ext cx="2286175" cy="334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20" y="2284090"/>
            <a:ext cx="55875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Roku 1190 vyrazila vojska pod vedením Richarda Lví srdce a Filipa II.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Roku 1191 křižáci dobyli město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Akkon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a francouzský král se vrátil zpět, zatímco Angličané a zbytek francouzských křižáků bojovali se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sultánem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Saladinem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ještě tři roky. Po marném pokusu o dobytí Jeruzaléma sultán předložil Richardovi mírový návrh, podle něhož zpřístupní Boží hrob západním poutníkům a uzná hranice stávajících křižáckých držav.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8520495" y="2171328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*4-5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3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168" y="0"/>
            <a:ext cx="9120832" cy="6858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sz="5200" b="1" dirty="0">
                <a:latin typeface="Times New Roman" pitchFamily="18" charset="0"/>
                <a:cs typeface="Times New Roman" pitchFamily="18" charset="0"/>
              </a:rPr>
              <a:t>Čtvrtá křížová výprava</a:t>
            </a:r>
          </a:p>
          <a:p>
            <a:pPr marL="0" indent="0">
              <a:buNone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V letech1199-1200 výprava                                                                  navzájem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si rovných rytířů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postupovala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do severní Itálie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              Benátčané požadovali, aby                                                              pro ně vybojovali od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Uherska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město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Zadar, za což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jim odloží                                                             splátky dluhů. Roku 1203                                                                    křižáci zaútočili i na                                                                       Konstantinopol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. dubna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1204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jim podařilo vniknout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do města; následovalo třídenní drancování a vraždění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obyvatelstva. Výprava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již do Egypta ani Svaté země nepokračovala. </a:t>
            </a:r>
          </a:p>
          <a:p>
            <a:pPr marL="0" indent="0" algn="ctr">
              <a:buNone/>
            </a:pPr>
            <a:r>
              <a:rPr lang="cs-CZ" sz="4300" b="1" dirty="0">
                <a:latin typeface="Times New Roman" pitchFamily="18" charset="0"/>
                <a:cs typeface="Times New Roman" pitchFamily="18" charset="0"/>
              </a:rPr>
              <a:t>Pátá křížová výprava</a:t>
            </a:r>
          </a:p>
          <a:p>
            <a:pPr marL="0" indent="0">
              <a:buNone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Roku 1215 Inocenc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 III. svolal Čtvrtý lateránský koncil. Jedním z důsledků koncilu byla pátá křížová výprava. Křižáci v Zajordánsku nenašli žádného protivníka, vydrancovali široké okolí a s kořistí se vrátili do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Akkonu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888" y="611808"/>
            <a:ext cx="5000104" cy="295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692890" y="3192537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*6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2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676" y="15900"/>
            <a:ext cx="9112324" cy="6842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40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Šestá </a:t>
            </a:r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křížová výprava</a:t>
            </a:r>
          </a:p>
          <a:p>
            <a:pPr marL="0" indent="0">
              <a:buNone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oku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1227 vyplula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flotila - vedl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ji císař Fridrich II.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                 Na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lodích vypukla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epidemie a nemocný císař zastavil                      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 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Otrantu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.  Po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uzdravení vyrazil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dál, ale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neměl zájem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                      vést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dlouhou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válku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 rozhodl se pro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diplomacii =)                                       1229 křesťané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získali nazpět Betlém, Nazaret,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Galileu                                      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Jeruzalém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kterého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měli muslimové svobodný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                       přístup. Fridrich se v Jeruzalémě protiprávně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nechal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korunovat králem.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Roku 1244 byl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Jeruzalém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dobyt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chórezmskými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vojsky,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křesťané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ho již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nikdy nezískali.</a:t>
            </a:r>
          </a:p>
          <a:p>
            <a:pPr marL="0" indent="0">
              <a:buNone/>
            </a:pPr>
            <a:r>
              <a:rPr lang="cs-CZ" sz="40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Sedmá </a:t>
            </a:r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křížová výprava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Roku 1248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se na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výpravu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vydal francouzský král Ludvík IX.. V červnu 1249 se křižáci vylodili před egyptskou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Damiettou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, kterou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získali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bez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boje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 v listopadu 1249 se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vojsko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vydalo na pochod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vnitrozemí. Egyptské vojsko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čekalo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u pevnosti al-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Mansúra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, kde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se strhla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vyrovnaná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bitva.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Po vypuknutí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hladomoru však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musel dát Ludvík rozkaz k ústupu.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132" y="28972"/>
            <a:ext cx="2251323" cy="463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602353" y="428405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*7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6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700" b="1" dirty="0">
                <a:latin typeface="Times New Roman" pitchFamily="18" charset="0"/>
                <a:cs typeface="Times New Roman" pitchFamily="18" charset="0"/>
              </a:rPr>
              <a:t>Osmá křížová výprava</a:t>
            </a:r>
          </a:p>
          <a:p>
            <a:pPr marL="0" indent="0">
              <a:buNone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Roku 1267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vytáhl král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Ludvík IX. na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další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výpravu. V červenci 1270 se b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ěhem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obléhání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Tunisu     ve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vojsku křižáků rozšířila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epidemie, nemocným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byl i král Ludvík, který v Kartágu při čekání na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posily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zemřel na úplavici. Králem se stal také nemocný následník trůnu Filip III.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Velení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vojenských operací převzal Karel z Anjou, jemuž se podařilo vyjednat s tuniským emírem Muhammadem al-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Mustansirem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mír a volný odchod křižáků z Afriky.</a:t>
            </a:r>
          </a:p>
          <a:p>
            <a:pPr marL="0" indent="0" algn="ctr">
              <a:buNone/>
            </a:pPr>
            <a:r>
              <a:rPr lang="cs-CZ" sz="4300" b="1" dirty="0">
                <a:latin typeface="Times New Roman" pitchFamily="18" charset="0"/>
                <a:cs typeface="Times New Roman" pitchFamily="18" charset="0"/>
              </a:rPr>
              <a:t>Devátá křížová výprava</a:t>
            </a:r>
            <a:r>
              <a:rPr lang="cs-CZ" sz="31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31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Angličané se v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 květnu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1271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vylodili v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Akkonu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 Po příjezdu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Eduard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Anglický zjistil, že situace křesťanů je mnohem horší. Kyperští rytíři odmítli bojovat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Benátčané s Janovany začali s 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mamlúky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obchodovat, a to se souhlasem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akkonských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baronů. Eduard podnikl tažení do vnitrozemí,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akkonští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rytíři však odmítli bránit případně dobytá území a křižáci se bezvýsledně vrátili do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Akkonu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65069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Po první křížové výpravě vznikly na                                                   Blízkém východě čtyři křižácké státy:                                           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Edesské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hrabství, Antiochijské knížectví,                                                      Hrabství  Tripolis    a  Jeruzalémské                                                           království.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Křižácké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státy v Palestině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zanikly                                                                             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koncem 13. století.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Roku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1289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byl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dobyt a vypleněn Tripolis 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18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 května 1291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padl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Akkon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                                                      posledními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zbytky křižáckých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držav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Křesťané, kterým se nepodařilo                                                                uniknout, byli vyvražděni či                                                                       prodáni do otroctví. 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upload.wikimedia.org/wikipedia/commons/f/f0/K%C5%99i%C5%BE%C3%A1ck%C3%A9_st%C3%A1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0"/>
            <a:ext cx="4064299" cy="6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106144" y="648866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*8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2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442</Words>
  <Application>Microsoft Office PowerPoint</Application>
  <PresentationFormat>Předvádění na obrazovce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Křížové výpravy středověku</vt:lpstr>
      <vt:lpstr>Křížové výpravy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Křižácké řády</vt:lpstr>
      <vt:lpstr>Prezentace aplikace PowerPoint</vt:lpstr>
      <vt:lpstr>Kruciáty na evropském kontinentě</vt:lpstr>
      <vt:lpstr>Důsledky a hodnocení výprav</vt:lpstr>
      <vt:lpstr>Zdroje obrázků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Křížové výpravy</dc:title>
  <dc:creator>Admin</dc:creator>
  <cp:lastModifiedBy>Admin</cp:lastModifiedBy>
  <cp:revision>29</cp:revision>
  <dcterms:created xsi:type="dcterms:W3CDTF">2012-10-14T12:15:20Z</dcterms:created>
  <dcterms:modified xsi:type="dcterms:W3CDTF">2019-11-12T08:29:15Z</dcterms:modified>
</cp:coreProperties>
</file>