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73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5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56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33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3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4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48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41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88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96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E2C6-0DC2-4BAD-A6BC-0B11698AC341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FA34-3A82-40EF-9719-3DEF52F0F3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2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640960" cy="2376264"/>
          </a:xfrm>
        </p:spPr>
        <p:txBody>
          <a:bodyPr>
            <a:normAutofit fontScale="90000"/>
          </a:bodyPr>
          <a:lstStyle/>
          <a:p>
            <a:r>
              <a:rPr lang="cs-CZ" sz="8800" b="1" dirty="0" smtClean="0">
                <a:latin typeface="Times New Roman" pitchFamily="18" charset="0"/>
                <a:cs typeface="Times New Roman" pitchFamily="18" charset="0"/>
              </a:rPr>
              <a:t>Lucemburkové</a:t>
            </a:r>
            <a:br>
              <a:rPr lang="cs-CZ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8800" b="1" dirty="0" smtClean="0">
                <a:latin typeface="Times New Roman" pitchFamily="18" charset="0"/>
                <a:cs typeface="Times New Roman" pitchFamily="18" charset="0"/>
              </a:rPr>
              <a:t>na českém trůnu </a:t>
            </a:r>
            <a:endParaRPr lang="cs-CZ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6844" y="6281936"/>
            <a:ext cx="5184576" cy="576064"/>
          </a:xfrm>
        </p:spPr>
        <p:txBody>
          <a:bodyPr>
            <a:normAutofit/>
          </a:bodyPr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Autor: Mgr. Zdeněk Vejražka</a:t>
            </a:r>
          </a:p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Podkrušnohorské gymnázium, Most, příspěvková organizace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Václav IV.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0" y="836712"/>
            <a:ext cx="914282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vládl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 letech 1363 (resp. 1378 - 1419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=)  v důsledku                                otcovy snahy byl již ve dvou letech roku 1363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korunován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českým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jako třináctiletý zvolen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římskoněmeckým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panovníkem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 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Cáchách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korunován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už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od otcovy smrti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neschopen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zaujímat jednoznačné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stanovisko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velkém západním rozkolu, tzv.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schizmatu=)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eutrálním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postojem k papežům v Římě a v Avignonu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vyvolal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konflikt s arcibiskupem Janem z 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Jenštejna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=) střet vyvrcholil roku 1393 umučením Jana z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Pomuku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Jenštejnovou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rezignací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nedůsledně řešil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konflikt s českou vyšší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šlechtou =) ta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zformovala v panskou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jednotu =) chtěla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získat rozhodující podíl 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řízení státu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konflikt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vyvrcholil roku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1394 =) Václav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IV. v Králově Dvoře zajat panskou jednotou a uvězněn 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Žebráku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ratr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Jan Zhořelecký jej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osvobodil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rozpory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však neustaly =) proti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králi se sestavila široká panská koalice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Václav donucen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1396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listinou přijmout její požadavky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40" y="0"/>
            <a:ext cx="1759060" cy="35481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42138" y="973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- stejná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situace nastala i v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říši =) 1400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byl Václav zbaven porýnskými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kurfiřty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důstojenství římského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krále (titul ale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dále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užíval)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- 1402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je opět zajat nespokojenou šlechtou a bratrem Zikmundem a internován ve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Vídni =) po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útěku je v letech 1403 - 1405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donucen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postupně uznávat další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požadavky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vyšší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šlechty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- politická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nestabilita a morová epidemie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=) příčiny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ekonomického propadu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království =) roste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sociální napětí, vývoz drahých kovů a dovoz zboží vede k devalvaci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groše     =) české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zboží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nekonkurenceschopné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- spolu s dvorem podporoval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reformní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hnutí =) 1409 dekretem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kutnohorským projevil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podporu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Husově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skupině =)                                 předal jí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kontrolu nad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univerzitou</a:t>
            </a: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- 1412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zaštítil prodej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odpustků (má z nich příjmy) =)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Husem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sporu =)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jeho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smrti nezasáhl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husit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-                       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skému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hnutí a pasivním postojem dal volný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průběh                                                     událostem =)vyústily v revoluci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- zemřel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roku 1419 krátce po I. pražské defenestraci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na Novém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Městě na následky rozčilení, když se o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těchto událostech dověděl  </a:t>
            </a:r>
          </a:p>
          <a:p>
            <a:pPr>
              <a:buFontTx/>
              <a:buChar char="-"/>
            </a:pP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3212976"/>
            <a:ext cx="2411760" cy="334084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588740" y="607203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Zikmund Lucemburský</a:t>
            </a:r>
            <a:endParaRPr lang="cs-CZ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072" y="836712"/>
            <a:ext cx="9109927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syn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Karla IV.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a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Alžběty Pomořanské - český král (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korunován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1420, vládl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1436–1437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a římský císař (31. května 1433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- 1401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během vzpoury se Václav IV. obrátil o pomoc k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Zikmundovi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nabídl mu správu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Čech =) Zikmund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začal zabírat královské hrady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kvůli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Václavovu odporu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ho zajal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odvezl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Vídně =) odpor 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Čechách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pokusil zlomit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vojensky a Václav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 Vídně uprchl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=)1404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bratři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smířili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- 21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července 1411 s Václavovým souhlasem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zvolen pěti                                              kurfiřty římským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králem (korunován 8. listopadu 1414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jako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německý král se Zikmund snažil o odstranění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církevního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schismatu (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trojpapežství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přiměl jednoho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papežů, Jana XXIII., aby svolal koncil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Kostnice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Václavově smrti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jediným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dědicem českého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království =) katolická šlechta jej chce,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husitská šlechta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jej čeká s obavami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1420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Vratislavi za jeho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přítom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                      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nosti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vyhlášena křížová výprava proti kacířským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Čechám 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12" y="3178409"/>
            <a:ext cx="1955733" cy="36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584424" y="64886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*15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842" y="-32857"/>
            <a:ext cx="9152841" cy="689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koncem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května oblehl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Prahu =) poražen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Vítkově (14. července) a pod Vyšehradem (2. listopadu), nechal se ale korunovat českým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králem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jaře 1421 se v Čáslavi sešel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sněm =) jako krále ho odmítl, ale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Moravě, ve Slezsku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 Lužici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ho šlechta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uznala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- 1422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 země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odtáhl =) snažil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ji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získat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kombinací diplomatického a vojenského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nátlaku =) teprve 1429 s ním navázali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husité kontakty 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Zikmundem =) za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krále, pokud by uznal jejich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- 31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května 1433 byl Zikmund korunován římským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císařem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bitvě u Lipan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se otevřela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cesta k vládě v českých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zemích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6. srpna 1436 na sněmu v Jihlavě byla vyhlášena kompaktáta (kompromis mezi stanovisky basilejského synodu a husitů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následovala jednání o podmínkách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přijetí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Zikmunda za českého krále a jeho slavnostní přijetí v ceremoniálu na jihlavském náměstí 14. srpna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1436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Zikmunda pravděpodobně vypukla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rakovina =) poslední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slavný Lucemburk zemřel 9. prosince 1437 ve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Znojmě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Zdroje obrázků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2" y="836712"/>
            <a:ext cx="9108257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*15	http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commons.wikimedia.org/wiki/Category:Emperor_Sigismund_by_Albrecht_Durer?uselang=cs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*1,*2,*3,*4,*5,*13,*14,    </a:t>
            </a:r>
          </a:p>
          <a:p>
            <a:pPr marL="0" indent="0">
              <a:buNone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://commons.wikimedia.org/wiki/Category:Luxemburg_dynasty?uselang=cs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*6,*7,*9,*10,*12    </a:t>
            </a:r>
          </a:p>
          <a:p>
            <a:pPr marL="0" indent="0">
              <a:buNone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://commons.wikimedia.org/w/index.php?search=Karel+IV&amp;title=Special%3ASearch&amp;fulltext=1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*8	http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cs.wikipedia.org/wiki/Katedrála_svatého_Víta,_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Václava_a_Vojtěcha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*11	http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commons.wikimedia.org/wiki/Category:Karlštejn_castle?uselang=cs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Léta neklidu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12" y="1052736"/>
            <a:ext cx="9119687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vymření Přemyslovců bylo zvolení českého krále v rukou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šlechty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nejsilnějšími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kandidáty na český trůn byli rakouský vévoda Rudolf Habsburský,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zvaný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Kaše, a tyrolský vévoda Jindřich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Korutanský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česká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šlechta se nemohla na žádném z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kandidátů dohodnout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Rudolfovi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podařilo usednout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trůn =) zemřel záhy bezdětný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 jeho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smrti byl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trůn povolán Jindřich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Korutanský                                     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velmi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slabý panovník =) nedokázal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čelit povstání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české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šlechtické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opozice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šlechta umožnila římskému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králi Jindřichu VII.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Lucemburskému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získat sňatkem jeho syna Jana 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Eliškou Přemyslovnou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Špýru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roku 1310 českou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korunu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Lucemburky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české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země si Jan musel vybojovat na Jindřichu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Korutanském =) to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mu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podařilo dobytím  Prahy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vyhnáním Jindřicha ze země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-stredovek.cz/obr/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99" y="3172194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655129" y="558717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Jan Lucemburský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15" y="692696"/>
            <a:ext cx="9139051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korunovace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českého krále roku 1311 byla podmíněna vydáním tzv. inauguračních diplomů (roku 1310 pro Čechy a roku pro Moravu), v nichž byla vymezena práva a svobody šlechty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výběr daní byl možný pouze se souhlasem šlechty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 musel dát slib, že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zemře-li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majitel gruntu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	jeho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majetek dostanou jeho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synové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dále si šlechta vymínila, že do úřadů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nesmějí                                                	být jmenováni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cizinci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- podmínka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že král smí použít zemské vojsko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	jen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tehdy, bude-li se bojovat na území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	českého státu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roztržce 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Eliškou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Přemyslovnou pobýval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často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mimo Čechy a účastnil se řady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tažení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2276872"/>
            <a:ext cx="2952328" cy="45811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604448" y="230121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2" y="0"/>
            <a:ext cx="9134097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spory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 českou šlechtou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překonány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1318,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kdy král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sjedná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tzv. Domažlický mír - znovu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musí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potvrdit výsady šlechty, de facto jí svěřil správu země, později dokonce uznal právo šlechty na odpor vůči králi, pokud by porušoval její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výsady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potom se orientuje 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zahraniční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politiku  =) hájí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zájmy českého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státu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podporuje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římského panovníka Ludvíka Bavora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proti Habsburkům =) podařilo se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 něj roku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1322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získat Chebsko, 1329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mu podařilo připojit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Horní Lužici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Budyšínsko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Zhořelecko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a roku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1335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také většinu slezských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knížectví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- 1339 jmenoval na nátlak šlechty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syna  Karla                             markrabětem moravským,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skutečnosti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přenechal                              vládu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Čechách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Jan podporuje Václavovo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úsilí získat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římský královský                                     titul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úkor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Ludvíka Bavora =) s ním se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1341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rozešel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- 1346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jako jeden z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kurfiřtů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odevzdal svůj hlas 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Karlův                                prospěch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03625"/>
            <a:ext cx="1979711" cy="405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76456" y="280248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2229"/>
            <a:ext cx="9144000" cy="682577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brzy poté 28. 6. 1946  padl na straně Francie v bitvě proti Anglii u Crécy (Kresčaku)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jeho památnou větou bylo: „Toho, Bohdá,                                                            nebude, aby český král z boje utíkal.“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Jan      Slepý, jak mu říkají v západní                                                          Evropě, je pochován v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Luxemburku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88" y="476672"/>
            <a:ext cx="3750150" cy="37376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448"/>
            <a:ext cx="5392588" cy="35995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634282" y="374249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574" y="32689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*5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430"/>
            <a:ext cx="8229600" cy="1045306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Karel IV.</a:t>
            </a:r>
            <a:endParaRPr lang="cs-CZ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06" y="980728"/>
            <a:ext cx="9123994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původně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křtěný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Václav  byl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1323 odvezen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Francie =) jako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sedmiletý biřmován a přijal jméno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Karel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vychováván na francouzském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dvoře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pařížské univerzitě vystudoval svobodná umění a osvojil si znalost cizích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jazyků =) mluví německy, latinsky, francouzsky, italsky  a česky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během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svého života byl čtyřikrát ženatý - ve svých šestnácti letech se oženil s Markétou z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Valois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zvanou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Blanka     (byla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manželkou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 roku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1348)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letech 1349 -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1353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Falcká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- 1353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- 1362 Anna Svídnická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od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1363 Alžběta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Pomořanská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sám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Karel byl otcem dvanácti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dětí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7" y="3789039"/>
            <a:ext cx="3066193" cy="30738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633215" y="644042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*6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90" y="0"/>
            <a:ext cx="913321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českým sněmem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1341 uznán za budoucího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panovníka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od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počátku 40. let je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kandidátem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papežské kurie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(dobré vztahy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papežem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Klimentem VI, původně jeho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vychovatel Petr Roger)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na hodnost římskoněmeckého panovníka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proti Ludvíku Bavorovi =) proto roku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1344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pražské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biskupství povýšeno  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arcibiskupství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podařilo se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vymanit českou církev z vlivu mohučského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arcibiskupa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Pražském hradě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zahájena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stavba metropolitní katedrály  sv.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Víta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30922"/>
            <a:ext cx="3938190" cy="40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5" y="2733354"/>
            <a:ext cx="3024336" cy="4096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7025" y="277609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55976" y="283746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*8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96093"/>
            <a:ext cx="3466913" cy="267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84" y="0"/>
            <a:ext cx="2134716" cy="311668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73" y="188640"/>
            <a:ext cx="9132941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7.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1346 zvolen pěti         kurfiřty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římským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králem=)                                   26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8. 1346 po otcově smrti také králem českým a po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skonu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Ludvíka Bavora roku 1347 se stává 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německých          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částech římskoněmecké říše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panovníkem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zvelebuje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české království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jako centrum říše římské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- 1348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vydává zakládací listinu pražského vysokého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učení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nechává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upravit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Pražský hrad -                          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jedná se 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královský palác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dále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svatovítskou                                                                                  katedrálu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 kaplí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sv.  Václava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    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níž pracovali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Matyáš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Arrasu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a Petr Parléř,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nechává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nově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zbudovat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královskou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hrobku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k dalším počinům patří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tzv.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Kamenný       most z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1357   spojující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Staré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Menší         Město pražské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další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jeho stavby jsou Staroměstská mostecká věž, Emauzský klášter, chrám Panny Marie Sněžné, Staroměstská radnice, Karolinum, Hladová zeď na Petříně, Karlovo, Václavské a Senovážné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náměstí 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přestavba městského opevnění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726898" y="144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00736" y="431899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*10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7148" y="-26348"/>
            <a:ext cx="9161148" cy="6884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zakládá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hrad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Karlštejn =) kaple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svatého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Kříže s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deskovými obrazy od mistra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Theodorika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stává úložištěm říšských korunovačních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klenotů 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- roku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1348 přičleňuje k českému státu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                                            další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slezská knížectví a Horní Lužici,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	                                            1368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Dolní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Lužici, 1373 Braniborsko 	                                            =)soustátí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zemí Koruny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české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- 1355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podnikl římskou cestu, během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                                               níž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byl 6. ledna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Miláně korunován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                                               italským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králem a 5. 4. 1355 v Římě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                                               i císařem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římskoněmecké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říše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šlechta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návrhu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zemského zákoníku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Majestas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Karolina však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spatřovala omezení svých svobod =)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císař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raději vyhlásil, že zákoník shořel při požáru na Pražském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hradě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říši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úspěšnější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=) 1356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vydal zákoník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tzv. Karlovu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bulu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=) uzákonil výsadní postavení českého státu 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říši,                                                                                       určil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počet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kurfiřtů i jejich vzájemné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pořadí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- 1378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Karel zemřel na zápal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plic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09"/>
            <a:ext cx="4090347" cy="304340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97" y="4581128"/>
            <a:ext cx="230083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10864" y="85220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47877" y="457807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1241</Words>
  <Application>Microsoft Office PowerPoint</Application>
  <PresentationFormat>Předvádění na obrazovce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Lucemburkové na českém trůnu </vt:lpstr>
      <vt:lpstr>Léta neklidu</vt:lpstr>
      <vt:lpstr>Jan Lucemburský</vt:lpstr>
      <vt:lpstr>Prezentace aplikace PowerPoint</vt:lpstr>
      <vt:lpstr>Prezentace aplikace PowerPoint</vt:lpstr>
      <vt:lpstr>Karel IV.</vt:lpstr>
      <vt:lpstr>Prezentace aplikace PowerPoint</vt:lpstr>
      <vt:lpstr>Prezentace aplikace PowerPoint</vt:lpstr>
      <vt:lpstr>Prezentace aplikace PowerPoint</vt:lpstr>
      <vt:lpstr>Václav IV.</vt:lpstr>
      <vt:lpstr>Prezentace aplikace PowerPoint</vt:lpstr>
      <vt:lpstr>Zikmund Lucemburský</vt:lpstr>
      <vt:lpstr>Prezentace aplikace PowerPoint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Lucemburkové</dc:title>
  <dc:creator>Admin</dc:creator>
  <cp:lastModifiedBy>Admin</cp:lastModifiedBy>
  <cp:revision>30</cp:revision>
  <dcterms:created xsi:type="dcterms:W3CDTF">2012-10-24T16:49:24Z</dcterms:created>
  <dcterms:modified xsi:type="dcterms:W3CDTF">2019-11-15T09:27:11Z</dcterms:modified>
</cp:coreProperties>
</file>