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16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15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37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38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4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9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3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35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4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72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5A34C-0795-40C1-809A-FF852287F9AC}" type="datetimeFigureOut">
              <a:rPr lang="cs-CZ" smtClean="0"/>
              <a:t>13.11.2019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DB5E7-1459-4FBF-B448-59CCA5DA6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24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2952327"/>
          </a:xfrm>
        </p:spPr>
        <p:txBody>
          <a:bodyPr>
            <a:noAutofit/>
          </a:bodyPr>
          <a:lstStyle/>
          <a:p>
            <a:r>
              <a:rPr lang="cs-CZ" sz="8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Operace Market Garden</a:t>
            </a:r>
            <a:endParaRPr lang="cs-CZ" sz="8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71392" y="6093296"/>
            <a:ext cx="5472608" cy="864096"/>
          </a:xfrm>
        </p:spPr>
        <p:txBody>
          <a:bodyPr>
            <a:normAutofit/>
          </a:bodyPr>
          <a:lstStyle/>
          <a:p>
            <a:r>
              <a:rPr lang="cs-CZ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Autor : Mgr. Zdeněk Vejražka</a:t>
            </a:r>
          </a:p>
          <a:p>
            <a:r>
              <a:rPr lang="cs-CZ" sz="1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Podkrušnohorské gymnázium Most, příspěvková organizace</a:t>
            </a:r>
            <a:endParaRPr lang="cs-CZ" sz="1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 všechno bylo jinak….</a:t>
            </a:r>
            <a:endParaRPr lang="cs-CZ" sz="6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9" y="908719"/>
            <a:ext cx="9144000" cy="5944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most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cs-CZ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Němci zničili,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Britové obsadili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pouze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západní břeh mostu a s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obrovským úsilím a za velkých ztrát jej drželi až do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rána 21.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září =) marně čekají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příjezd </a:t>
            </a:r>
            <a:r>
              <a:rPr lang="cs-CZ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Horrocksových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tanků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noci na 25. září padl rozkaz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  evakuaci    zbytků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britských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sil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více než 10 tisíc mužů, kteří u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přistáli zachránili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čtvrtinu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- 1130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parašutistů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bylo v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boji u </a:t>
            </a:r>
            <a:r>
              <a:rPr lang="cs-CZ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zabito, 6450 mužů padlo do zajetí,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 polovina z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nich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byla zraněna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- 26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září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jednotky 30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sboru britské 2. armády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dostaly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dohled od </a:t>
            </a:r>
            <a:b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=)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 už bylo                                                                             pozdě !!!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4" y="3323985"/>
            <a:ext cx="5544616" cy="353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65974" y="6036004"/>
            <a:ext cx="2533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*16 </a:t>
            </a:r>
            <a:r>
              <a:rPr lang="cs-CZ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Britové pochodují</a:t>
            </a:r>
          </a:p>
          <a:p>
            <a:pPr algn="ctr"/>
            <a:r>
              <a:rPr lang="cs-CZ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do zajetí</a:t>
            </a:r>
            <a:endParaRPr lang="cs-CZ" sz="2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Operace Garden</a:t>
            </a:r>
            <a:endParaRPr lang="cs-CZ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276" y="908720"/>
            <a:ext cx="9120723" cy="583264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postup irské gardy do značné míry zpomalen tím, že se mohli pohybovat po jediné silnici vedoucí mezi zaplavenými poli =) silně bráněna =) někdy nazývána tankisty  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Devills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Highway</a:t>
            </a:r>
            <a:endParaRPr lang="cs-CZ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o 24 hodin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serovněž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zdrželo dobývání mostů v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Nijmegenu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=) mosty Němci zuřivě bránili, po jejich                                                             obsazení se je pokoušeli ještě   zničit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Irská garda utrpěla značné ztráty,                                                          způsobené úspěšnou palbou zkušených                                                   německých jednotek</a:t>
            </a:r>
            <a:endParaRPr lang="cs-CZ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541745"/>
            <a:ext cx="4194669" cy="43027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92086" y="6324128"/>
            <a:ext cx="3075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*17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polská brigáda v boji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1"/>
            <a:ext cx="5436096" cy="54090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28682" y="42250"/>
            <a:ext cx="349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*18 osud irského tankisty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8" y="461681"/>
            <a:ext cx="5256584" cy="496639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872548" y="908720"/>
            <a:ext cx="271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*19 pekelná dálnice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1" y="1400575"/>
            <a:ext cx="5544616" cy="415153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87347" y="1772816"/>
            <a:ext cx="274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*20 konec obrněnce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87858"/>
            <a:ext cx="626945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506195" y="3632448"/>
            <a:ext cx="1754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*21 Vpřed !!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Konec ??</a:t>
            </a:r>
            <a:endParaRPr lang="cs-CZ" sz="4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8" y="980728"/>
            <a:ext cx="913905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krutou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daň zaplatilo za neúspěch operace i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holandské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hnutí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odporu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civilní obyvatelstvo =) nizozemská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exilová vláda v Londýně vyzvala holandské železničáře ke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stávce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pomoc výsadkům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Spojenců =)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Němcům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sice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ztížili zásobování, ale vedlo to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velkým represáliím a k "hladové zimě", která stála život na 32 tisíc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Holanďanů</a:t>
            </a:r>
            <a:endParaRPr lang="cs-CZ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mnozí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tuto krutou zimu přežili jen díky tomu, že se živili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  tulipánovými cibulkami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40839"/>
            <a:ext cx="4752528" cy="35171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7103" y="6217623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*22 odbojáři pomáhají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7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Příčiny neúspěchu</a:t>
            </a:r>
            <a:endParaRPr lang="cs-CZ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700" y="798612"/>
            <a:ext cx="9144000" cy="602128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Montgomery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 ve svých pamětech postěžoval: "Stále jsem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pevně přesvědčen, že kdybychom přijali vhodný operační plán, byli bychom mohli získat potřebná předmostí na Rýně a dobýt Porúří před příchodem zimy. Útok začal úspěšně a bezpochyby by se byl zdařil, nebýt špatného   počasí.  Jeho vinou jsme nemohli severní útočné čelo náležitě posílit …….“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 operace Market-Garden se tak zdařila jen první část,  postup pozemních jednotek vytčeného cíle nedosáhl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příčin neúspěchu operace bylo několik =) spojenecké velení s její přípravou dlouho otálelo, výsadkáři u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byli vysazeni příliš daleko od svého cíle-  obou mostů,  velkou roli sehrálo nepříznivé počasí, kvůli němuž nemohli Spojenci využít své převahy ve vzduchu, a zdrželo se i vysazení 1. polské    samostatné výsadkové brigády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rovněž podcenili síly 2. pancéřového sboru SS, přestože o jeho přítomnosti v oblasti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spojenecké velení vědělo</a:t>
            </a:r>
          </a:p>
        </p:txBody>
      </p:sp>
    </p:spTree>
    <p:extLst>
      <p:ext uri="{BB962C8B-B14F-4D97-AF65-F5344CB8AC3E}">
        <p14:creationId xmlns:p14="http://schemas.microsoft.com/office/powerpoint/2010/main" val="42855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3480" y="404664"/>
            <a:ext cx="4680520" cy="781645"/>
          </a:xfrm>
        </p:spPr>
        <p:txBody>
          <a:bodyPr/>
          <a:lstStyle/>
          <a:p>
            <a:r>
              <a:rPr lang="cs-CZ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Hrdinové operace</a:t>
            </a:r>
            <a:endParaRPr lang="cs-CZ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99110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99114" y="1052736"/>
            <a:ext cx="175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*22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John 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Frost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7405"/>
            <a:ext cx="3311556" cy="47229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38" y="2420888"/>
            <a:ext cx="5295186" cy="3905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14" y="2960712"/>
            <a:ext cx="5749350" cy="376582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73789" y="1954285"/>
            <a:ext cx="223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*23-25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…a ti ostatní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Zdroje obrazového materiálu</a:t>
            </a:r>
            <a:endParaRPr lang="cs-CZ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 1        -  http://commons.wikimedia.org/wiki/Category:Operation_Market_Garden?uselang=cs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 2        -  http://commons.wikimedia.org/wiki/Operation_Market-Garden?uselang=cs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 3        -  http://commons.wikimedia.org/wiki/Category:Operation_Market_Garden?uselang=cs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 4-21  - http://commons.wikimedia.org/wiki/Category:Operation_Market_Garden?uselang=cs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*22       - http://commons.wikimedia.org/wiki/File:John_Frost.jpg </a:t>
            </a:r>
          </a:p>
          <a:p>
            <a:pPr marL="0" indent="0">
              <a:buNone/>
            </a:pPr>
            <a:r>
              <a:rPr lang="cs-CZ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*23-25 - http://commons.wikimedia.org/wiki/Category:Operation_Market_Garden?uselang=cs</a:t>
            </a:r>
          </a:p>
          <a:p>
            <a:pPr marL="0" indent="0">
              <a:buNone/>
            </a:pPr>
            <a:endParaRPr lang="cs-CZ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30" y="953503"/>
            <a:ext cx="792088" cy="114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20" y="2250685"/>
            <a:ext cx="809104" cy="11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2" y="3573016"/>
            <a:ext cx="935637" cy="9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42196" y="1394145"/>
            <a:ext cx="2786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101"/>
            </a:pPr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americká výsadková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divize</a:t>
            </a:r>
            <a:endParaRPr lang="cs-CZ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26603" y="2675545"/>
            <a:ext cx="2768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82. americká </a:t>
            </a:r>
            <a:r>
              <a:rPr lang="cs-CZ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v</a:t>
            </a:r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ýsadková 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divize</a:t>
            </a:r>
            <a:endParaRPr lang="cs-CZ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97322" y="3796455"/>
            <a:ext cx="2427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b</a:t>
            </a:r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ritská výsadková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divize</a:t>
            </a:r>
            <a:endParaRPr lang="cs-CZ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0" y="4668148"/>
            <a:ext cx="470101" cy="105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236285" y="5013288"/>
            <a:ext cx="274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0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</a:t>
            </a:r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olská parašutistická</a:t>
            </a:r>
          </a:p>
          <a:p>
            <a:pPr algn="ctr"/>
            <a:r>
              <a:rPr lang="cs-C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brigáda</a:t>
            </a:r>
            <a:endParaRPr lang="cs-CZ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23728" y="0"/>
            <a:ext cx="46144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</a:t>
            </a:r>
            <a:r>
              <a:rPr lang="cs-CZ" sz="8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rotivníci</a:t>
            </a:r>
            <a:endParaRPr lang="cs-CZ" sz="8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6176" y="1871198"/>
            <a:ext cx="2765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9. Tanková divize SS </a:t>
            </a:r>
          </a:p>
          <a:p>
            <a:pPr algn="ctr"/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„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Hohenstaufen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222816" y="3207681"/>
            <a:ext cx="292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10. Tanková divize SS </a:t>
            </a:r>
          </a:p>
          <a:p>
            <a:pPr algn="ctr"/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„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Frundsberg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1497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Plán operace</a:t>
            </a:r>
            <a:endParaRPr lang="cs-CZ" sz="5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86" y="836712"/>
            <a:ext cx="9121614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duchovní otec akce-britský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polní maršál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Bernard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Montgomery(*1)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zamýšlel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útokem na holandské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mosty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urychlení konce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války</a:t>
            </a:r>
            <a:endParaRPr lang="cs-CZ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srpen 1944 =) dobojována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bitva o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Normandii,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osvobozena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Paříž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- 3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září obsadila britská vojska Brusel, následující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den Antverpy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do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 září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spojeneckých rukou celá Belgie a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Lucembursko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přes varování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v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rozporu se svým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opatrným                                               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postupem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Bernard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Montgomery trval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výsadkové operaci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překročení </a:t>
            </a:r>
            <a:r>
              <a:rPr lang="cs-CZ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Meusy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                                                   dolního Rýna =)vytvoření předmostí na                                  severoněmeckých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pláních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pak dobytí                                                    průmyslového srdce Německa - Porúří</a:t>
            </a:r>
            <a:endParaRPr lang="cs-CZ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95" y="3043711"/>
            <a:ext cx="2975517" cy="380338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97545" y="635879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</a:t>
            </a:r>
            <a:endParaRPr lang="cs-CZ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1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958" y="188640"/>
            <a:ext cx="914495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konečný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souhlas k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operaci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Market-Garden padl 10. září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1944 - plán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byl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jednoduchý =) skládal se ze dvou částí: 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operace Market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-výsadkové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divize obsadí mosty přes osm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vodních        toků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budou je držet až do příchodu pozemních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jednotek</a:t>
            </a:r>
          </a:p>
          <a:p>
            <a:pPr marL="0" indent="0">
              <a:buNone/>
            </a:pP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2400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operace Garden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30.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sbor britské                                                               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armády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generálmajora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Briana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Horrockse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po jediné silnici spojí všechna předmostí v                                                           jeden celek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přes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varování členů holandského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hnutí                                                                                odporu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mnozí spojenečtí velitelé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domnívali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že německá obrana v dané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oblasti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bude relativně slabá, složená jen ze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"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starých mužů a chlapců na bicyklech".</a:t>
            </a:r>
            <a:b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2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2995"/>
            <a:ext cx="3752734" cy="51245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860032" y="6309320"/>
            <a:ext cx="340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*2</a:t>
            </a:r>
            <a:endParaRPr lang="cs-CZ" sz="12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648"/>
            <a:ext cx="8229600" cy="758056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Operace Market</a:t>
            </a:r>
            <a:endParaRPr lang="cs-CZ" sz="36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- 17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září začal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útok =) obsazení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mostů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u   </a:t>
            </a:r>
            <a:r>
              <a:rPr lang="cs-CZ" sz="24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Eidhovenu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a   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Nijmegenu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americkými výsadkovými divizemi skončilo úspěchem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výsadek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britské 1. výsadkové divize u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vzdálenějších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mostů přes Rýn u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Arnhemu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úspěšný nebyl=)parašutisté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i kluzáky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sice bezpečně přistáli =) při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postupu k mostům Britové zjistili,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že okolí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hájí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zbytky elitní                       9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a 10. pancéřové divize SS,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která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zde zotavovala a přezbrojovala se a navíc právě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cvičila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odražení                                                                                       vzdušného výsadku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proti jejich tankům tak měli                                                                     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britští výsadkáři jen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75mm                                                                               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houfnice a pěchotní </a:t>
            </a:r>
            <a:r>
              <a:rPr lang="cs-CZ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protitankové                                                                                </a:t>
            </a:r>
            <a:r>
              <a:rPr lang="cs-CZ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střely PIAT.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06818"/>
            <a:ext cx="4842520" cy="384380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20174" y="5896514"/>
            <a:ext cx="2308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*3 </a:t>
            </a:r>
            <a:r>
              <a:rPr lang="cs-CZ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výsadek nad </a:t>
            </a:r>
          </a:p>
          <a:p>
            <a:pPr algn="ctr"/>
            <a:r>
              <a:rPr lang="cs-CZ" sz="28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Arnhemem</a:t>
            </a:r>
            <a:endParaRPr lang="cs-CZ" sz="2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6" y="18882"/>
            <a:ext cx="6017876" cy="41598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08515" y="547948"/>
            <a:ext cx="289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*4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příliš vzdálený most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09612"/>
            <a:ext cx="5791660" cy="480499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331212" y="2098809"/>
            <a:ext cx="252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*5 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Arnhem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po bitvě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50306"/>
            <a:ext cx="5696533" cy="407302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566437" y="3687039"/>
            <a:ext cx="2050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*6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dobytý most </a:t>
            </a:r>
          </a:p>
          <a:p>
            <a:pPr algn="ctr"/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 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Nijmegenu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6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" y="0"/>
            <a:ext cx="4229100" cy="57054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5265777" cy="51041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06" y="1893572"/>
            <a:ext cx="5918361" cy="48965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148064" y="404664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36121" y="182710"/>
            <a:ext cx="301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*7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kluzáky u 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Nijmegenu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56176" y="1268760"/>
            <a:ext cx="96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*8 okolí 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21353" y="1176427"/>
            <a:ext cx="2588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*8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pole u </a:t>
            </a:r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Eidhovenu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24967" y="2852737"/>
            <a:ext cx="15833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*9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kluzáky </a:t>
            </a:r>
          </a:p>
          <a:p>
            <a:pPr algn="ctr"/>
            <a:r>
              <a:rPr lang="cs-CZ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Horsa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na </a:t>
            </a:r>
          </a:p>
          <a:p>
            <a:pPr algn="ctr"/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anglickém </a:t>
            </a:r>
          </a:p>
          <a:p>
            <a:pPr algn="ctr"/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letišti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956"/>
            <a:ext cx="3627119" cy="544522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34623" y="244839"/>
            <a:ext cx="3367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*10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německý flak už čeká…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06504"/>
            <a:ext cx="4032448" cy="56172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90115" y="1412775"/>
            <a:ext cx="2468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*11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….a byl úspěšný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02031"/>
            <a:ext cx="6174432" cy="4221767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89433" y="6396335"/>
            <a:ext cx="4320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*12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Němci dobyli přistávací plochy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"/>
            <a:ext cx="4937162" cy="4657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5748124" cy="4816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80" y="1772816"/>
            <a:ext cx="6447667" cy="493783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957385" y="245839"/>
            <a:ext cx="326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*13-*15 </a:t>
            </a:r>
            <a:r>
              <a:rPr lang="cs-C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– rychle  vše vyložit </a:t>
            </a:r>
            <a:endParaRPr lang="cs-CZ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822</Words>
  <Application>Microsoft Office PowerPoint</Application>
  <PresentationFormat>Předvádění na obrazovce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Operace Market Garden</vt:lpstr>
      <vt:lpstr>Prezentace aplikace PowerPoint</vt:lpstr>
      <vt:lpstr>Plán operace</vt:lpstr>
      <vt:lpstr>Prezentace aplikace PowerPoint</vt:lpstr>
      <vt:lpstr>Operace Market</vt:lpstr>
      <vt:lpstr>Prezentace aplikace PowerPoint</vt:lpstr>
      <vt:lpstr>Prezentace aplikace PowerPoint</vt:lpstr>
      <vt:lpstr>Prezentace aplikace PowerPoint</vt:lpstr>
      <vt:lpstr>Prezentace aplikace PowerPoint</vt:lpstr>
      <vt:lpstr>A všechno bylo jinak….</vt:lpstr>
      <vt:lpstr>Operace Garden</vt:lpstr>
      <vt:lpstr>Prezentace aplikace PowerPoint</vt:lpstr>
      <vt:lpstr>Konec ??</vt:lpstr>
      <vt:lpstr>Příčiny neúspěchu</vt:lpstr>
      <vt:lpstr>Hrdinové operace</vt:lpstr>
      <vt:lpstr>Zdroje obrazového materiálu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Operace Market Garden</dc:title>
  <dc:creator>Admin</dc:creator>
  <cp:lastModifiedBy>Admin</cp:lastModifiedBy>
  <cp:revision>25</cp:revision>
  <dcterms:created xsi:type="dcterms:W3CDTF">2012-05-05T13:17:56Z</dcterms:created>
  <dcterms:modified xsi:type="dcterms:W3CDTF">2019-11-13T09:17:26Z</dcterms:modified>
</cp:coreProperties>
</file>