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68" r:id="rId15"/>
    <p:sldId id="269" r:id="rId16"/>
    <p:sldId id="270" r:id="rId17"/>
    <p:sldId id="273" r:id="rId18"/>
    <p:sldId id="271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60" d="100"/>
          <a:sy n="60" d="100"/>
        </p:scale>
        <p:origin x="-1668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02570-10C3-435E-B41F-E6CFEA73E39B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D8D7-6333-4F5B-866A-ED91A5EEF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8628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02570-10C3-435E-B41F-E6CFEA73E39B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D8D7-6333-4F5B-866A-ED91A5EEF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3092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02570-10C3-435E-B41F-E6CFEA73E39B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D8D7-6333-4F5B-866A-ED91A5EEF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452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02570-10C3-435E-B41F-E6CFEA73E39B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D8D7-6333-4F5B-866A-ED91A5EEF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34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02570-10C3-435E-B41F-E6CFEA73E39B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D8D7-6333-4F5B-866A-ED91A5EEF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9990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02570-10C3-435E-B41F-E6CFEA73E39B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D8D7-6333-4F5B-866A-ED91A5EEF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8852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02570-10C3-435E-B41F-E6CFEA73E39B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D8D7-6333-4F5B-866A-ED91A5EEF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788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02570-10C3-435E-B41F-E6CFEA73E39B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D8D7-6333-4F5B-866A-ED91A5EEF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4871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02570-10C3-435E-B41F-E6CFEA73E39B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D8D7-6333-4F5B-866A-ED91A5EEF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9383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02570-10C3-435E-B41F-E6CFEA73E39B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D8D7-6333-4F5B-866A-ED91A5EEF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7990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02570-10C3-435E-B41F-E6CFEA73E39B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D8D7-6333-4F5B-866A-ED91A5EEF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0563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02570-10C3-435E-B41F-E6CFEA73E39B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8D8D7-6333-4F5B-866A-ED91A5EEF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488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g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openxmlformats.org/officeDocument/2006/relationships/image" Target="../media/image41.jpg"/><Relationship Id="rId7" Type="http://schemas.openxmlformats.org/officeDocument/2006/relationships/image" Target="../media/image44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772400" cy="2160240"/>
          </a:xfrm>
        </p:spPr>
        <p:txBody>
          <a:bodyPr>
            <a:noAutofit/>
          </a:bodyPr>
          <a:lstStyle/>
          <a:p>
            <a:r>
              <a:rPr lang="cs-CZ" sz="96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Pearl</a:t>
            </a:r>
            <a:r>
              <a:rPr lang="cs-CZ" sz="96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96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Harbor</a:t>
            </a:r>
            <a:r>
              <a:rPr lang="cs-CZ" sz="60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60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cs-CZ" sz="48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7. prosinec 1941</a:t>
            </a:r>
            <a:endParaRPr lang="cs-CZ" sz="48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138936" y="6226732"/>
            <a:ext cx="5005064" cy="603448"/>
          </a:xfrm>
        </p:spPr>
        <p:txBody>
          <a:bodyPr>
            <a:normAutofit/>
          </a:bodyPr>
          <a:lstStyle/>
          <a:p>
            <a:r>
              <a:rPr lang="cs-CZ" sz="1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Autor : Mgr. Zdeněk Vejražka</a:t>
            </a:r>
          </a:p>
          <a:p>
            <a:r>
              <a:rPr lang="cs-CZ" sz="1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Podkrušnohorské gymnázium Most, příspěvková organizace</a:t>
            </a:r>
            <a:endParaRPr lang="cs-CZ" sz="1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76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98" y="0"/>
            <a:ext cx="914230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- bitevní 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loď USS Arizona dostala několik těžkých zásahů a zahalila se do oblaků </a:t>
            </a: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kouře, 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USS </a:t>
            </a:r>
            <a:r>
              <a:rPr lang="cs-CZ" sz="2400" dirty="0" err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California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, USS Oklahoma a USS </a:t>
            </a:r>
            <a:r>
              <a:rPr lang="cs-CZ" sz="2400" dirty="0" err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West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Virginia 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byly zasaženy také velmi těžce a začaly se </a:t>
            </a: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naklánět</a:t>
            </a:r>
            <a:endParaRPr lang="cs-CZ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678" y="1181166"/>
            <a:ext cx="4909322" cy="3894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591972" y="1257867"/>
            <a:ext cx="1552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Arizona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*16</a:t>
            </a:r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7" y="1181166"/>
            <a:ext cx="4987791" cy="3906886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2051720" y="2132855"/>
            <a:ext cx="2218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West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Virginia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*17</a:t>
            </a:r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077057"/>
            <a:ext cx="4663163" cy="3780943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4476874" y="6396335"/>
            <a:ext cx="2443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USS Oklahoma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*18</a:t>
            </a:r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44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FFFFCC"/>
                </a:solidFill>
              </a:rPr>
              <a:t>Jak dopadly kdysi hrdé lodě ?</a:t>
            </a:r>
            <a:r>
              <a:rPr lang="cs-CZ" sz="1300" dirty="0" smtClean="0">
                <a:solidFill>
                  <a:srgbClr val="FFFFCC"/>
                </a:solidFill>
              </a:rPr>
              <a:t>*19-24</a:t>
            </a:r>
            <a:endParaRPr lang="cs-CZ" sz="1300" dirty="0">
              <a:solidFill>
                <a:srgbClr val="FFFFCC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153" y="692696"/>
            <a:ext cx="6151587" cy="524900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241119" y="704504"/>
            <a:ext cx="1870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USS Arizona</a:t>
            </a:r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153" y="1154361"/>
            <a:ext cx="5930138" cy="480173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7081453" cy="4104456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0" y="692696"/>
            <a:ext cx="1819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USS Nevada</a:t>
            </a:r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" y="1154361"/>
            <a:ext cx="6097471" cy="4787339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08" y="1972787"/>
            <a:ext cx="7048500" cy="4876800"/>
          </a:xfrm>
          <a:prstGeom prst="rect">
            <a:avLst/>
          </a:prstGeom>
        </p:spPr>
      </p:pic>
      <p:sp>
        <p:nvSpPr>
          <p:cNvPr id="18" name="TextovéPole 17"/>
          <p:cNvSpPr txBox="1"/>
          <p:nvPr/>
        </p:nvSpPr>
        <p:spPr>
          <a:xfrm>
            <a:off x="5971893" y="6408232"/>
            <a:ext cx="2204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USS Tennessee</a:t>
            </a:r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42" y="2543619"/>
            <a:ext cx="5326397" cy="431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3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23664" y="1"/>
            <a:ext cx="9120336" cy="14127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- ani   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letiště </a:t>
            </a: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  na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 ostrově nebyla </a:t>
            </a: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ušetřena =) na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 obranu stačily vzlétnout pouze dva stíhací letouny </a:t>
            </a: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P-40 a začala se probouzet 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protiletadlová obrana </a:t>
            </a: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přístavu 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 pálila na </a:t>
            </a: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vše, 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co mělo křídla. 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" y="1196751"/>
            <a:ext cx="4104456" cy="330452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48"/>
            <a:ext cx="4172604" cy="329850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984" y="1196747"/>
            <a:ext cx="4218117" cy="3298501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037" y="1187867"/>
            <a:ext cx="5062318" cy="3307381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979" y="1484784"/>
            <a:ext cx="5417021" cy="2385149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0" y="454456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útok 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druhé </a:t>
            </a: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vlny ztratil 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podstatně více letounů </a:t>
            </a: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než v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 prvním </a:t>
            </a: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vlně, 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dostaly zásah i další americké lodě v </a:t>
            </a: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přístavu =) většina      bomb       a 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torpéd </a:t>
            </a: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      našla 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své </a:t>
            </a: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cíle</a:t>
            </a:r>
            <a:endParaRPr lang="cs-CZ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966809" y="1194924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*25-29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50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1"/>
            <a:ext cx="4248472" cy="1165533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Hrůzy pokračují</a:t>
            </a:r>
            <a:br>
              <a:rPr lang="cs-CZ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12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*30-34</a:t>
            </a:r>
            <a:endParaRPr lang="cs-CZ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5399"/>
            <a:ext cx="4343400" cy="514169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741421"/>
            <a:ext cx="5821996" cy="466381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5533"/>
            <a:ext cx="5676456" cy="4545718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5364088" y="25399"/>
            <a:ext cx="3562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Suchý dok – USS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Pensylvania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USS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Cassin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, USS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Downes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555776" y="765423"/>
            <a:ext cx="1670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Hickam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Field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-10616" y="1242864"/>
            <a:ext cx="2654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Převrácená Oklahoma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16" y="2356892"/>
            <a:ext cx="5812899" cy="4565104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1221969" y="6137686"/>
            <a:ext cx="1289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Ewa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Field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983" y="2420888"/>
            <a:ext cx="6389441" cy="4437112"/>
          </a:xfrm>
          <a:prstGeom prst="rect">
            <a:avLst/>
          </a:prstGeom>
        </p:spPr>
      </p:pic>
      <p:sp>
        <p:nvSpPr>
          <p:cNvPr id="18" name="TextovéPole 17"/>
          <p:cNvSpPr txBox="1"/>
          <p:nvPr/>
        </p:nvSpPr>
        <p:spPr>
          <a:xfrm>
            <a:off x="6410551" y="6445631"/>
            <a:ext cx="2720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Památník USS Arizona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4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04"/>
            <a:ext cx="3024336" cy="76470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Konec útoku</a:t>
            </a:r>
            <a:endParaRPr lang="cs-CZ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669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- zahynulo 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2008 námořníků, 109 námořních pěšáků, 218 příslušníků US </a:t>
            </a:r>
            <a:r>
              <a:rPr lang="cs-CZ" sz="2400" dirty="0" err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Army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a 68 </a:t>
            </a: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civilistů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- potopeno 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nebo těžce poškozeno bylo 18 </a:t>
            </a: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lodí, nejvíce USS Arizona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- Japonci ztratili 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letadel  =) vyřadili 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největší americkou námořní základnu v Tichomoří </a:t>
            </a: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 dobu 6 </a:t>
            </a: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měsíců</a:t>
            </a:r>
            <a:endParaRPr lang="cs-CZ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- útok nepřinesl 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hlavní =) zničení 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amerických </a:t>
            </a: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letadlových  lodí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zničili 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pouze staré bitevní </a:t>
            </a: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lodě (neměly                                                                v moderní válce 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velkou </a:t>
            </a: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cenu)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- některé 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z nich byly vyzvednuty</a:t>
            </a: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,                                                         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opraveny a poté použity v dalších </a:t>
            </a: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bojích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- Japonci nezničili velké zásoby                                                                                      pohonných hmot      , nechali bez                                                              povšimnutí také zařízení přístavu                                                                                       a ten mohl fungovat dál</a:t>
            </a:r>
            <a:endParaRPr lang="cs-CZ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648138"/>
            <a:ext cx="4932040" cy="4209862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458476" y="6037109"/>
            <a:ext cx="28312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Otáčení převrácené </a:t>
            </a:r>
          </a:p>
          <a:p>
            <a:pPr algn="ctr"/>
            <a:r>
              <a:rPr lang="cs-CZ" sz="24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USS Oklahoma</a:t>
            </a:r>
            <a:endParaRPr lang="cs-CZ" sz="24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289700" y="6497761"/>
            <a:ext cx="418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*35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74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5976664" cy="836712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Zůstal jen obraz zkázy </a:t>
            </a:r>
            <a:r>
              <a:rPr lang="cs-CZ" sz="13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*36-42</a:t>
            </a:r>
            <a:endParaRPr lang="cs-CZ" sz="13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764704"/>
            <a:ext cx="5562600" cy="42100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24" y="1224222"/>
            <a:ext cx="5256584" cy="422215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080" y="1628800"/>
            <a:ext cx="4991900" cy="400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348880"/>
            <a:ext cx="5042242" cy="403244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50" y="1645091"/>
            <a:ext cx="4957900" cy="397161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90612"/>
            <a:ext cx="5203327" cy="388843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" y="764704"/>
            <a:ext cx="5430722" cy="410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6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4067944" cy="961380"/>
          </a:xfrm>
        </p:spPr>
        <p:txBody>
          <a:bodyPr/>
          <a:lstStyle/>
          <a:p>
            <a:r>
              <a:rPr lang="cs-CZ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Strůjci úspěchu</a:t>
            </a:r>
            <a:endParaRPr lang="cs-CZ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764704"/>
            <a:ext cx="6732240" cy="286167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600868" y="764704"/>
            <a:ext cx="254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Mitsubishi A6M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Zero</a:t>
            </a:r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*43</a:t>
            </a:r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176" y="759754"/>
            <a:ext cx="5715000" cy="3810000"/>
          </a:xfrm>
          <a:prstGeom prst="rect">
            <a:avLst/>
          </a:prstGeom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0" y="1164814"/>
            <a:ext cx="4944979" cy="412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707042" y="4169644"/>
            <a:ext cx="2637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Nakajima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B5N Kate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*44</a:t>
            </a:r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1662" y="4847420"/>
            <a:ext cx="1969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Aichi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D3A Val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*45</a:t>
            </a:r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425" y="3938747"/>
            <a:ext cx="2615819" cy="2919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2768678" y="6434803"/>
            <a:ext cx="2159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Miniponorka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*46</a:t>
            </a:r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34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Doplňující otázky</a:t>
            </a:r>
            <a:endParaRPr lang="cs-CZ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14) Jaké základní chyby udělala US Navy během přepadení ?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15) Jakých chyb se dopustila japonská letadla při útoku ?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16) Jaké následky toto přepadení mělo pro oba státy ?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17) Vyjmenuj hlavní velitele konfliktu, dokážeš je charakterizovat ?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18) Které druhy letadel se útoku zúčastnily a které měly největší 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	úspěchy?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19) Kdo byl autorem plánu na přepadení přístavu ?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20) Proč USAAF nevyužilo objevení japonských letadel na radaru ?</a:t>
            </a:r>
          </a:p>
          <a:p>
            <a:pPr marL="0" indent="0">
              <a:buNone/>
            </a:pP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14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Zdroje obrázků</a:t>
            </a:r>
            <a:endParaRPr lang="cs-CZ" sz="54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877272"/>
          </a:xfrm>
        </p:spPr>
        <p:txBody>
          <a:bodyPr/>
          <a:lstStyle/>
          <a:p>
            <a:pPr marL="0" indent="0">
              <a:buNone/>
            </a:pPr>
            <a:r>
              <a:rPr lang="cs-CZ" sz="1600" dirty="0" smtClean="0">
                <a:solidFill>
                  <a:srgbClr val="FFFFCC"/>
                </a:solidFill>
              </a:rPr>
              <a:t>*1          http</a:t>
            </a:r>
            <a:r>
              <a:rPr lang="cs-CZ" sz="1600" dirty="0">
                <a:solidFill>
                  <a:srgbClr val="FFFFCC"/>
                </a:solidFill>
              </a:rPr>
              <a:t>://</a:t>
            </a:r>
            <a:r>
              <a:rPr lang="cs-CZ" sz="1600" dirty="0" smtClean="0">
                <a:solidFill>
                  <a:srgbClr val="FFFFCC"/>
                </a:solidFill>
              </a:rPr>
              <a:t>cs.wikipedia.org/wiki/Husband_Kimmel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rgbClr val="FFFFCC"/>
                </a:solidFill>
              </a:rPr>
              <a:t>*2          http</a:t>
            </a:r>
            <a:r>
              <a:rPr lang="cs-CZ" sz="1600" dirty="0">
                <a:solidFill>
                  <a:srgbClr val="FFFFCC"/>
                </a:solidFill>
              </a:rPr>
              <a:t>://</a:t>
            </a:r>
            <a:r>
              <a:rPr lang="cs-CZ" sz="1600" dirty="0" smtClean="0">
                <a:solidFill>
                  <a:srgbClr val="FFFFCC"/>
                </a:solidFill>
              </a:rPr>
              <a:t>en.wikipedia.org/wiki/File:Isoroku_Yamamoto.jpg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rgbClr val="FFFFCC"/>
                </a:solidFill>
              </a:rPr>
              <a:t>*3          http</a:t>
            </a:r>
            <a:r>
              <a:rPr lang="cs-CZ" sz="1600" dirty="0">
                <a:solidFill>
                  <a:srgbClr val="FFFFCC"/>
                </a:solidFill>
              </a:rPr>
              <a:t>://</a:t>
            </a:r>
            <a:r>
              <a:rPr lang="cs-CZ" sz="1600" dirty="0" smtClean="0">
                <a:solidFill>
                  <a:srgbClr val="FFFFCC"/>
                </a:solidFill>
              </a:rPr>
              <a:t>cs.wikipedia.org/wiki/Walter_Short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rgbClr val="FFFFCC"/>
                </a:solidFill>
              </a:rPr>
              <a:t>*4          http</a:t>
            </a:r>
            <a:r>
              <a:rPr lang="cs-CZ" sz="1600" dirty="0">
                <a:solidFill>
                  <a:srgbClr val="FFFFCC"/>
                </a:solidFill>
              </a:rPr>
              <a:t>://</a:t>
            </a:r>
            <a:r>
              <a:rPr lang="cs-CZ" sz="1600" dirty="0" smtClean="0">
                <a:solidFill>
                  <a:srgbClr val="FFFFCC"/>
                </a:solidFill>
              </a:rPr>
              <a:t>commons.wikimedia.org/wiki/Category:Pearl_Harbor_attack?uselang=cs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rgbClr val="FFFFCC"/>
                </a:solidFill>
              </a:rPr>
              <a:t>*5          http</a:t>
            </a:r>
            <a:r>
              <a:rPr lang="cs-CZ" sz="1600" dirty="0">
                <a:solidFill>
                  <a:srgbClr val="FFFFCC"/>
                </a:solidFill>
              </a:rPr>
              <a:t>://</a:t>
            </a:r>
            <a:r>
              <a:rPr lang="cs-CZ" sz="1600" dirty="0" smtClean="0">
                <a:solidFill>
                  <a:srgbClr val="FFFFCC"/>
                </a:solidFill>
              </a:rPr>
              <a:t>en.wikipedia.org/wiki/File:Type_91_torpedo.JPG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rgbClr val="FFFFCC"/>
                </a:solidFill>
              </a:rPr>
              <a:t>*6          http</a:t>
            </a:r>
            <a:r>
              <a:rPr lang="cs-CZ" sz="1600" dirty="0">
                <a:solidFill>
                  <a:srgbClr val="FFFFCC"/>
                </a:solidFill>
              </a:rPr>
              <a:t>://cs.wikipedia.org/wiki/</a:t>
            </a:r>
            <a:r>
              <a:rPr lang="cs-CZ" sz="1600" dirty="0" err="1">
                <a:solidFill>
                  <a:srgbClr val="FFFFCC"/>
                </a:solidFill>
              </a:rPr>
              <a:t>Akagi</a:t>
            </a:r>
            <a:r>
              <a:rPr lang="cs-CZ" sz="1600" dirty="0">
                <a:solidFill>
                  <a:srgbClr val="FFFFCC"/>
                </a:solidFill>
              </a:rPr>
              <a:t>_(</a:t>
            </a:r>
            <a:r>
              <a:rPr lang="cs-CZ" sz="1600" dirty="0" err="1">
                <a:solidFill>
                  <a:srgbClr val="FFFFCC"/>
                </a:solidFill>
              </a:rPr>
              <a:t>letadlová:loď</a:t>
            </a:r>
            <a:r>
              <a:rPr lang="cs-CZ" sz="1600" dirty="0" smtClean="0">
                <a:solidFill>
                  <a:srgbClr val="FFFFCC"/>
                </a:solidFill>
              </a:rPr>
              <a:t>)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rgbClr val="FFFFCC"/>
                </a:solidFill>
              </a:rPr>
              <a:t>*7          http</a:t>
            </a:r>
            <a:r>
              <a:rPr lang="cs-CZ" sz="1600" dirty="0">
                <a:solidFill>
                  <a:srgbClr val="FFFFCC"/>
                </a:solidFill>
              </a:rPr>
              <a:t>://</a:t>
            </a:r>
            <a:r>
              <a:rPr lang="cs-CZ" sz="1600" dirty="0" smtClean="0">
                <a:solidFill>
                  <a:srgbClr val="FFFFCC"/>
                </a:solidFill>
              </a:rPr>
              <a:t>cs.wikipedia.org/wiki/Soubor:Japanese.aircraft.carrier.zuikaku.jpg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rgbClr val="FFFFCC"/>
                </a:solidFill>
              </a:rPr>
              <a:t>*8          http</a:t>
            </a:r>
            <a:r>
              <a:rPr lang="cs-CZ" sz="1600" dirty="0">
                <a:solidFill>
                  <a:srgbClr val="FFFFCC"/>
                </a:solidFill>
              </a:rPr>
              <a:t>://</a:t>
            </a:r>
            <a:r>
              <a:rPr lang="cs-CZ" sz="1600" dirty="0" smtClean="0">
                <a:solidFill>
                  <a:srgbClr val="FFFFCC"/>
                </a:solidFill>
              </a:rPr>
              <a:t>cs.wikipedia.org/wiki/Soubor:Japanese_aircraft_carrier_Soryu_1938.jpg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rgbClr val="FFFFCC"/>
                </a:solidFill>
              </a:rPr>
              <a:t>*9          http</a:t>
            </a:r>
            <a:r>
              <a:rPr lang="cs-CZ" sz="1600" dirty="0">
                <a:solidFill>
                  <a:srgbClr val="FFFFCC"/>
                </a:solidFill>
              </a:rPr>
              <a:t>://</a:t>
            </a:r>
            <a:r>
              <a:rPr lang="cs-CZ" sz="1600" dirty="0" smtClean="0">
                <a:solidFill>
                  <a:srgbClr val="FFFFCC"/>
                </a:solidFill>
              </a:rPr>
              <a:t>commons.wikimedia.org/wiki/P-39_Airacobra?uselang=cs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rgbClr val="FFFFCC"/>
                </a:solidFill>
              </a:rPr>
              <a:t>*10        http</a:t>
            </a:r>
            <a:r>
              <a:rPr lang="cs-CZ" sz="1600" dirty="0">
                <a:solidFill>
                  <a:srgbClr val="FFFFCC"/>
                </a:solidFill>
              </a:rPr>
              <a:t>://</a:t>
            </a:r>
            <a:r>
              <a:rPr lang="cs-CZ" sz="1600" dirty="0" smtClean="0">
                <a:solidFill>
                  <a:srgbClr val="FFFFCC"/>
                </a:solidFill>
              </a:rPr>
              <a:t>commons.wikimedia.org/wiki/Category:Pearl_Harbor_attack?uselang=cs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rgbClr val="FFFFCC"/>
                </a:solidFill>
              </a:rPr>
              <a:t>*11        http</a:t>
            </a:r>
            <a:r>
              <a:rPr lang="cs-CZ" sz="1600" dirty="0">
                <a:solidFill>
                  <a:srgbClr val="FFFFCC"/>
                </a:solidFill>
              </a:rPr>
              <a:t>://</a:t>
            </a:r>
            <a:r>
              <a:rPr lang="cs-CZ" sz="1600" dirty="0" smtClean="0">
                <a:solidFill>
                  <a:srgbClr val="FFFFCC"/>
                </a:solidFill>
              </a:rPr>
              <a:t>commons.wikimedia.org/wiki/F4F_Wildcat?uselang=cs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rgbClr val="FFFFCC"/>
                </a:solidFill>
              </a:rPr>
              <a:t>*12-20  http</a:t>
            </a:r>
            <a:r>
              <a:rPr lang="cs-CZ" sz="1600" dirty="0">
                <a:solidFill>
                  <a:srgbClr val="FFFFCC"/>
                </a:solidFill>
              </a:rPr>
              <a:t>://</a:t>
            </a:r>
            <a:r>
              <a:rPr lang="cs-CZ" sz="1600" dirty="0" smtClean="0">
                <a:solidFill>
                  <a:srgbClr val="FFFFCC"/>
                </a:solidFill>
              </a:rPr>
              <a:t>commons.wikimedia.org/wiki/Category:Pearl_Harbor_attack?uselang=cs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rgbClr val="FFFFCC"/>
                </a:solidFill>
              </a:rPr>
              <a:t>*21        http</a:t>
            </a:r>
            <a:r>
              <a:rPr lang="cs-CZ" sz="1600" dirty="0">
                <a:solidFill>
                  <a:srgbClr val="FFFFCC"/>
                </a:solidFill>
              </a:rPr>
              <a:t>://</a:t>
            </a:r>
            <a:r>
              <a:rPr lang="cs-CZ" sz="1600" dirty="0" smtClean="0">
                <a:solidFill>
                  <a:srgbClr val="FFFFCC"/>
                </a:solidFill>
              </a:rPr>
              <a:t>en.wikipedia.org/wiki/File:Uss_nevada.jpg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rgbClr val="FFFFCC"/>
                </a:solidFill>
              </a:rPr>
              <a:t>*22- 42 </a:t>
            </a:r>
            <a:r>
              <a:rPr lang="cs-CZ" sz="1600" dirty="0">
                <a:solidFill>
                  <a:srgbClr val="FFFFCC"/>
                </a:solidFill>
              </a:rPr>
              <a:t>http://</a:t>
            </a:r>
            <a:r>
              <a:rPr lang="cs-CZ" sz="1600" dirty="0" smtClean="0">
                <a:solidFill>
                  <a:srgbClr val="FFFFCC"/>
                </a:solidFill>
              </a:rPr>
              <a:t>commons.wikimedia.org/wiki/Category:Pearl_Harbor_attack?uselang=cs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rgbClr val="FFFFCC"/>
                </a:solidFill>
              </a:rPr>
              <a:t>*43        </a:t>
            </a:r>
            <a:r>
              <a:rPr lang="cs-CZ" sz="1600" dirty="0">
                <a:solidFill>
                  <a:srgbClr val="FFFFCC"/>
                </a:solidFill>
              </a:rPr>
              <a:t>http://</a:t>
            </a:r>
            <a:r>
              <a:rPr lang="cs-CZ" sz="1600" dirty="0" smtClean="0">
                <a:solidFill>
                  <a:srgbClr val="FFFFCC"/>
                </a:solidFill>
              </a:rPr>
              <a:t>cs.wikipedia.org/wiki/Micubshi_A6M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rgbClr val="FFFFCC"/>
                </a:solidFill>
              </a:rPr>
              <a:t>*44        </a:t>
            </a:r>
            <a:r>
              <a:rPr lang="cs-CZ" sz="1600" dirty="0">
                <a:solidFill>
                  <a:srgbClr val="FFFFCC"/>
                </a:solidFill>
              </a:rPr>
              <a:t>http://</a:t>
            </a:r>
            <a:r>
              <a:rPr lang="cs-CZ" sz="1600" dirty="0" smtClean="0">
                <a:solidFill>
                  <a:srgbClr val="FFFFCC"/>
                </a:solidFill>
              </a:rPr>
              <a:t>commons.wikimedia.org/wiki/File:B5N2.jpg?uselang=cs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rgbClr val="FFFFCC"/>
                </a:solidFill>
              </a:rPr>
              <a:t>*45        </a:t>
            </a:r>
            <a:r>
              <a:rPr lang="cs-CZ" sz="1600" dirty="0">
                <a:solidFill>
                  <a:srgbClr val="FFFFCC"/>
                </a:solidFill>
              </a:rPr>
              <a:t>http://</a:t>
            </a:r>
            <a:r>
              <a:rPr lang="cs-CZ" sz="1600" dirty="0" smtClean="0">
                <a:solidFill>
                  <a:srgbClr val="FFFFCC"/>
                </a:solidFill>
              </a:rPr>
              <a:t>cs.wikipedia.org/wiki/Aichi_D3A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rgbClr val="FFFFCC"/>
                </a:solidFill>
              </a:rPr>
              <a:t>*46        </a:t>
            </a:r>
            <a:r>
              <a:rPr lang="cs-CZ" sz="1600" dirty="0">
                <a:solidFill>
                  <a:srgbClr val="FFFFCC"/>
                </a:solidFill>
              </a:rPr>
              <a:t>http://commons.wikimedia.org/wiki/Category:Pearl_Harbor_attack?uselang=cs</a:t>
            </a:r>
          </a:p>
          <a:p>
            <a:pPr marL="0" indent="0">
              <a:buNone/>
            </a:pPr>
            <a:endParaRPr lang="cs-CZ" sz="1400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43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"/>
            <a:ext cx="8229600" cy="1299621"/>
          </a:xfrm>
        </p:spPr>
        <p:txBody>
          <a:bodyPr>
            <a:normAutofit/>
          </a:bodyPr>
          <a:lstStyle/>
          <a:p>
            <a:r>
              <a:rPr lang="cs-CZ" sz="7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Protivníci</a:t>
            </a:r>
            <a:endParaRPr lang="cs-CZ" sz="72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341" y="1328573"/>
            <a:ext cx="2105691" cy="1108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99621"/>
            <a:ext cx="1649760" cy="1099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899591" y="2708920"/>
            <a:ext cx="2993192" cy="28392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 Tichomořská flotila</a:t>
            </a:r>
          </a:p>
          <a:p>
            <a:endParaRPr lang="cs-CZ" sz="1050" dirty="0" smtClean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8 bitevních lodí,</a:t>
            </a:r>
            <a:b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8 křižníků,</a:t>
            </a:r>
            <a:b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29 torpédoborců,</a:t>
            </a:r>
            <a:b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9 ponorek,</a:t>
            </a:r>
            <a:b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50 dalších lodí,</a:t>
            </a:r>
            <a:b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390 letadel</a:t>
            </a:r>
            <a:endParaRPr lang="cs-CZ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480612" y="2708920"/>
            <a:ext cx="2856872" cy="3200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   Úderný svaz</a:t>
            </a:r>
            <a:endParaRPr lang="cs-CZ" sz="1000" b="1" dirty="0" smtClean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b="1" dirty="0" smtClean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6 letadlových lodí,</a:t>
            </a:r>
            <a:b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2 bitevní lodě,</a:t>
            </a:r>
            <a:b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2 těžké křižníky,</a:t>
            </a:r>
            <a:b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1 lehký křižník,</a:t>
            </a:r>
          </a:p>
          <a:p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9 torpédoborců</a:t>
            </a: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5 trpasličích ponorek,</a:t>
            </a:r>
            <a:b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441 letadel</a:t>
            </a:r>
            <a:endParaRPr lang="cs-CZ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79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43808" y="7430"/>
            <a:ext cx="3024336" cy="1045306"/>
          </a:xfrm>
        </p:spPr>
        <p:txBody>
          <a:bodyPr>
            <a:normAutofit/>
          </a:bodyPr>
          <a:lstStyle/>
          <a:p>
            <a:r>
              <a:rPr lang="cs-CZ" sz="60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Velitelé</a:t>
            </a:r>
            <a:endParaRPr lang="cs-CZ" sz="60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6" y="-1"/>
            <a:ext cx="2817342" cy="495024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40125" y="4979192"/>
            <a:ext cx="21900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Husband</a:t>
            </a:r>
            <a:r>
              <a:rPr lang="cs-CZ" sz="20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Kimmel</a:t>
            </a:r>
            <a:r>
              <a:rPr lang="cs-CZ" sz="20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cs-CZ" sz="20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20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elitel flotily</a:t>
            </a:r>
            <a:r>
              <a:rPr lang="cs-CZ" sz="10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*1</a:t>
            </a:r>
            <a:endParaRPr lang="cs-CZ" sz="20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069" y="7212"/>
            <a:ext cx="3418931" cy="4943032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308969" y="4950911"/>
            <a:ext cx="22511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Isoroku</a:t>
            </a:r>
            <a:r>
              <a:rPr lang="cs-CZ" sz="20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Jamamoto</a:t>
            </a:r>
            <a:endParaRPr lang="cs-CZ" sz="2000" b="1" dirty="0" smtClean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20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20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elitel loďstva</a:t>
            </a:r>
            <a:r>
              <a:rPr lang="cs-CZ" sz="10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*2</a:t>
            </a:r>
            <a:endParaRPr lang="cs-CZ" sz="20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3294856" cy="4163500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935963" y="6008324"/>
            <a:ext cx="23471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Walter </a:t>
            </a:r>
            <a:r>
              <a:rPr lang="cs-CZ" sz="2400" b="1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Short</a:t>
            </a:r>
            <a:endParaRPr lang="cs-CZ" sz="2400" b="1" dirty="0" smtClean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24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24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elitel  posádky</a:t>
            </a:r>
            <a:r>
              <a:rPr lang="cs-CZ" sz="10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*3</a:t>
            </a:r>
            <a:endParaRPr lang="cs-CZ" sz="24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45358"/>
            <a:ext cx="3549816" cy="4162966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5166869" y="6014355"/>
            <a:ext cx="2941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Chuichi</a:t>
            </a:r>
            <a:r>
              <a:rPr lang="cs-CZ" sz="24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Nagumo</a:t>
            </a:r>
            <a:endParaRPr lang="cs-CZ" sz="2400" b="1" dirty="0" smtClean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24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elitel úderné flotily</a:t>
            </a:r>
            <a:r>
              <a:rPr lang="cs-CZ" sz="10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*4</a:t>
            </a:r>
            <a:endParaRPr lang="cs-CZ" sz="24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31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cs-CZ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Před bitvou</a:t>
            </a:r>
            <a:endParaRPr lang="cs-CZ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692696"/>
            <a:ext cx="9123966" cy="61653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- americké časopisy psaly 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o japonských letadlech jako o </a:t>
            </a: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zastaralých 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strojích </a:t>
            </a: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=) Japonci sestrojili 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jeden z nejmodernějších strojů </a:t>
            </a:r>
            <a:r>
              <a:rPr lang="cs-CZ" sz="2400" dirty="0" err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Mitshubishi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A6M </a:t>
            </a:r>
            <a:r>
              <a:rPr lang="cs-CZ" sz="2400" dirty="0" err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Reisen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, později </a:t>
            </a: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zvané    </a:t>
            </a:r>
            <a:r>
              <a:rPr lang="cs-CZ" sz="2400" b="1" dirty="0" err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Zero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 =)   sice obratné, ale nemá 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pancéřování </a:t>
            </a: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kabiny a 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samosvorné </a:t>
            </a: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nádrže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- Japonci 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budovali </a:t>
            </a: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loďstvo 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založené na  </a:t>
            </a: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  letadlových      lodích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- bitevní 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lodě ač sebevíce odolné </a:t>
            </a: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protiletadlovými </a:t>
            </a: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děly 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neodolaly leteckému útoku </a:t>
            </a: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střemhlavých   a   torpédových  bombardérů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- Japonci 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vynikali </a:t>
            </a: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torpédy na stlačený kyslík=)velmi 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přesná a </a:t>
            </a: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spolehlivá 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- přístav </a:t>
            </a:r>
            <a:r>
              <a:rPr lang="cs-CZ" sz="2400" dirty="0" err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Pearl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Harbor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byl mělký, a tak se tam </a:t>
            </a: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nemohla 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bez nutných úprav vypouštět </a:t>
            </a: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torpéda =)                                                                               úkolem pověřen </a:t>
            </a:r>
            <a:r>
              <a:rPr lang="cs-CZ" sz="2400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Minoru</a:t>
            </a: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Genda</a:t>
            </a: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=)na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 konec torpéda </a:t>
            </a: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připevnil                                                            obyčejné 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dřevo, které torpédo </a:t>
            </a: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nadnášelo</a:t>
            </a:r>
            <a:endParaRPr lang="cs-CZ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353533"/>
            <a:ext cx="5128030" cy="2504467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8750944" y="4370620"/>
            <a:ext cx="340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*5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16404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22662" y="1"/>
            <a:ext cx="9166662" cy="11967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- provedení 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letecké akce bylo svěřeno výbornému pilotovi </a:t>
            </a:r>
            <a:r>
              <a:rPr lang="cs-CZ" sz="2400" dirty="0" err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Fučidovi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. Měl vést stíhací a bombardovací piloty ze šesti letadlových lodí (</a:t>
            </a:r>
            <a:r>
              <a:rPr lang="cs-CZ" sz="2400" dirty="0" err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Kaga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400" dirty="0" err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Akagi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400" dirty="0" err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Sórjú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400" dirty="0" err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Hírjú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400" dirty="0" err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Šókaku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2400" dirty="0" err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Zuikaku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endParaRPr lang="cs-CZ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" y="1182867"/>
            <a:ext cx="3348701" cy="367240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8462" y="1268760"/>
            <a:ext cx="994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Akagi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*6</a:t>
            </a:r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260" y="2982506"/>
            <a:ext cx="4824536" cy="2189132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8244408" y="3019071"/>
            <a:ext cx="950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Sórjú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*8</a:t>
            </a:r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161244"/>
            <a:ext cx="4608512" cy="2627796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3217007" y="1213678"/>
            <a:ext cx="1279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Zuikaku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*7</a:t>
            </a:r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3320" y="5118764"/>
            <a:ext cx="91106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- na 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rozdíl od Japonců </a:t>
            </a: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si Američané 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myslí, že dobře vyzbrojená bitevní loď s dobrým velitelem se může velmi dobře ubránit leteckému </a:t>
            </a: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útoku</a:t>
            </a:r>
          </a:p>
          <a:p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- v </a:t>
            </a:r>
            <a:r>
              <a:rPr lang="cs-CZ" sz="2400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Pearl</a:t>
            </a: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Harboru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se nacházely letecké základny </a:t>
            </a: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námořnictva 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(US NAVY), námořní pěchoty (USMC) a armádního letectva (USAAF</a:t>
            </a: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cs-CZ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47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"/>
            <a:ext cx="9144000" cy="21328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- na </a:t>
            </a:r>
            <a:r>
              <a:rPr lang="cs-CZ" sz="2400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Oahu</a:t>
            </a: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také zkušebně umístěn </a:t>
            </a: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    radar         =) tenkrát 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mu nikdo nepřipisoval velký význam pro vedení </a:t>
            </a: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války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- Američané měli 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naprosto zastaralé </a:t>
            </a: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stroje =)  USAAF bylo 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vyzbrojeno stíhacími letouny </a:t>
            </a:r>
            <a:r>
              <a:rPr lang="cs-CZ" sz="2400" dirty="0" err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Curtiss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P-40 a Bell </a:t>
            </a: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P-39,  námořnictvo 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pak mělo letouny </a:t>
            </a:r>
            <a:r>
              <a:rPr lang="cs-CZ" sz="2400" dirty="0" err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Grumman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F4F</a:t>
            </a:r>
            <a:endParaRPr lang="cs-CZ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88840"/>
            <a:ext cx="4426405" cy="2448272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39552" y="1992412"/>
            <a:ext cx="2566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Bell P-39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Airacobra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*9</a:t>
            </a:r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069" y="1700808"/>
            <a:ext cx="4697931" cy="2304256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5814268" y="1700808"/>
            <a:ext cx="2982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Curtiss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P-40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Warhawk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*10</a:t>
            </a:r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221088"/>
            <a:ext cx="4968552" cy="2124075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4446069" y="4241869"/>
            <a:ext cx="3127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Grumman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F-4F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Wildcat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*11</a:t>
            </a:r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53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207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Útok začíná</a:t>
            </a:r>
            <a:endParaRPr lang="cs-CZ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34563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- 8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. prosince (japonského času) </a:t>
            </a: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dopoledne 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odstartovaly letouny první </a:t>
            </a: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útočné vlny vedené   </a:t>
            </a:r>
            <a:r>
              <a:rPr lang="cs-CZ" sz="2400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Micuo</a:t>
            </a: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Fučidou</a:t>
            </a: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 (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40 torpédových, 51 střemhlavých, </a:t>
            </a: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  49 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výškových bombardérů a 43 stíhaček</a:t>
            </a: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- v 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7:15 </a:t>
            </a: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startuje druhá 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vlna (</a:t>
            </a: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80 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střemhlavých, 54 výškových bombardérů a 36 </a:t>
            </a: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stíhaček) 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- k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 útoku </a:t>
            </a: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připraveny i japonské    miniponorky       =) měly dokončit 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započaté </a:t>
            </a: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dílo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</a:br>
            <a:endParaRPr lang="cs-CZ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2" y="3429000"/>
            <a:ext cx="4101899" cy="321297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584" y="3429000"/>
            <a:ext cx="4968552" cy="321297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708962" y="3384610"/>
            <a:ext cx="4499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Start letadel z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Akagi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  a  z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Shokaku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*11-12</a:t>
            </a:r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2627784" y="1124744"/>
            <a:ext cx="2088232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) jméno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3991570" y="2708920"/>
            <a:ext cx="2308621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7) </a:t>
            </a: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ruh zbraně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46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28974" y="0"/>
            <a:ext cx="9144000" cy="55479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- 6:45 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zjistil </a:t>
            </a: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torpédoborec 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USS </a:t>
            </a:r>
            <a:r>
              <a:rPr lang="cs-CZ" sz="2400" dirty="0" err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Ward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japonskou ponorku a zahájil palbu 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- letadla zjištěna i radarem=)hlášení nikdo nevěnuje 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patřičnou </a:t>
            </a: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pozornost</a:t>
            </a:r>
            <a:endParaRPr lang="cs-CZ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- teprve 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v 7:40 </a:t>
            </a: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vzbuzen 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admirál </a:t>
            </a:r>
            <a:r>
              <a:rPr lang="cs-CZ" sz="2400" dirty="0" err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Kimmel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=) už přilétá 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první </a:t>
            </a: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útočná vlna =) brzy zasažena </a:t>
            </a: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většina plavidel v přístavu aniž by stačila zahájit </a:t>
            </a: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palbu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- nálet připraven pečlivě – Japonci postavili i model přístavu s loděmi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- US Navy zakotvila lodě těsně vedle sebe, což je velmi nebezpečné,        	                                                               protože výbuch a požár   	                                                               jedné lodi může způsobit  	                                                               požár na další 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každá bomba má tak větší    	                                                               šanci na zásah, protože cíl    	                                                               je větší  </a:t>
            </a:r>
            <a:endParaRPr lang="cs-CZ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99451"/>
            <a:ext cx="5687541" cy="4258547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43771" y="6464369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*13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5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747155" cy="551723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16096"/>
            <a:ext cx="8156930" cy="574190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403648" y="23318"/>
            <a:ext cx="5150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Pohled z útočícího letounu na kotviště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970691" y="6467352"/>
            <a:ext cx="3517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Rozmístění bitevních lodí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6878" y="50240"/>
            <a:ext cx="418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*14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644780" y="1138853"/>
            <a:ext cx="418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*15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06090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530</Words>
  <Application>Microsoft Office PowerPoint</Application>
  <PresentationFormat>Předvádění na obrazovce (4:3)</PresentationFormat>
  <Paragraphs>119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systému Office</vt:lpstr>
      <vt:lpstr>Pearl Harbor 7. prosinec 1941</vt:lpstr>
      <vt:lpstr>Protivníci</vt:lpstr>
      <vt:lpstr>Velitelé</vt:lpstr>
      <vt:lpstr>Před bitvou</vt:lpstr>
      <vt:lpstr>Prezentace aplikace PowerPoint</vt:lpstr>
      <vt:lpstr>Prezentace aplikace PowerPoint</vt:lpstr>
      <vt:lpstr>Útok začíná</vt:lpstr>
      <vt:lpstr>Prezentace aplikace PowerPoint</vt:lpstr>
      <vt:lpstr>Prezentace aplikace PowerPoint</vt:lpstr>
      <vt:lpstr>Prezentace aplikace PowerPoint</vt:lpstr>
      <vt:lpstr>Jak dopadly kdysi hrdé lodě ?*19-24</vt:lpstr>
      <vt:lpstr>Prezentace aplikace PowerPoint</vt:lpstr>
      <vt:lpstr>Hrůzy pokračují *30-34</vt:lpstr>
      <vt:lpstr>Konec útoku</vt:lpstr>
      <vt:lpstr>Zůstal jen obraz zkázy *36-42</vt:lpstr>
      <vt:lpstr>Strůjci úspěchu</vt:lpstr>
      <vt:lpstr>Doplňující otázky</vt:lpstr>
      <vt:lpstr>Zdroje obrázků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Pearl Harbor 7. prosinec 1941</dc:title>
  <dc:creator>Admin</dc:creator>
  <cp:lastModifiedBy>Admin</cp:lastModifiedBy>
  <cp:revision>33</cp:revision>
  <dcterms:created xsi:type="dcterms:W3CDTF">2012-05-27T13:34:29Z</dcterms:created>
  <dcterms:modified xsi:type="dcterms:W3CDTF">2019-11-12T08:58:49Z</dcterms:modified>
</cp:coreProperties>
</file>