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0" autoAdjust="0"/>
    <p:restoredTop sz="94186" autoAdjust="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ED4F-3619-48A5-AE83-787430B4BF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8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2267-2CAC-444D-AF7E-2B054C5A4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5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6E0D-7060-45DA-90C5-8F9B30AD2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6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0FB6-C396-4D91-BE98-0C564AB66B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7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255F-75D3-4EBD-8717-6BB94161AA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2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4913-9DCD-4F5F-94F1-109377576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45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EEEE-D971-420C-8D70-64FC3C6BF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18A-2214-4D66-BF64-CCF6322B1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7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63C9-C003-4097-B751-CBC6789AEC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CE3E-514C-481E-8168-46BADBAEB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1033-DBE2-4F44-AE6E-E40FE0C6C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518D61-B1C4-4281-A33F-81B3D6649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Projekt Manhattan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943600"/>
            <a:ext cx="5334000" cy="685800"/>
          </a:xfrm>
        </p:spPr>
        <p:txBody>
          <a:bodyPr/>
          <a:lstStyle/>
          <a:p>
            <a:pPr eaLnBrk="1" hangingPunct="1"/>
            <a:r>
              <a:rPr lang="cs-CZ" sz="1600" smtClean="0"/>
              <a:t>Autor: Mgr. Zdeněk Vejražka                                                Podkrušnohorské gymnázium Most, příspěvková organizace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cs-CZ" b="1" smtClean="0"/>
              <a:t>Cíl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304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před útoky bylo vybráno pět japonských měst, kam měly být bomby svrženy - </a:t>
            </a:r>
            <a:r>
              <a:rPr lang="cs-CZ" sz="2400" b="1" smtClean="0"/>
              <a:t>Yokohoma, Hirošima, Kjóto, Kókura a Nagasaki     </a:t>
            </a:r>
            <a:r>
              <a:rPr lang="cs-CZ" sz="2400" smtClean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každé město bylo něčím strategické =) Hirošima a její průmyslová oblast a vojenský komplex, Kókura s vojenskými sklady a Nagasaki a její městská část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Little Boy byla svržena na město Hirošima 6. srpna 1945 ráno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velitel bombardéru Paul W. Tibbets pojmenoval bombardér B29 ENOLA  GAY podle své matky (*12, 13)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620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200400"/>
            <a:ext cx="29638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124200" cy="533400"/>
          </a:xfrm>
        </p:spPr>
        <p:txBody>
          <a:bodyPr/>
          <a:lstStyle/>
          <a:p>
            <a:pPr eaLnBrk="1" hangingPunct="1"/>
            <a:r>
              <a:rPr lang="cs-CZ" smtClean="0"/>
              <a:t>Hirošima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724400" cy="419100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2400" smtClean="0"/>
              <a:t>bomba byla svržena odpoledne=) následky katastrofální =) zničeno přes 62 % budov ve městě</a:t>
            </a:r>
          </a:p>
          <a:p>
            <a:pPr algn="just" eaLnBrk="1" hangingPunct="1">
              <a:buFontTx/>
              <a:buNone/>
            </a:pPr>
            <a:r>
              <a:rPr lang="cs-CZ" sz="2400" smtClean="0"/>
              <a:t>- zemřelo přes 100 000  obyvatel z toho asi 60% na ozáření nebo uhořelo v plamenech, cca. 30% zemřelo pod sutinami budov a zbytek zemřel z jiných příčin. Během dalších měsíců umírali další lidé na následky radiace z výbuchu(*13)</a:t>
            </a:r>
          </a:p>
        </p:txBody>
      </p:sp>
      <p:pic>
        <p:nvPicPr>
          <p:cNvPr id="13316" name="Picture 4" descr="C:\šablony\obrázky\250px-Atomic_cloud_over_Hiro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81000"/>
            <a:ext cx="4308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629400" cy="457200"/>
          </a:xfrm>
        </p:spPr>
        <p:txBody>
          <a:bodyPr/>
          <a:lstStyle/>
          <a:p>
            <a:pPr eaLnBrk="1" hangingPunct="1"/>
            <a:r>
              <a:rPr lang="cs-CZ" smtClean="0"/>
              <a:t>Po výbuchu </a:t>
            </a:r>
            <a:r>
              <a:rPr lang="cs-CZ" sz="2800" smtClean="0"/>
              <a:t>(*13 –16)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609600"/>
            <a:ext cx="34623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09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5148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46386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cs-CZ" smtClean="0"/>
              <a:t>Nagasaki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cs-CZ" sz="2400" smtClean="0"/>
              <a:t>9. srpna 1945 byla svržena druhá atomová bomba na město Nagasaki</a:t>
            </a:r>
          </a:p>
          <a:p>
            <a:pPr algn="just" eaLnBrk="1" hangingPunct="1">
              <a:buFontTx/>
              <a:buChar char="-"/>
            </a:pPr>
            <a:r>
              <a:rPr lang="cs-CZ" sz="2400" smtClean="0"/>
              <a:t>bombardér s pumou Fat Man měl původně letět nad město Kókura jako prvotní cíl a zde měl bombu shodit. Druhým náhradním cílem měla být Nagasaki</a:t>
            </a:r>
          </a:p>
          <a:p>
            <a:pPr algn="just" eaLnBrk="1" hangingPunct="1">
              <a:buFontTx/>
              <a:buChar char="-"/>
            </a:pPr>
            <a:r>
              <a:rPr lang="cs-CZ" sz="2400" smtClean="0"/>
              <a:t>Kokuru zahalily mraky a tak byl útok proveden na Nagasaki         </a:t>
            </a:r>
          </a:p>
          <a:p>
            <a:pPr algn="just" eaLnBrk="1" hangingPunct="1">
              <a:buFontTx/>
              <a:buChar char="-"/>
            </a:pPr>
            <a:r>
              <a:rPr lang="cs-CZ" sz="2400" smtClean="0"/>
              <a:t>b</a:t>
            </a:r>
            <a:r>
              <a:rPr lang="cs-CZ" sz="2400" smtClean="0">
                <a:cs typeface="Calibri" pitchFamily="34" charset="0"/>
              </a:rPr>
              <a:t>ombový útok zde zabil hned cca. 55 000 obyvatel, dalších cca. 30 000 lidí zemřelo do konce roku na následky zranění</a:t>
            </a:r>
          </a:p>
          <a:p>
            <a:pPr algn="just" eaLnBrk="1" hangingPunct="1">
              <a:buFontTx/>
              <a:buChar char="-"/>
            </a:pPr>
            <a:r>
              <a:rPr lang="cs-CZ" sz="2400" smtClean="0">
                <a:cs typeface="Calibri" pitchFamily="34" charset="0"/>
              </a:rPr>
              <a:t>Fat Man byla silnější, ale následky byly menší kvůli okolnímu terénu a způsobu použití bomby (výška výbuchu)</a:t>
            </a:r>
            <a:r>
              <a:rPr lang="cs-CZ" smtClean="0"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cs-CZ" smtClean="0"/>
              <a:t>Nagasaki </a:t>
            </a:r>
            <a:r>
              <a:rPr lang="cs-CZ" sz="2400" smtClean="0"/>
              <a:t>(*17-20)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624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09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5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2484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eaLnBrk="1" hangingPunct="1"/>
            <a:r>
              <a:rPr lang="cs-CZ" smtClean="0"/>
              <a:t>Přežili ??? </a:t>
            </a:r>
            <a:r>
              <a:rPr lang="cs-CZ" sz="2400" smtClean="0"/>
              <a:t>(*21-24)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914400"/>
            <a:ext cx="4991100" cy="53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46164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2068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5638800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cs-CZ" smtClean="0"/>
              <a:t>Nepřežili </a:t>
            </a:r>
            <a:r>
              <a:rPr lang="cs-CZ" sz="2400" smtClean="0"/>
              <a:t>(*25-27)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447800"/>
            <a:ext cx="39020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3531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4295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cs-CZ" smtClean="0"/>
              <a:t>Zdroje obrázků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smtClean="0"/>
              <a:t>    *1   -  http://cs.wikipedia.org/wiki/Štěpná_jaderná_reakce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*2   -  http://cs.wikipedia.org/wiki/Albert_Einstein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*3   -  http://cs.wikipedia.org/wiki/F.D.Roosevelt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*4   -  http://cs.wikipedia.org/wiki/Leslie_Groves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*5,6    - http://cs.wikipedia.org/wiki/Robert_Oppenheimer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   *7    - http://cs.wikipedia.org/wiki/Trinity_(jaderný_test</a:t>
            </a:r>
          </a:p>
          <a:p>
            <a:pPr eaLnBrk="1" hangingPunct="1">
              <a:buFontTx/>
              <a:buNone/>
            </a:pPr>
            <a:r>
              <a:rPr lang="cs-CZ" sz="2000" smtClean="0"/>
              <a:t> *8,9    - </a:t>
            </a:r>
            <a:r>
              <a:rPr lang="cs-CZ" sz="2000" smtClean="0">
                <a:cs typeface="Calibri" pitchFamily="34" charset="0"/>
              </a:rPr>
              <a:t>http://commons.wikimedia.org/wiki/Little_Boy?uselang=cs 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*10,11 - http://commons.wikimedia.org/wiki/Fat_Man?uselang=cs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*12      - http://commons.wikimedia.org/wiki/Enola_Gay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*13-16 - http://commons.wikimedia.org/wiki/Category:Atomic_bombing_of_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                         Hiroshima?uselang=cs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*17-20 - http://commons.wikimedia.org/wiki/Fat_Man?uselang=cs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*21-24 - http://commons.wikimedia.org/wiki/Category:Casualties_of_the_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                          atomic_bombing_of_Hiroshima?uselang=cs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*25-27 - http://commons.wikimedia.org/wiki/Category:Atomic_bombings_</a:t>
            </a:r>
          </a:p>
          <a:p>
            <a:pPr eaLnBrk="1" hangingPunct="1">
              <a:buFontTx/>
              <a:buNone/>
            </a:pPr>
            <a:r>
              <a:rPr lang="cs-CZ" sz="2000" smtClean="0">
                <a:cs typeface="Calibri" pitchFamily="34" charset="0"/>
              </a:rPr>
              <a:t>                           of_Hiroshima_and_Nagasaki?uselang=cs</a:t>
            </a: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685800"/>
          </a:xfrm>
        </p:spPr>
        <p:txBody>
          <a:bodyPr/>
          <a:lstStyle/>
          <a:p>
            <a:pPr eaLnBrk="1" hangingPunct="1"/>
            <a:r>
              <a:rPr lang="cs-CZ" b="1" smtClean="0"/>
              <a:t>Počátky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172200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Projekt Manhattan je krycí název pro vývoj                               atomových bomb za 2. světové války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navázal na poznatky o štěpné reakci, kterou poprvé provedl Enrico Fermi dne 2. 12. 1942 ve Fermilabu na univerzitě v Chicagu v USA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v poušti Nového Mexika vznikla přísně tajná základna Los Alamos, která měla za úkol vyrobit dosud nejničivější bombu	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cs-CZ" sz="2400" smtClean="0"/>
              <a:t>tato akce byla reakcí na spekulace =) proslýchalo se, že Německo už před válkou začalo rozvíjet myšlenku takovéto zbraně. Kvůli rasovým čistkám bylo odtud vyhnáno několik vědeckých pracovníků do Ameriky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cs-CZ" sz="2400" smtClean="0"/>
              <a:t>místní výzkum se zde zastavil a ani nemohl pokračovat pod vedením zbylých, velmi  nezkušených, odborníků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066800"/>
            <a:ext cx="29432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655050" y="60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/>
              <a:t>*1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385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28600"/>
            <a:ext cx="8915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cs-CZ"/>
              <a:t>2. srpna 1939 se Franklin Delano Roosevelt, prezident Spojených   	států Amerických, potkal s Albertem Einsteinem, který ho 	seznámil  s výzkumy v oblasti jaderné fyziky a vyzývá ho, aby 	USA byly první, kdo bude takovou bombu vlastnit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905000"/>
            <a:ext cx="3568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6525" y="6518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/>
              <a:t>*3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530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/>
              <a:t>*2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smtClean="0"/>
              <a:t>- vedoucím celého projektu se stal plukovník Leslie Groves           (*4)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7244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/>
              <a:t>- s týmem, ve kterém nechyběli zkušení vědci jako například Niels Bohr, J. P. Feinman a už zmíněný Enrico Fermi, začal Oppenheimer vytvářet ničivou zbraň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609600"/>
            <a:ext cx="2778125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762000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cs-CZ"/>
              <a:t>řízení vědeckých prací měl na starost Robert J. Oppenheimer    (* 5)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24193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  <p:bldP spid="61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mtClean="0"/>
              <a:t>Tvůrci A-bomby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62600"/>
            <a:ext cx="9144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600" smtClean="0"/>
              <a:t>Niels Bohr, J. R. Oppenheimer, R. P. Feinman, Enrico Fermi (*6)</a:t>
            </a:r>
          </a:p>
        </p:txBody>
      </p:sp>
      <p:pic>
        <p:nvPicPr>
          <p:cNvPr id="7172" name="Picture 4" descr="C:\šablony\obrázky\BohrOppieFeynmanFer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cs-CZ" smtClean="0"/>
              <a:t>Jak to funguje?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3962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cs-CZ" sz="2400" smtClean="0"/>
              <a:t>atomová bomba měla být nejničivější zbraní, kterou lidstvo bylo schopno vyrobit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cs-CZ" sz="2400" smtClean="0"/>
              <a:t>funguje na principu řetězové reakce štěpení jader těžkých kovů. V tuto dobu se počítalo s prvky uranem a plutoniem. </a:t>
            </a:r>
            <a:endParaRPr lang="cs-CZ" sz="2400" smtClean="0"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cs typeface="Calibri" pitchFamily="34" charset="0"/>
              </a:rPr>
              <a:t>bomby se většinou skládají ze dvou oddělených částí s podkritickým množstvím štěpného materiálu, v součtu tvoří nadkritické množství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cs typeface="Calibri" pitchFamily="34" charset="0"/>
              </a:rPr>
              <a:t>obě oddělení jsou proti sobě vymrštěny klasickou explozí =) výsledkem výbuchu bomby není jen tepelné záření, ale i rázová vlna nebo ionizující záření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smtClean="0">
                <a:cs typeface="Calibri" pitchFamily="34" charset="0"/>
              </a:rPr>
              <a:t>všechny tyto reakce mají ničivé účinky, takže taková bomba neničí jen jednou, ale hned třikrát a delší dobu po výbuchu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</a:t>
            </a:r>
            <a:r>
              <a:rPr lang="cs-CZ" sz="2400" smtClean="0">
                <a:cs typeface="Calibri" pitchFamily="34" charset="0"/>
              </a:rPr>
              <a:t> 16. července roku 1945 na poušti v Alamogordo v Novém Mexiku proběhl první úspěšný výbuch plutoniové nálože s názvem </a:t>
            </a:r>
            <a:r>
              <a:rPr lang="cs-CZ" sz="2400" b="1" i="1" smtClean="0">
                <a:cs typeface="Calibri" pitchFamily="34" charset="0"/>
              </a:rPr>
              <a:t>Trinity (*7)</a:t>
            </a:r>
            <a:r>
              <a:rPr lang="cs-CZ" smtClean="0">
                <a:cs typeface="Calibri" pitchFamily="34" charset="0"/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371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200400" cy="609600"/>
          </a:xfrm>
        </p:spPr>
        <p:txBody>
          <a:bodyPr/>
          <a:lstStyle/>
          <a:p>
            <a:pPr eaLnBrk="1" hangingPunct="1"/>
            <a:r>
              <a:rPr lang="cs-CZ" b="1" smtClean="0"/>
              <a:t>Little Boy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- v</a:t>
            </a:r>
            <a:r>
              <a:rPr lang="cs-CZ" sz="2400" smtClean="0">
                <a:cs typeface="Calibri" pitchFamily="34" charset="0"/>
              </a:rPr>
              <a:t>ýsledkem všech výzkumů vznikla první jaderná uranová bomba, která měla být použita, Little Boy /chlapeček/</a:t>
            </a:r>
            <a:r>
              <a:rPr lang="cs-CZ" sz="2400" smtClean="0"/>
              <a:t> </a:t>
            </a:r>
            <a:r>
              <a:rPr lang="cs-CZ" sz="2400" smtClean="0">
                <a:cs typeface="Calibri" pitchFamily="34" charset="0"/>
              </a:rPr>
              <a:t> (*8)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64343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0538"/>
            <a:ext cx="50006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937125" y="2514600"/>
            <a:ext cx="4206875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 sz="2200"/>
              <a:t>- princip byl </a:t>
            </a:r>
            <a:r>
              <a:rPr lang="cs-CZ" sz="2200" b="1"/>
              <a:t>explozivní</a:t>
            </a:r>
            <a:r>
              <a:rPr lang="cs-CZ" sz="2200"/>
              <a:t> =) do podkritického množství (cíl) je „vstřelen“ uranový projektil a tím dojde ke vzniku nadkritického množství =) následuje výbuch (*9)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2743200" cy="533400"/>
          </a:xfrm>
        </p:spPr>
        <p:txBody>
          <a:bodyPr/>
          <a:lstStyle/>
          <a:p>
            <a:pPr eaLnBrk="1" hangingPunct="1"/>
            <a:r>
              <a:rPr lang="cs-CZ" smtClean="0"/>
              <a:t>Fat Man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druhá jaderná bomba fungovala na principu použití plutonia, nazývala se Fat man  /tlouštík/ údajně pojmenována na počest W. Churchilla/ (*10)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648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373563"/>
            <a:ext cx="4367212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8609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37125" y="2133600"/>
            <a:ext cx="42068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cs-CZ" sz="2200"/>
              <a:t>- princip byl </a:t>
            </a:r>
            <a:r>
              <a:rPr lang="cs-CZ" sz="2200" b="1"/>
              <a:t>implozivní</a:t>
            </a:r>
            <a:r>
              <a:rPr lang="cs-CZ" sz="2200"/>
              <a:t> =) podkritické množství (cíl) je obklopeno klasickou výbušninou =) po výbuchu je cíl prudce stlačen=) vzniká nadkritické množství -                     - hustota =) následuje výbuch (*11)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7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513</Words>
  <Application>Microsoft Office PowerPoint</Application>
  <PresentationFormat>Předvádění na obrazovce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Default Design</vt:lpstr>
      <vt:lpstr>Projekt Manhattan</vt:lpstr>
      <vt:lpstr>Počátky projektu</vt:lpstr>
      <vt:lpstr>Prezentace aplikace PowerPoint</vt:lpstr>
      <vt:lpstr>Prezentace aplikace PowerPoint</vt:lpstr>
      <vt:lpstr>Tvůrci A-bomby</vt:lpstr>
      <vt:lpstr>Jak to funguje?</vt:lpstr>
      <vt:lpstr>Prezentace aplikace PowerPoint</vt:lpstr>
      <vt:lpstr>Little Boy</vt:lpstr>
      <vt:lpstr>Fat Man</vt:lpstr>
      <vt:lpstr>Cíl</vt:lpstr>
      <vt:lpstr>Hirošima</vt:lpstr>
      <vt:lpstr>Po výbuchu (*13 –16)</vt:lpstr>
      <vt:lpstr>Nagasaki</vt:lpstr>
      <vt:lpstr>Nagasaki (*17-20)</vt:lpstr>
      <vt:lpstr>Přežili ??? (*21-24)</vt:lpstr>
      <vt:lpstr>Nepřežili (*25-27)</vt:lpstr>
      <vt:lpstr>Zdroje obrázků</vt:lpstr>
    </vt:vector>
  </TitlesOfParts>
  <Company>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Manhattan</dc:title>
  <dc:creator>Admin</dc:creator>
  <cp:lastModifiedBy>Admin</cp:lastModifiedBy>
  <cp:revision>10</cp:revision>
  <dcterms:created xsi:type="dcterms:W3CDTF">2012-04-27T17:04:52Z</dcterms:created>
  <dcterms:modified xsi:type="dcterms:W3CDTF">2019-11-13T14:37:46Z</dcterms:modified>
</cp:coreProperties>
</file>