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75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9" r:id="rId23"/>
    <p:sldId id="277" r:id="rId24"/>
    <p:sldId id="278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8000"/>
    <a:srgbClr val="CC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5" autoAdjust="0"/>
    <p:restoredTop sz="94660"/>
  </p:normalViewPr>
  <p:slideViewPr>
    <p:cSldViewPr>
      <p:cViewPr>
        <p:scale>
          <a:sx n="60" d="100"/>
          <a:sy n="60" d="100"/>
        </p:scale>
        <p:origin x="-168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8DD8-F3A7-4073-8EE4-783BDF545B2E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FE25-0737-41A5-8568-D0B9C052BD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57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8DD8-F3A7-4073-8EE4-783BDF545B2E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FE25-0737-41A5-8568-D0B9C052BD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332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8DD8-F3A7-4073-8EE4-783BDF545B2E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FE25-0737-41A5-8568-D0B9C052BD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52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8DD8-F3A7-4073-8EE4-783BDF545B2E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FE25-0737-41A5-8568-D0B9C052BD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952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8DD8-F3A7-4073-8EE4-783BDF545B2E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FE25-0737-41A5-8568-D0B9C052BD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23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8DD8-F3A7-4073-8EE4-783BDF545B2E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FE25-0737-41A5-8568-D0B9C052BD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695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8DD8-F3A7-4073-8EE4-783BDF545B2E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FE25-0737-41A5-8568-D0B9C052BD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924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8DD8-F3A7-4073-8EE4-783BDF545B2E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FE25-0737-41A5-8568-D0B9C052BD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5160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8DD8-F3A7-4073-8EE4-783BDF545B2E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FE25-0737-41A5-8568-D0B9C052BD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670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8DD8-F3A7-4073-8EE4-783BDF545B2E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FE25-0737-41A5-8568-D0B9C052BD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225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8DD8-F3A7-4073-8EE4-783BDF545B2E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FE25-0737-41A5-8568-D0B9C052BD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799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78DD8-F3A7-4073-8EE4-783BDF545B2E}" type="datetimeFigureOut">
              <a:rPr lang="cs-CZ" smtClean="0"/>
              <a:t>12.11.2019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1FE25-0737-41A5-8568-D0B9C052BD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44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10" Type="http://schemas.openxmlformats.org/officeDocument/2006/relationships/image" Target="../media/image66.jpeg"/><Relationship Id="rId4" Type="http://schemas.openxmlformats.org/officeDocument/2006/relationships/image" Target="../media/image60.jpg"/><Relationship Id="rId9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344816" cy="2160240"/>
          </a:xfrm>
        </p:spPr>
        <p:txBody>
          <a:bodyPr>
            <a:noAutofit/>
          </a:bodyPr>
          <a:lstStyle/>
          <a:p>
            <a:r>
              <a:rPr lang="cs-CZ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První světová válka</a:t>
            </a:r>
            <a:endParaRPr lang="cs-CZ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009837" y="6165304"/>
            <a:ext cx="5134163" cy="838944"/>
          </a:xfrm>
        </p:spPr>
        <p:txBody>
          <a:bodyPr>
            <a:normAutofit/>
          </a:bodyPr>
          <a:lstStyle/>
          <a:p>
            <a:r>
              <a:rPr lang="cs-CZ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Autor: Mgr. Zdeněk Vejražka</a:t>
            </a:r>
          </a:p>
          <a:p>
            <a:r>
              <a:rPr lang="cs-CZ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Podkrušnohorské gymnázium Most, příspěvková organizace</a:t>
            </a: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21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1880" y="0"/>
            <a:ext cx="1584176" cy="836712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latin typeface="Times New Roman" pitchFamily="18" charset="0"/>
                <a:cs typeface="Times New Roman" pitchFamily="18" charset="0"/>
              </a:rPr>
              <a:t>1916</a:t>
            </a:r>
            <a:endParaRPr lang="cs-CZ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5719" y="21098"/>
            <a:ext cx="9144000" cy="68369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- německá ofenzíva už v únoru             	                                                           směřuje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na pevnost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Verdun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v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Německu počítali s tím, že Francouzi budou bránit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pevnosti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z důvodů prestiže až do posledního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muže =) chtěli francouzskou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armádu nechat vykrvácet a otevřít si cestu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na  Paříž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boje o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Verdun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potrvají do září =) rozhodnutí nepřinesly =)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Francouzi ztratili 315 000 vojáků, Němci 281 000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vojáků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718" y="14988"/>
            <a:ext cx="3845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obě strany plánovaly na </a:t>
            </a: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západní frontě velké ofenzívy</a:t>
            </a:r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72229"/>
            <a:ext cx="4031968" cy="386450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71600" y="6375070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solidFill>
                  <a:srgbClr val="CCFF33"/>
                </a:solidFill>
                <a:latin typeface="Times New Roman" pitchFamily="18" charset="0"/>
                <a:cs typeface="Times New Roman" pitchFamily="18" charset="0"/>
              </a:rPr>
              <a:t>Douamont</a:t>
            </a:r>
            <a:r>
              <a:rPr lang="cs-CZ" sz="2400" b="1" dirty="0" smtClean="0">
                <a:solidFill>
                  <a:srgbClr val="CCFF33"/>
                </a:solidFill>
                <a:latin typeface="Times New Roman" pitchFamily="18" charset="0"/>
                <a:cs typeface="Times New Roman" pitchFamily="18" charset="0"/>
              </a:rPr>
              <a:t> před</a:t>
            </a:r>
            <a:endParaRPr lang="cs-CZ" sz="2400" b="1" dirty="0">
              <a:solidFill>
                <a:srgbClr val="CC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48464"/>
            <a:ext cx="4211960" cy="391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724128" y="6398836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solidFill>
                  <a:srgbClr val="CCFF33"/>
                </a:solidFill>
                <a:latin typeface="Times New Roman" pitchFamily="18" charset="0"/>
                <a:cs typeface="Times New Roman" pitchFamily="18" charset="0"/>
              </a:rPr>
              <a:t>Douamont</a:t>
            </a:r>
            <a:r>
              <a:rPr lang="cs-CZ" sz="2400" b="1" dirty="0" smtClean="0">
                <a:solidFill>
                  <a:srgbClr val="CCFF33"/>
                </a:solidFill>
                <a:latin typeface="Times New Roman" pitchFamily="18" charset="0"/>
                <a:cs typeface="Times New Roman" pitchFamily="18" charset="0"/>
              </a:rPr>
              <a:t> po bitvě</a:t>
            </a:r>
            <a:endParaRPr lang="cs-CZ" sz="2400" b="1" dirty="0">
              <a:solidFill>
                <a:srgbClr val="CCFF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77359" y="649481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*19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788024" y="6517330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*20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8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11960" y="27296"/>
            <a:ext cx="4950760" cy="849019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4900" b="1" dirty="0" smtClean="0">
                <a:latin typeface="Times New Roman" pitchFamily="18" charset="0"/>
                <a:cs typeface="Times New Roman" pitchFamily="18" charset="0"/>
              </a:rPr>
              <a:t>Hrůzy u </a:t>
            </a:r>
            <a:r>
              <a:rPr lang="cs-CZ" sz="4900" b="1" dirty="0" err="1" smtClean="0">
                <a:latin typeface="Times New Roman" pitchFamily="18" charset="0"/>
                <a:cs typeface="Times New Roman" pitchFamily="18" charset="0"/>
              </a:rPr>
              <a:t>Verdunu</a:t>
            </a:r>
            <a:r>
              <a:rPr lang="cs-CZ" sz="49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sz="49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*21-27</a:t>
            </a:r>
            <a:endParaRPr lang="cs-CZ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53593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764704"/>
            <a:ext cx="6241896" cy="49802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6607651" cy="526506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39164"/>
            <a:ext cx="7198503" cy="454818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83" y="1639538"/>
            <a:ext cx="6804248" cy="425265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19339"/>
            <a:ext cx="4532083" cy="565377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634"/>
            <a:ext cx="5688632" cy="531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0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"/>
            <a:ext cx="9144000" cy="2132856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současně s boji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Verdun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podnikla Dohoda dvě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ofenzívy =) na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západě to byla anglofrancouzská ofenzíva na řece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Sommě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– nejkrvavější bitva v dějinách první světové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války =)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obou stranách v ní padlo více než 1 300 000 vojáků, ale fronta se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téměř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nepohnula z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místa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v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této bitvě použili Angličané 15. září poprvé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tanky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4" y="3027644"/>
            <a:ext cx="5167428" cy="38303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67405"/>
            <a:ext cx="5715000" cy="41021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4" y="2353496"/>
            <a:ext cx="5434670" cy="41469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04864"/>
            <a:ext cx="5255865" cy="394594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88840"/>
            <a:ext cx="5034136" cy="349872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80" y="2012009"/>
            <a:ext cx="5322168" cy="393840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64710"/>
            <a:ext cx="5747792" cy="398034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741" y="2624516"/>
            <a:ext cx="5481620" cy="398787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629" y="648483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*28-35</a:t>
            </a:r>
            <a:endParaRPr lang="cs-CZ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71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47"/>
            <a:ext cx="9144000" cy="12678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Na východě byla úspěšnější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letní ruská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Brusilovova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ofenzíva -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uská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armáda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postoupila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až o 150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km =)27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8. vyhlásilo válku po boku Dohody Rumunsko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2060848"/>
            <a:ext cx="905054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koncem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května 1916 se Anglii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	                  podařilo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přimět německé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loďstvo                                                  	                  k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dlouho očekávané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konfrontaci                                                   	                  hlavních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sil, avšak v bitvě u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                                     	                  Jutska se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početně slabší německé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                             	                  flotile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podařilo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vyváznout</a:t>
            </a: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přestože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Britové utrpěli v bitvě poněkud vyšší ztráty, zůstalo jádro obou loďstev nedotčeno a poměr sil se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nezměnil</a:t>
            </a: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převaha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Royal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Navy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umožňovala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pokračovat v námořní blokádě německého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loďstva =) to již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k další konfrontaci hlavních sil nenašlo odvahu.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" y="1124744"/>
            <a:ext cx="2268041" cy="311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411761" y="783533"/>
            <a:ext cx="4066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František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Josef I. 21.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listopadu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zemřel a na trůn nastoupil jeho synovec Karel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I.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70" y="809390"/>
            <a:ext cx="2572277" cy="3425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-1" y="1046047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*36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516426" y="762085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*37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9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3768" y="-243408"/>
            <a:ext cx="4464496" cy="1052736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Bitva u Jutska 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*38-44</a:t>
            </a:r>
            <a:endParaRPr lang="cs-CZ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" y="548680"/>
            <a:ext cx="5847994" cy="354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442" y="548680"/>
            <a:ext cx="5942558" cy="35453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27784" y="3607226"/>
            <a:ext cx="4960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HMS </a:t>
            </a:r>
            <a:r>
              <a:rPr lang="cs-CZ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Indefatigable</a:t>
            </a:r>
            <a:r>
              <a:rPr lang="cs-CZ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            se potápí</a:t>
            </a:r>
            <a:endParaRPr lang="cs-CZ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5138527" cy="35391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488" y="1681605"/>
            <a:ext cx="4782770" cy="350337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39552" y="4664166"/>
            <a:ext cx="2245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HMS </a:t>
            </a:r>
            <a:r>
              <a:rPr lang="cs-CZ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Irresistible</a:t>
            </a:r>
            <a:endParaRPr lang="cs-CZ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290468" y="4730107"/>
            <a:ext cx="157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HMS Lion</a:t>
            </a:r>
            <a:endParaRPr lang="cs-CZ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60920"/>
            <a:ext cx="4788024" cy="357904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207251" y="4769164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SMS </a:t>
            </a:r>
            <a:r>
              <a:rPr lang="cs-CZ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Seydlitz</a:t>
            </a:r>
            <a:endParaRPr lang="cs-CZ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" y="2996952"/>
            <a:ext cx="5295457" cy="390540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53286" y="6396335"/>
            <a:ext cx="1936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SMS </a:t>
            </a:r>
            <a:r>
              <a:rPr lang="cs-CZ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Seydlitz</a:t>
            </a:r>
            <a:endParaRPr lang="cs-CZ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776" y="3140968"/>
            <a:ext cx="6325224" cy="3723975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7124622" y="6377041"/>
            <a:ext cx="1988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HMS </a:t>
            </a:r>
            <a:r>
              <a:rPr lang="cs-CZ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Chester</a:t>
            </a:r>
            <a:endParaRPr lang="cs-CZ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77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84225" y="0"/>
            <a:ext cx="1728192" cy="1052736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latin typeface="Times New Roman" pitchFamily="18" charset="0"/>
                <a:cs typeface="Times New Roman" pitchFamily="18" charset="0"/>
              </a:rPr>
              <a:t>1917</a:t>
            </a:r>
            <a:endParaRPr lang="cs-CZ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Německo se snaží překonat námořní blokádu Dohody =)                    31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. ledna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přešlo na neomezenou ponorkovou válku =)                      mimořádné zhoršení vztahů s USA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v bojujících zemích se objevily příznaky vyčerpanosti a nechuť dál válčit se ve francouzské armádě projeví vzpourami , v Rusku se vytvořila revoluční situace a v Únorové revoluci padl carismus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v důsledku německé ponorkové války vstoupily USA 2. dubna do války a vyslaly do Evropy expediční síly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=)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ím se vytvořila velká materiální i lidská převaha na straně Dohody =)neprojevila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se však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ihned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dohodová vojska utrpěla obrovské ztráty při  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Nivellově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   ofenzívě v dubnu až květnu 1917- součástí je bitva u 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Paschendale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(31.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– 6.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11.)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čili Třetí bitva u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Yper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=) Belgičané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ve snaze zabránit Němcům v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postupu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vypustili mořské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hráze =) krajina se mění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močál =) útoky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potýkaly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blátem a odhaduje se,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že zhruba třetina obětí se utopila v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močále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Britové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své pozice zajistili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mimo i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podzemními minami, které při jednom z německých útoků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odpálili=)během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jedné minuty zemřelo více než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10 000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německých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vojáků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02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94" y="32013"/>
            <a:ext cx="9131906" cy="876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celkové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ztráty bitvy u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Paschendale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se pohybují okolo 300 000 mužů na britské a 250 000 na německé straně (v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max.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odhadech až 400 000).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939"/>
            <a:ext cx="5868144" cy="392432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14" y="1124744"/>
            <a:ext cx="5345994" cy="42484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50540"/>
            <a:ext cx="5328952" cy="410445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70" y="2096282"/>
            <a:ext cx="5261030" cy="392500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17787"/>
            <a:ext cx="5169186" cy="420804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38586"/>
            <a:ext cx="5695135" cy="416644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92896"/>
            <a:ext cx="4881579" cy="393147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60" y="2082795"/>
            <a:ext cx="5061063" cy="403808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09" y="1844824"/>
            <a:ext cx="5028982" cy="3927458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6516216" y="98072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*45-53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429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5020" y="0"/>
            <a:ext cx="4392488" cy="864096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latin typeface="Times New Roman" pitchFamily="18" charset="0"/>
                <a:cs typeface="Times New Roman" pitchFamily="18" charset="0"/>
              </a:rPr>
              <a:t>Co zůstalo….</a:t>
            </a:r>
            <a:endParaRPr lang="cs-CZ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635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40396"/>
            <a:ext cx="7023760" cy="566432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27795"/>
            <a:ext cx="6912768" cy="50895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09084"/>
            <a:ext cx="7637834" cy="465907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72" y="751369"/>
            <a:ext cx="5187793" cy="577450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07504" y="648469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*54-58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2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340" y="428"/>
            <a:ext cx="1910044" cy="908292"/>
          </a:xfrm>
        </p:spPr>
        <p:txBody>
          <a:bodyPr>
            <a:noAutofit/>
          </a:bodyPr>
          <a:lstStyle/>
          <a:p>
            <a:r>
              <a:rPr lang="cs-CZ" sz="6000" b="1" dirty="0" smtClean="0">
                <a:latin typeface="Times New Roman" pitchFamily="18" charset="0"/>
                <a:cs typeface="Times New Roman" pitchFamily="18" charset="0"/>
              </a:rPr>
              <a:t>1918</a:t>
            </a:r>
            <a:endParaRPr lang="cs-CZ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9154"/>
            <a:ext cx="9144000" cy="68288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                        - když 7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. listopadu 1917 proběhla v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Rusku tzv. Říjnová  	             revoluce a bez boje se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dostali k moci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bolševici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nová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vláda se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Dekretem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míru obrátila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na všechny bojující strany s výzvou uzavřít demokratický mír bez anexí a placení válečných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náhrad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- 8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. ledna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vydal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americký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prezident 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Woodrow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Wilson svých 14 bodů,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jakýsi program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poválečného uspořádání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světa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německá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ofenzíva na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západě i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přes přesun sil z Ruska neměla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úspěch=) 8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. srpna 1918 Dohoda prolomila německou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obranu a potom od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bitvy u Arden (26. září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) se vojska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valila na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Sedan =)Němci chápou,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že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prohráli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- 30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. září požádalo o mír Bulharsko, o měsíc později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Turecko, Rakousko-Uhersko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zaniklo (např. 28. října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vzniká  Československo)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- 11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listopadu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rakouský císař Karel I. podepsal pod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nátlakem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prohlášení, že se vzdává všech zásahů do státních záležitostí (nikoli abdikaci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Německo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. listopadu  podepsalo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příměří v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Compiègne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=) válka skončila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58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1804020" y="4880423"/>
            <a:ext cx="1814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latin typeface="Times New Roman" pitchFamily="18" charset="0"/>
                <a:cs typeface="Times New Roman" pitchFamily="18" charset="0"/>
              </a:rPr>
              <a:t>US </a:t>
            </a:r>
            <a:r>
              <a:rPr lang="cs-CZ" sz="3200" b="1" dirty="0" err="1" smtClean="0">
                <a:latin typeface="Times New Roman" pitchFamily="18" charset="0"/>
                <a:cs typeface="Times New Roman" pitchFamily="18" charset="0"/>
              </a:rPr>
              <a:t>Army</a:t>
            </a:r>
            <a:endParaRPr lang="cs-CZ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" y="0"/>
            <a:ext cx="6124441" cy="45091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28" y="264970"/>
            <a:ext cx="5760640" cy="46154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25525"/>
            <a:ext cx="6228184" cy="39548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90636"/>
            <a:ext cx="6667500" cy="42767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28800"/>
            <a:ext cx="6336704" cy="469708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3637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*59-63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1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6361" y="0"/>
            <a:ext cx="3776564" cy="908720"/>
          </a:xfrm>
        </p:spPr>
        <p:txBody>
          <a:bodyPr>
            <a:normAutofit/>
          </a:bodyPr>
          <a:lstStyle/>
          <a:p>
            <a:r>
              <a:rPr lang="cs-CZ" sz="48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cs-CZ" sz="4800" b="1" dirty="0" smtClean="0">
                <a:latin typeface="Times New Roman" pitchFamily="18" charset="0"/>
                <a:cs typeface="Times New Roman" pitchFamily="18" charset="0"/>
              </a:rPr>
              <a:t>rotivníci</a:t>
            </a:r>
            <a:endParaRPr lang="cs-CZ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83568" y="620688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latin typeface="Times New Roman" pitchFamily="18" charset="0"/>
                <a:cs typeface="Times New Roman" pitchFamily="18" charset="0"/>
              </a:rPr>
              <a:t>Dohoda</a:t>
            </a:r>
            <a:endParaRPr lang="cs-CZ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44" y="1124744"/>
            <a:ext cx="1001688" cy="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92119"/>
            <a:ext cx="1001688" cy="60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85623"/>
            <a:ext cx="1001688" cy="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8" y="2416542"/>
            <a:ext cx="1001688" cy="66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52998"/>
            <a:ext cx="1001688" cy="67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56" y="4419254"/>
            <a:ext cx="999932" cy="66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57" y="5097639"/>
            <a:ext cx="999931" cy="635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58" y="5749860"/>
            <a:ext cx="999930" cy="68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932040" y="661566"/>
            <a:ext cx="3387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latin typeface="Times New Roman" pitchFamily="18" charset="0"/>
                <a:cs typeface="Times New Roman" pitchFamily="18" charset="0"/>
              </a:rPr>
              <a:t>Ústřední mocnosti</a:t>
            </a:r>
            <a:endParaRPr lang="cs-CZ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1001688" cy="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1842204"/>
            <a:ext cx="1001688" cy="667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2570120"/>
            <a:ext cx="1001687" cy="66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3347650"/>
            <a:ext cx="1001687" cy="60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979712" y="1260465"/>
            <a:ext cx="2419252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Spojené království</a:t>
            </a:r>
          </a:p>
          <a:p>
            <a:endParaRPr lang="cs-CZ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Francie</a:t>
            </a:r>
          </a:p>
          <a:p>
            <a:endParaRPr lang="cs-CZ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Rusko</a:t>
            </a:r>
          </a:p>
          <a:p>
            <a:endParaRPr lang="cs-CZ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Itálie</a:t>
            </a:r>
          </a:p>
          <a:p>
            <a:endParaRPr lang="cs-CZ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USA</a:t>
            </a:r>
          </a:p>
          <a:p>
            <a:endParaRPr lang="cs-CZ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Japonsko</a:t>
            </a:r>
          </a:p>
          <a:p>
            <a:endParaRPr lang="cs-CZ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Belgie</a:t>
            </a:r>
          </a:p>
          <a:p>
            <a:endParaRPr lang="cs-CZ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Srbsko</a:t>
            </a:r>
            <a:endParaRPr lang="cs-CZ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327403" y="1290785"/>
            <a:ext cx="269176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Německo</a:t>
            </a:r>
          </a:p>
          <a:p>
            <a:endParaRPr lang="cs-CZ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Rakousko – Uhersko</a:t>
            </a:r>
          </a:p>
          <a:p>
            <a:endParaRPr lang="cs-CZ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Osmanská říše</a:t>
            </a:r>
          </a:p>
          <a:p>
            <a:endParaRPr lang="cs-CZ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2200" b="1" dirty="0" smtClean="0">
                <a:latin typeface="Times New Roman" pitchFamily="18" charset="0"/>
                <a:cs typeface="Times New Roman" pitchFamily="18" charset="0"/>
              </a:rPr>
              <a:t>Bulharsko</a:t>
            </a:r>
            <a:endParaRPr lang="cs-CZ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59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5696" y="14988"/>
            <a:ext cx="5760640" cy="965740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latin typeface="Times New Roman" pitchFamily="18" charset="0"/>
                <a:cs typeface="Times New Roman" pitchFamily="18" charset="0"/>
              </a:rPr>
              <a:t>Válka mimo Evropu</a:t>
            </a:r>
            <a:endParaRPr lang="cs-CZ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Německu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patřily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ostrovy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Karolíny, Marshallovy ostrovy, Německá Nová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Guinea =) Marshallovy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ostrovy v roce 1917 obsadili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Japonci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Němci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měli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čtyři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kolonie v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Africe (Togo, Německá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jihozápadní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Afrika- Namibie, Kamerun,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Německá východní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Afrika-Tanzanie)=)postupně se jich zmocňuje Dohoda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posledním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významným bojištěm byl Blízký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východ =) Dohoda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 listopadu 1914 vyhlásila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válku 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Osmanské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říši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prvním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velkým střetnutím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byla bitva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Gallipoli,                           později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 Mezopotámii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postupují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směrem od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Perského                             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zálivu Angličané 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března 1917 dobyli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Bagdád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v Arábii britský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archeolog a voják T. E.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Lawrence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110987"/>
            <a:ext cx="2402793" cy="37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80" y="5085184"/>
            <a:ext cx="640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pomohl v červnu 1916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protiosmanské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vzpouře =)                                                     z Egypta Angličané spolu s Araby v říjnu 1917                                       zaútočili na Palestinu a zmocnili se jí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629251" y="3110987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*64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93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cs-CZ" b="1" dirty="0">
                <a:latin typeface="Times New Roman" pitchFamily="18" charset="0"/>
                <a:cs typeface="Times New Roman" pitchFamily="18" charset="0"/>
              </a:rPr>
              <a:t>Důsledky první světové </a:t>
            </a: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války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564" y="764704"/>
            <a:ext cx="9116436" cy="6093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mírová jednání zahájena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18. ledna 1919 na zámku Versailles u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Paříže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Besarábie připojena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Rumunsku, Francie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získala zpět Alsasko 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      Lotrinsko , USA mají vedoucí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postavení ve světě 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jsou hlavní mocností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vznikla </a:t>
            </a:r>
            <a:r>
              <a:rPr lang="cs-CZ" sz="2400" i="1" dirty="0">
                <a:latin typeface="Times New Roman" pitchFamily="18" charset="0"/>
                <a:cs typeface="Times New Roman" pitchFamily="18" charset="0"/>
              </a:rPr>
              <a:t>Společnost </a:t>
            </a:r>
            <a:r>
              <a:rPr lang="cs-CZ" sz="2400" i="1" dirty="0" smtClean="0">
                <a:latin typeface="Times New Roman" pitchFamily="18" charset="0"/>
                <a:cs typeface="Times New Roman" pitchFamily="18" charset="0"/>
              </a:rPr>
              <a:t>národů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sídlem v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Ženevě - cílem je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zajistit mír a spolupráci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národů, řešit spory jednáním, vytvořit smírčí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soud v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Haagu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poválečná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vlna sociálního i nacionálního radikalismu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, proběhly 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neúspěšné pokusy o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socialistické revoluce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bolševického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typu (Bavorsko,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Maďarsko,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Bulharsko)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válka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přinesla světu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množství změn =)vojenské (vynález tanku ,užívání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bojových letadel, použití chemických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zbraní)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sociální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– deformace věkové a pohlavní struktury obyvatelstva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vlivem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úmrtí značného množství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mužů =)ženy se domáhají práv (např.  volební)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politické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– rozmohl se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pacifismus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nacionalismus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válka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de facto nic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nevyřešila, versailleský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systém byl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nespravedlivý k poraženým i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vítězům a předpokládal dominanci Francie 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Británie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65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56692" cy="2761209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56" y="0"/>
            <a:ext cx="4134544" cy="279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3888432" cy="288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52" y="2204864"/>
            <a:ext cx="4242048" cy="29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17" y="4362450"/>
            <a:ext cx="6791325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47117" y="6482020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*69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2920" y="4722693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*70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676456" y="476595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*71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2920" y="2378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*72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609879" y="2904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*73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5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0072" y="0"/>
            <a:ext cx="3910798" cy="864096"/>
          </a:xfrm>
        </p:spPr>
        <p:txBody>
          <a:bodyPr>
            <a:normAutofit fontScale="90000"/>
          </a:bodyPr>
          <a:lstStyle/>
          <a:p>
            <a:r>
              <a:rPr lang="cs-CZ" sz="4800" b="1" dirty="0" smtClean="0">
                <a:latin typeface="Times New Roman" pitchFamily="18" charset="0"/>
                <a:cs typeface="Times New Roman" pitchFamily="18" charset="0"/>
              </a:rPr>
              <a:t>Co zůstalo…</a:t>
            </a:r>
            <a:r>
              <a:rPr lang="cs-CZ" sz="1800" b="1" dirty="0" smtClean="0">
                <a:latin typeface="Times New Roman" pitchFamily="18" charset="0"/>
                <a:cs typeface="Times New Roman" pitchFamily="18" charset="0"/>
              </a:rPr>
              <a:t>*65-68</a:t>
            </a:r>
            <a:endParaRPr lang="cs-CZ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" y="0"/>
            <a:ext cx="5154620" cy="410445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311042" y="3458125"/>
            <a:ext cx="1843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cs-CZ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rosky</a:t>
            </a:r>
            <a:r>
              <a:rPr lang="cs-C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cs-CZ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6336704" cy="392083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301386" y="4234869"/>
            <a:ext cx="2566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cs-CZ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áleční invalidé</a:t>
            </a: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25419"/>
            <a:ext cx="6444208" cy="42654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337487" y="5065949"/>
            <a:ext cx="2366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cs-CZ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áleční zajatci</a:t>
            </a:r>
            <a:endParaRPr lang="cs-CZ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71" y="1760318"/>
            <a:ext cx="4850153" cy="500660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748023" y="1760318"/>
            <a:ext cx="2925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navená generace</a:t>
            </a:r>
            <a:endParaRPr lang="cs-CZ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b="1" dirty="0" smtClean="0">
                <a:latin typeface="Times New Roman" pitchFamily="18" charset="0"/>
                <a:cs typeface="Times New Roman" pitchFamily="18" charset="0"/>
              </a:rPr>
              <a:t>Zdroje obrázků</a:t>
            </a:r>
            <a:endParaRPr lang="cs-CZ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*1         - http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cs.wikipedia.org/wiki/Soubor:Map_1914_WWI_Alliances.jpg</a:t>
            </a:r>
          </a:p>
          <a:p>
            <a:pPr marL="0" indent="0">
              <a:buNone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2         - http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cs.wikipedia.org/wiki/</a:t>
            </a:r>
            <a:r>
              <a:rPr lang="cs-CZ" sz="1600" dirty="0" err="1" smtClean="0">
                <a:latin typeface="Times New Roman" pitchFamily="18" charset="0"/>
                <a:cs typeface="Times New Roman" pitchFamily="18" charset="0"/>
              </a:rPr>
              <a:t>Schlieffenův_plán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*3-9      -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commons.wikimedia.org/wiki/Category:World_War_I?uselang=cs  </a:t>
            </a:r>
          </a:p>
          <a:p>
            <a:pPr marL="0" indent="0">
              <a:buNone/>
            </a:pP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*10-12  -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http://commons.wikimedia.org/wiki/Category:Eastern_Front_theatre_of_World_War_I?uselang=cs</a:t>
            </a:r>
          </a:p>
          <a:p>
            <a:pPr marL="0" indent="0">
              <a:buNone/>
            </a:pP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*13-18  -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cs.wikipedia.org/wiki/Bitva_o_Gallipoli</a:t>
            </a:r>
          </a:p>
          <a:p>
            <a:pPr marL="0" indent="0">
              <a:buNone/>
            </a:pP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*19-35  -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http://commons.wikimedia.org/wiki/Category:World_War_I?uselang=cs</a:t>
            </a:r>
          </a:p>
          <a:p>
            <a:pPr marL="0" indent="0">
              <a:buNone/>
            </a:pP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*36       -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http://cs.wikipedia.org/wiki/Brusilov</a:t>
            </a:r>
          </a:p>
          <a:p>
            <a:pPr marL="0" indent="0">
              <a:buNone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*37       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- http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://cs.wikipedia.org/wiki/</a:t>
            </a:r>
            <a:r>
              <a:rPr lang="cs-CZ" sz="1600" dirty="0" err="1">
                <a:latin typeface="Times New Roman" pitchFamily="18" charset="0"/>
                <a:cs typeface="Times New Roman" pitchFamily="18" charset="0"/>
              </a:rPr>
              <a:t>Karel_I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*38-44  -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http://commons.wikimedia.org/wiki/Category:Battle_of_Jutland?uselang=cs</a:t>
            </a:r>
          </a:p>
          <a:p>
            <a:pPr marL="0" indent="0">
              <a:buNone/>
            </a:pP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*45-58  -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http://cs.wikipedia.org/wiki/</a:t>
            </a:r>
            <a:r>
              <a:rPr lang="cs-CZ" sz="1600" dirty="0" err="1">
                <a:latin typeface="Times New Roman" pitchFamily="18" charset="0"/>
                <a:cs typeface="Times New Roman" pitchFamily="18" charset="0"/>
              </a:rPr>
              <a:t>Třetí_bitva_u_Yper</a:t>
            </a:r>
            <a:endParaRPr lang="cs-CZ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*59-63  -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http://commons.wikimedia.org/wiki/Category:World_War_I?uselang=cs</a:t>
            </a:r>
          </a:p>
          <a:p>
            <a:pPr marL="0" indent="0">
              <a:buNone/>
            </a:pP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*64       -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http://cs.wikipedia.org/wiki/T._E._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Lawrence </a:t>
            </a:r>
            <a:endParaRPr lang="cs-CZ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*65-68  -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http://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commons.wikimedia.org/wiki/Category:World_War_I?uselang=cs</a:t>
            </a:r>
          </a:p>
          <a:p>
            <a:pPr marL="0" indent="0">
              <a:buNone/>
            </a:pP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*69       - http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://cs.wikipedia.org/wiki/Chemick%C3%A1_zbra%C5%88</a:t>
            </a:r>
          </a:p>
          <a:p>
            <a:pPr marL="0" indent="0">
              <a:buNone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*70-71 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 - http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cs.wikipedia.org/wiki/</a:t>
            </a:r>
            <a:r>
              <a:rPr lang="cs-CZ" sz="1600" dirty="0" err="1" smtClean="0">
                <a:latin typeface="Times New Roman" pitchFamily="18" charset="0"/>
                <a:cs typeface="Times New Roman" pitchFamily="18" charset="0"/>
              </a:rPr>
              <a:t>Tanky_první_světové_války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*72       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http://cs.wikipedia.org/wiki/Fokker_Dr.I</a:t>
            </a:r>
          </a:p>
          <a:p>
            <a:pPr marL="0" indent="0">
              <a:buNone/>
            </a:pP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*73       - 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http://cs.wikipedia.org/wiki/Sopwith_Camel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2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8325"/>
            <a:ext cx="8229600" cy="980728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Příčiny a počátky</a:t>
            </a:r>
            <a:endParaRPr lang="cs-CZ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29707" y="699592"/>
            <a:ext cx="9159519" cy="6165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válka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vznikla jako důsledek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zostření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rozporů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mezi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mocnostmi v zápase o sféru vlivu, kolonie, zdroje surovin, odbytiště a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trhy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nejagresivněji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postupovalo Německo, které se k dělení kořisti dostalo později po sjednocení (1871) a v boji o získání nových kolonií se jeho zájmy střetly se zájmy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Británie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Francie, neustále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vzrůstal i spor </a:t>
            </a:r>
            <a:r>
              <a:rPr lang="cs-CZ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rakousko-uhersko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-ruský 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o sféru vlivu na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Balkáně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v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roce 1882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vzniká Trojspolek, Dohoda    vzniká v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roce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1907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bezprostřední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záminkou k válce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byl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úspěšný atentát na arcivévodu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Františka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Ferdinanda d'Este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dne 28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. června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1914 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- 28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7. 1914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vyhlásilo Rakousko-Uhersko Srbsku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válku, Rusko  vyhlásilo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30.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mobilizaci,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Rakousko-Uhersko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31. 7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.  Dne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vyhlásilo Německo válku Rusku, o dva dny později pak Francii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4. 8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vstoupila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Německo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do neutrální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Belgie =) podnět Velké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Británii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vypovězení války Německu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. 8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6. 8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vypovědělo Rakousko-Uhersko válku Rusku, 7. 8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ohlásila válku s Rakousko-Uherskem Černá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Hora =)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do týdne vstoupily do války proti Rakousko-Uhersku i Francie a Velká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Británie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cs-CZ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48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295"/>
            <a:ext cx="8712968" cy="687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18177" y="276617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*1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99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440160" cy="836712"/>
          </a:xfrm>
        </p:spPr>
        <p:txBody>
          <a:bodyPr/>
          <a:lstStyle/>
          <a:p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1914</a:t>
            </a:r>
            <a:endParaRPr lang="cs-CZ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76" y="0"/>
            <a:ext cx="9142824" cy="20608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                        -v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německém generálním štábu počítali od počátku s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	               vedením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války na dvě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strany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=) plán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bleskové války (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Schlieffenův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plán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) =) předpokládal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pomalou mobilizaci v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Rusku  a rychlý manévr pěti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armád vniknout do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Francie a obklíčit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její vojska ve východní části země a zničit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je</a:t>
            </a:r>
          </a:p>
          <a:p>
            <a:pPr marL="0" indent="0">
              <a:buNone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1899816"/>
            <a:ext cx="5292080" cy="410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8380" y="1509068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- potom chtěli němečtí              *2	                                                         generálové rychle přesunout   	                                                        síly na východ a porazit Rusko</a:t>
            </a: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- Německo nerespektovalo      	                                                        neutralitu Lucemburska a 	                                                        Belgie</a:t>
            </a: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-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polovině září se na západě             	                                                         odehrála bitva na řece Marně  	                                                        (tzv. "Zázrak na Marně") a              	                                                         fronta se zastavila a obě  	                                                         strany se marně pokoušely o  	                                                         průlom</a:t>
            </a: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ěmecký útok na západě se změnil v zákopovou (poziční) válku a plán bleskové války dostal první vážnou trhlinu</a:t>
            </a:r>
          </a:p>
          <a:p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864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7" y="0"/>
            <a:ext cx="5112568" cy="836712"/>
          </a:xfrm>
        </p:spPr>
        <p:txBody>
          <a:bodyPr/>
          <a:lstStyle/>
          <a:p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Zázrak na Marně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 *3-9</a:t>
            </a:r>
            <a:endParaRPr lang="cs-CZ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5515388" cy="47525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7116085" cy="453650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7103979" cy="462818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79" y="1556792"/>
            <a:ext cx="6722335" cy="485502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38" y="1933193"/>
            <a:ext cx="6372202" cy="463577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49494"/>
            <a:ext cx="5904654" cy="436944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36" y="2708921"/>
            <a:ext cx="5976664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88" y="-5308"/>
            <a:ext cx="9132912" cy="6863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druhá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trhlina se objevila na východní frontě: Rusko zaútočilo dříve, než se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čekalo, porazilo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slabá německá vojska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Guseva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nový velitel Paul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von Hindenburg 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náčelník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štábu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Erich </a:t>
            </a:r>
            <a:r>
              <a:rPr lang="cs-CZ" sz="2400" dirty="0" err="1" smtClean="0">
                <a:latin typeface="Times New Roman" pitchFamily="18" charset="0"/>
                <a:cs typeface="Times New Roman" pitchFamily="18" charset="0"/>
              </a:rPr>
              <a:t>Ludendorff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=) po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vítězné bitvě u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Tannenbergu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(23.–31. srpna)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ničí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ruskou 2. armádu 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vytlačí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Rusy z celého východního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Pruska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Rakousko-Uhersko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prosince dobylo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Bělehrad, ale již druhého dne zahájila srbská vojska rozhodný protiútok a útočníka vytlačila až za srbské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hranice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53" y="2780929"/>
            <a:ext cx="6348911" cy="407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183858"/>
            <a:ext cx="5348379" cy="363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16103"/>
            <a:ext cx="6188882" cy="344189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100392" y="652680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*10-12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8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09" y="0"/>
            <a:ext cx="1584176" cy="706090"/>
          </a:xfrm>
        </p:spPr>
        <p:txBody>
          <a:bodyPr>
            <a:noAutofit/>
          </a:bodyPr>
          <a:lstStyle/>
          <a:p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1915</a:t>
            </a:r>
            <a:endParaRPr lang="cs-CZ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                 -23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května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vstoupila do války proti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Rakousko-Uhersku Itálie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 	       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tak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vznikla jižní fronta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ale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rakousko-uherská vojska udržela obranné pozice v údolí řeky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Soči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Německo uskutečnilo v létě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rozhodující útok na východní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frontě =) ruská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armáda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vytlačena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z Polska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, Litvy a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z části Lotyšska 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Běloruska</a:t>
            </a:r>
          </a:p>
          <a:p>
            <a:pPr marL="0" indent="0">
              <a:buNone/>
            </a:pP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- po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vstupu Bulharska do války na straně Ústředních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mocností proběhl soustředěný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útok na Srbsko 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konce listopadu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bylo obsazeno celé Srbsko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a v lednu 1916 i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Černá Hora=)balkánská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fronta přestala </a:t>
            </a:r>
            <a:r>
              <a:rPr lang="cs-CZ" sz="2400" dirty="0" smtClean="0">
                <a:latin typeface="Times New Roman" pitchFamily="18" charset="0"/>
                <a:cs typeface="Times New Roman" pitchFamily="18" charset="0"/>
              </a:rPr>
              <a:t>existovat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bitva o   Gallipoli (1915–1916) proti Osmanské říši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=) šlo o kontrolu strategického Dardanelského průlivu a o možnost napadnout tehdejší hlavní město Istanbul</a:t>
            </a:r>
            <a:endParaRPr lang="cs-CZ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první byly akce bitevních lodí =) neúspěch =) od konce dubna zapojena armáda=) její účast však nepřinesla žádané výsledky =) turecké jednotky se úspěšně bránily =) obrovské masakry</a:t>
            </a:r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v lednu 1916 akce ukončena pro neschopnost vojenského vedení, taktické chyby, nezkušenost jednotek, zastaralou výzbroj a naprostý nedostatek munice</a:t>
            </a:r>
            <a:endParaRPr lang="cs-CZ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- 131 tisíc padlých a 262 tisíc zraněných, jindy se uvádí ztráty 214 tisících jen na straně spojeneckých armád</a:t>
            </a:r>
            <a:endParaRPr lang="cs-CZ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7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10537" y="-112990"/>
            <a:ext cx="2433464" cy="965740"/>
          </a:xfrm>
        </p:spPr>
        <p:txBody>
          <a:bodyPr/>
          <a:lstStyle/>
          <a:p>
            <a:r>
              <a:rPr lang="cs-CZ" b="1" dirty="0" err="1" smtClean="0">
                <a:latin typeface="Times New Roman" pitchFamily="18" charset="0"/>
                <a:cs typeface="Times New Roman" pitchFamily="18" charset="0"/>
              </a:rPr>
              <a:t>Galipoli</a:t>
            </a:r>
            <a:endParaRPr lang="cs-CZ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" y="332656"/>
            <a:ext cx="6941381" cy="63093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7727324" cy="45076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6417906" cy="493465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1877781"/>
            <a:ext cx="6084168" cy="498021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837222"/>
            <a:ext cx="8900053" cy="584066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2" y="1340768"/>
            <a:ext cx="7757013" cy="501620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6427" y="33265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*13-18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90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1141</Words>
  <Application>Microsoft Office PowerPoint</Application>
  <PresentationFormat>Předvádění na obrazovce (4:3)</PresentationFormat>
  <Paragraphs>170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Motiv systému Office</vt:lpstr>
      <vt:lpstr>První světová válka</vt:lpstr>
      <vt:lpstr>Protivníci</vt:lpstr>
      <vt:lpstr>Příčiny a počátky</vt:lpstr>
      <vt:lpstr>Prezentace aplikace PowerPoint</vt:lpstr>
      <vt:lpstr>1914</vt:lpstr>
      <vt:lpstr>Zázrak na Marně *3-9</vt:lpstr>
      <vt:lpstr>Prezentace aplikace PowerPoint</vt:lpstr>
      <vt:lpstr>1915</vt:lpstr>
      <vt:lpstr>Galipoli</vt:lpstr>
      <vt:lpstr>1916</vt:lpstr>
      <vt:lpstr> Hrůzy u Verdunu                                                   *21-27</vt:lpstr>
      <vt:lpstr>Prezentace aplikace PowerPoint</vt:lpstr>
      <vt:lpstr>Prezentace aplikace PowerPoint</vt:lpstr>
      <vt:lpstr>Bitva u Jutska *38-44</vt:lpstr>
      <vt:lpstr>1917</vt:lpstr>
      <vt:lpstr>Prezentace aplikace PowerPoint</vt:lpstr>
      <vt:lpstr>Co zůstalo….</vt:lpstr>
      <vt:lpstr>1918</vt:lpstr>
      <vt:lpstr>Prezentace aplikace PowerPoint</vt:lpstr>
      <vt:lpstr>Válka mimo Evropu</vt:lpstr>
      <vt:lpstr>Důsledky první světové války</vt:lpstr>
      <vt:lpstr>Prezentace aplikace PowerPoint</vt:lpstr>
      <vt:lpstr>Co zůstalo…*65-68</vt:lpstr>
      <vt:lpstr>Zdroje obrázků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První světová válka</dc:title>
  <dc:creator>Admin</dc:creator>
  <cp:lastModifiedBy>Admin</cp:lastModifiedBy>
  <cp:revision>42</cp:revision>
  <dcterms:created xsi:type="dcterms:W3CDTF">2012-06-10T04:15:38Z</dcterms:created>
  <dcterms:modified xsi:type="dcterms:W3CDTF">2019-11-12T08:48:13Z</dcterms:modified>
</cp:coreProperties>
</file>