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8" r:id="rId12"/>
    <p:sldId id="265" r:id="rId13"/>
    <p:sldId id="267" r:id="rId14"/>
    <p:sldId id="266" r:id="rId15"/>
    <p:sldId id="271" r:id="rId16"/>
    <p:sldId id="27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00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38" autoAdjust="0"/>
    <p:restoredTop sz="94660"/>
  </p:normalViewPr>
  <p:slideViewPr>
    <p:cSldViewPr>
      <p:cViewPr>
        <p:scale>
          <a:sx n="70" d="100"/>
          <a:sy n="70" d="100"/>
        </p:scale>
        <p:origin x="-114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D3585-6599-4B2A-B5DD-D4074C13AFB5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3AD26-D5B3-430D-B34D-7525BBC40B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01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3AD26-D5B3-430D-B34D-7525BBC40BA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632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D80B-7EA7-4A23-B543-AB800BD20A88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733C-7CBB-4BD9-8EDE-8FE0D94BB1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13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D80B-7EA7-4A23-B543-AB800BD20A88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733C-7CBB-4BD9-8EDE-8FE0D94BB1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728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D80B-7EA7-4A23-B543-AB800BD20A88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733C-7CBB-4BD9-8EDE-8FE0D94BB1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80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D80B-7EA7-4A23-B543-AB800BD20A88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733C-7CBB-4BD9-8EDE-8FE0D94BB1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91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D80B-7EA7-4A23-B543-AB800BD20A88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733C-7CBB-4BD9-8EDE-8FE0D94BB1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50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D80B-7EA7-4A23-B543-AB800BD20A88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733C-7CBB-4BD9-8EDE-8FE0D94BB1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398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D80B-7EA7-4A23-B543-AB800BD20A88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733C-7CBB-4BD9-8EDE-8FE0D94BB1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815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D80B-7EA7-4A23-B543-AB800BD20A88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733C-7CBB-4BD9-8EDE-8FE0D94BB1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939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D80B-7EA7-4A23-B543-AB800BD20A88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733C-7CBB-4BD9-8EDE-8FE0D94BB1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029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D80B-7EA7-4A23-B543-AB800BD20A88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733C-7CBB-4BD9-8EDE-8FE0D94BB1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924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D80B-7EA7-4A23-B543-AB800BD20A88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8733C-7CBB-4BD9-8EDE-8FE0D94BB1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39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D80B-7EA7-4A23-B543-AB800BD20A88}" type="datetimeFigureOut">
              <a:rPr lang="cs-CZ" smtClean="0"/>
              <a:t>13.11.2019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8733C-7CBB-4BD9-8EDE-8FE0D94BB1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8322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1772816"/>
            <a:ext cx="8784976" cy="1470025"/>
          </a:xfrm>
        </p:spPr>
        <p:txBody>
          <a:bodyPr>
            <a:noAutofit/>
          </a:bodyPr>
          <a:lstStyle/>
          <a:p>
            <a:r>
              <a:rPr lang="cs-CZ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Řecko-perské</a:t>
            </a:r>
            <a:r>
              <a:rPr lang="cs-CZ" sz="7200" b="1" dirty="0" smtClean="0">
                <a:latin typeface="Times New Roman" pitchFamily="18" charset="0"/>
                <a:cs typeface="Times New Roman" pitchFamily="18" charset="0"/>
              </a:rPr>
              <a:t> války</a:t>
            </a:r>
            <a:endParaRPr lang="cs-CZ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23153" y="6163072"/>
            <a:ext cx="4896544" cy="694928"/>
          </a:xfrm>
        </p:spPr>
        <p:txBody>
          <a:bodyPr>
            <a:norm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Mgr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Zdeněk Vejražka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Podkrušnohorské gymnázium Most, příspěvková organizace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4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364"/>
            <a:ext cx="9144000" cy="72990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Leónidas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prvnímu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náporu silnějšího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nepřítele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odolal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i další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útoky byly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bezvýsledné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Peršané druhého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dne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našli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 řeckých řadách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zrádce =) vyzradil cestu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přes pohoří do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týlu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řeckých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vojsk </a:t>
            </a:r>
          </a:p>
          <a:p>
            <a:pPr>
              <a:buFontTx/>
              <a:buChar char="-"/>
            </a:pP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Leónidas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svá vojska stáhl, ale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sám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 čele 300 Sparťanů zůstal v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	                                                                       Thermopylách a   	                                                                        útoku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ze dvou stran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                                                                        on i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všichni jeho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                                                                        muži podlehli </a:t>
            </a:r>
          </a:p>
          <a:p>
            <a:pPr marL="0" indent="0">
              <a:buNone/>
            </a:pPr>
            <a:r>
              <a:rPr lang="cs-CZ" sz="2400" dirty="0" smtClean="0"/>
              <a:t>                                                                                            "</a:t>
            </a:r>
            <a:r>
              <a:rPr lang="cs-CZ" sz="2400" dirty="0" err="1"/>
              <a:t>Poutníče</a:t>
            </a:r>
            <a:r>
              <a:rPr lang="cs-CZ" sz="2400" dirty="0"/>
              <a:t>, zvěstuj </a:t>
            </a:r>
            <a:r>
              <a:rPr lang="cs-CZ" sz="2400" dirty="0" smtClean="0"/>
              <a:t> 	                                                                                nám </a:t>
            </a:r>
            <a:r>
              <a:rPr lang="cs-CZ" sz="2400" dirty="0" err="1" smtClean="0"/>
              <a:t>Lakedaimón</a:t>
            </a:r>
            <a:r>
              <a:rPr lang="cs-CZ" sz="2400" dirty="0" smtClean="0"/>
              <a:t>- 	                                                                                </a:t>
            </a:r>
            <a:r>
              <a:rPr lang="cs-CZ" sz="2400" dirty="0" err="1" smtClean="0"/>
              <a:t>ským</a:t>
            </a:r>
            <a:r>
              <a:rPr lang="cs-CZ" sz="2400" dirty="0"/>
              <a:t>, že my mrtvi tu </a:t>
            </a:r>
            <a:r>
              <a:rPr lang="cs-CZ" sz="2400" dirty="0" smtClean="0"/>
              <a:t> 	                                                                                ležíme</a:t>
            </a:r>
            <a:r>
              <a:rPr lang="cs-CZ" sz="2400" dirty="0"/>
              <a:t>, jakož zákony </a:t>
            </a:r>
            <a:r>
              <a:rPr lang="cs-CZ" sz="2400" dirty="0" smtClean="0"/>
              <a:t>	                                                                                kázaly </a:t>
            </a:r>
            <a:r>
              <a:rPr lang="cs-CZ" sz="2400" dirty="0"/>
              <a:t>nám." 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82" y="2029354"/>
            <a:ext cx="6279917" cy="4816479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5862815" y="6476501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*8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74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9" y="0"/>
            <a:ext cx="7128792" cy="386737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16632"/>
            <a:ext cx="1646664" cy="516909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243" y="3854222"/>
            <a:ext cx="4226195" cy="2990629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6703758" y="116632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*9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382383" y="158623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*10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904462" y="6475519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*11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431438" y="5395338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hoplíta</a:t>
            </a:r>
            <a:endParaRPr lang="cs-CZ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04988" y="3884948"/>
            <a:ext cx="21002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Thermopylský</a:t>
            </a:r>
          </a:p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památník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88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916" y="0"/>
            <a:ext cx="9130083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- zároveň </a:t>
            </a:r>
            <a:r>
              <a:rPr lang="cs-CZ" sz="2400" dirty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s bitvou u Thermopyl probíhal námořní střet u mysu </a:t>
            </a:r>
            <a:r>
              <a:rPr lang="cs-CZ" sz="2400" dirty="0" err="1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Artemísia</a:t>
            </a:r>
            <a:r>
              <a:rPr lang="cs-CZ" sz="2400" dirty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, pak se loďstvo přemístilo k Athénám a </a:t>
            </a:r>
            <a:r>
              <a:rPr lang="cs-CZ" sz="2400" dirty="0" smtClean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pak zakotvilo  </a:t>
            </a:r>
            <a:r>
              <a:rPr lang="cs-CZ" sz="2400" dirty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u ostrova </a:t>
            </a:r>
            <a:r>
              <a:rPr lang="cs-CZ" sz="2400" dirty="0" err="1" smtClean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Salamis</a:t>
            </a:r>
            <a:r>
              <a:rPr lang="cs-CZ" sz="2400" dirty="0" smtClean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- ve </a:t>
            </a:r>
            <a:r>
              <a:rPr lang="cs-CZ" sz="2400" dirty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stejně </a:t>
            </a:r>
            <a:r>
              <a:rPr lang="cs-CZ" sz="2400" dirty="0" smtClean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době </a:t>
            </a:r>
            <a:r>
              <a:rPr lang="cs-CZ" sz="2400" dirty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vnikli Peršané do samotných Athén, </a:t>
            </a:r>
            <a:r>
              <a:rPr lang="cs-CZ" sz="2400" dirty="0" smtClean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město vypálili a </a:t>
            </a:r>
            <a:r>
              <a:rPr lang="cs-CZ" sz="2400" dirty="0" err="1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Xerxés</a:t>
            </a:r>
            <a:r>
              <a:rPr lang="cs-CZ" sz="2400" dirty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triumfoval</a:t>
            </a:r>
            <a:endParaRPr lang="cs-CZ" sz="2400" dirty="0">
              <a:solidFill>
                <a:srgbClr val="F8F8F8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- nyní </a:t>
            </a:r>
            <a:r>
              <a:rPr lang="cs-CZ" sz="2400" dirty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zbývalo porazit řeckou flotilu u ostrova </a:t>
            </a:r>
            <a:r>
              <a:rPr lang="cs-CZ" sz="2400" dirty="0" err="1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Salamis</a:t>
            </a:r>
            <a:r>
              <a:rPr lang="cs-CZ" sz="2400" dirty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dirty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- září 480 před n.l.</a:t>
            </a:r>
            <a:r>
              <a:rPr lang="cs-CZ" sz="2400" dirty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 slavně </a:t>
            </a:r>
            <a:r>
              <a:rPr lang="cs-CZ" sz="2400" dirty="0" smtClean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vyhráli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400" dirty="0" err="1" smtClean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Miltiadés</a:t>
            </a:r>
            <a:r>
              <a:rPr lang="cs-CZ" sz="2400" dirty="0" smtClean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 svou flotilu                                                                                      umístil do úzkého prostoru,                                                                              kde velké perské lodě                                                                                     nemohly využít svou počet-                                                                                   ní převahu =) při útoku                                                                                    postupně po částech ničil                                                                                    perské lodě </a:t>
            </a:r>
            <a:r>
              <a:rPr lang="cs-CZ" sz="2400" dirty="0" err="1" smtClean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taranováním</a:t>
            </a:r>
            <a:r>
              <a:rPr lang="cs-CZ" sz="2400" dirty="0" smtClean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tedy nárazem okovaného                                                                                 klounu do                                                                                                     jejich dlouhých boků </a:t>
            </a:r>
            <a:endParaRPr lang="cs-CZ" sz="2400" dirty="0">
              <a:solidFill>
                <a:srgbClr val="F8F8F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445" y="2060848"/>
            <a:ext cx="5721555" cy="481084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8609879" y="6480299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*12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84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060981" cy="407707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0" y="3175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*13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705" y="826746"/>
            <a:ext cx="5715000" cy="28575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221088"/>
            <a:ext cx="3883016" cy="2553083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3419872" y="0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F8F8F8"/>
                </a:solidFill>
                <a:latin typeface="Times New Roman" pitchFamily="18" charset="0"/>
                <a:cs typeface="Times New Roman" pitchFamily="18" charset="0"/>
              </a:rPr>
              <a:t>Příčiny vítězství</a:t>
            </a:r>
            <a:endParaRPr lang="cs-CZ" sz="4800" b="1" dirty="0">
              <a:solidFill>
                <a:srgbClr val="F8F8F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7260" y="4077073"/>
            <a:ext cx="22381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 err="1" smtClean="0">
                <a:latin typeface="Times New Roman" pitchFamily="18" charset="0"/>
                <a:cs typeface="Times New Roman" pitchFamily="18" charset="0"/>
              </a:rPr>
              <a:t>Miltiadés</a:t>
            </a:r>
            <a:endParaRPr lang="cs-CZ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995936" y="3588050"/>
            <a:ext cx="3163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ř</a:t>
            </a: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ecká falanga</a:t>
            </a:r>
            <a:endParaRPr lang="cs-CZ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296405" y="5467761"/>
            <a:ext cx="17251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hoplíta</a:t>
            </a:r>
            <a:endParaRPr lang="cs-CZ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8322987" y="830997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*14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724128" y="6404839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*15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21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47"/>
            <a:ext cx="9144000" cy="68570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pak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Xerxés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rozhodl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ustoupit,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oddíl pod vedením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Mardonia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zůstal v 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Řecku =)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Mardonios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dokázal znovu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zaútočit a Athény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podruhé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dobýt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roku </a:t>
            </a: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479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př. </a:t>
            </a: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n.l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e Sparťané rozhodli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konečně vyslat velký kontingent vojáků a Řekové pronásledovali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Mardonia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a v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bitvě u     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Platají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jej donutili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bitvě a porazili ho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roku </a:t>
            </a: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479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př. n. l.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byla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svedena  námořní bitva v Malé Asii u mysu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Mykalé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=) zbytky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perského loďstva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byly spáleny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prach 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k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vedení společných obranných a útočných operací na moři proti Peršanům byl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roku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478 před n.l.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uzavřen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všeřecký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spolek se sídlem na ostrově Délos (nazván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Délským námořním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spolkem) 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konference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(synody) spolku se konaly v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Apollónově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chrámu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na Délu, kde se nacházela rovněž spolková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pokladna - členové měli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rovné hlasovací právo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ale Athény si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zajistili jakési "rovnější"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právo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pro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sebe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Themistoklés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nepokládal spolek Sparty a Athén za pevný a trvalý, takže opevnil Athény , přístav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Piraeus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a začal je spojovat opevněním, které proslulo jako Dlouhé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zdi =)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Themistokles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kritizován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konzervativci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=) kampaň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skončila jeho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ostrakismem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Tx/>
              <a:buChar char="-"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06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Střepina se jménem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Themistokla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844824"/>
            <a:ext cx="5566024" cy="3744416"/>
          </a:xfrm>
        </p:spPr>
      </p:pic>
    </p:spTree>
    <p:extLst>
      <p:ext uri="{BB962C8B-B14F-4D97-AF65-F5344CB8AC3E}">
        <p14:creationId xmlns:p14="http://schemas.microsoft.com/office/powerpoint/2010/main" val="211411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Zdroje obrázků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600" dirty="0" smtClean="0"/>
              <a:t>* 1       -   http</a:t>
            </a:r>
            <a:r>
              <a:rPr lang="cs-CZ" sz="1600" dirty="0"/>
              <a:t>://</a:t>
            </a:r>
            <a:r>
              <a:rPr lang="cs-CZ" sz="1600" dirty="0" smtClean="0"/>
              <a:t>cs.wikipedia.org/wiki/</a:t>
            </a:r>
            <a:r>
              <a:rPr lang="cs-CZ" sz="1600" dirty="0" err="1" smtClean="0"/>
              <a:t>Nesmrtelní_Persie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* 2-3   - </a:t>
            </a:r>
            <a:r>
              <a:rPr lang="cs-CZ" sz="1600" dirty="0"/>
              <a:t>http://</a:t>
            </a:r>
            <a:r>
              <a:rPr lang="cs-CZ" sz="1600" dirty="0" smtClean="0"/>
              <a:t>cs.wikipedia.org/wiki/Řecko-</a:t>
            </a:r>
            <a:r>
              <a:rPr lang="cs-CZ" sz="1600" dirty="0" err="1" smtClean="0"/>
              <a:t>perské_války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* 4       - http</a:t>
            </a:r>
            <a:r>
              <a:rPr lang="cs-CZ" sz="1600" dirty="0"/>
              <a:t>://</a:t>
            </a:r>
            <a:r>
              <a:rPr lang="cs-CZ" sz="1600" dirty="0" smtClean="0"/>
              <a:t>cs.wikipedia.org/wiki/</a:t>
            </a:r>
            <a:r>
              <a:rPr lang="cs-CZ" sz="1600" dirty="0" err="1" smtClean="0"/>
              <a:t>Feidippidés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* 5       - http</a:t>
            </a:r>
            <a:r>
              <a:rPr lang="cs-CZ" sz="1600" dirty="0"/>
              <a:t>://</a:t>
            </a:r>
            <a:r>
              <a:rPr lang="cs-CZ" sz="1600" dirty="0" smtClean="0"/>
              <a:t>cs.wikipedia.org/wiki/Řecko-</a:t>
            </a:r>
            <a:r>
              <a:rPr lang="cs-CZ" sz="1600" dirty="0" err="1" smtClean="0"/>
              <a:t>perské_války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* 6,7    - </a:t>
            </a:r>
            <a:r>
              <a:rPr lang="cs-CZ" sz="1600" dirty="0"/>
              <a:t>http://</a:t>
            </a:r>
            <a:r>
              <a:rPr lang="cs-CZ" sz="1600" dirty="0" smtClean="0"/>
              <a:t>cs.wikipedia.org/wiki/Triéra</a:t>
            </a:r>
          </a:p>
          <a:p>
            <a:pPr marL="0" indent="0">
              <a:buNone/>
            </a:pPr>
            <a:r>
              <a:rPr lang="cs-CZ" sz="1600" dirty="0" smtClean="0"/>
              <a:t>* 8,9    - </a:t>
            </a:r>
            <a:r>
              <a:rPr lang="cs-CZ" sz="1600" dirty="0"/>
              <a:t>http://</a:t>
            </a:r>
            <a:r>
              <a:rPr lang="cs-CZ" sz="1600" dirty="0" smtClean="0"/>
              <a:t>cs.wikipedia.org/wiki/Řecko-</a:t>
            </a:r>
            <a:r>
              <a:rPr lang="cs-CZ" sz="1600" dirty="0" err="1" smtClean="0"/>
              <a:t>perské_války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*10,11 - </a:t>
            </a:r>
            <a:r>
              <a:rPr lang="cs-CZ" sz="1600" dirty="0"/>
              <a:t>http://cs.wikipedia.org/wiki/Hoplít</a:t>
            </a:r>
          </a:p>
          <a:p>
            <a:pPr marL="0" indent="0">
              <a:buNone/>
            </a:pPr>
            <a:r>
              <a:rPr lang="cs-CZ" sz="1600" dirty="0" smtClean="0"/>
              <a:t>*12-15 - </a:t>
            </a:r>
            <a:r>
              <a:rPr lang="cs-CZ" sz="1600" dirty="0"/>
              <a:t>http://cs.wikipedia.org/wiki/Řecko-</a:t>
            </a:r>
            <a:r>
              <a:rPr lang="cs-CZ" sz="1600" dirty="0" err="1"/>
              <a:t>perské_války</a:t>
            </a: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>
              <a:buFont typeface="Arial" charset="0"/>
              <a:buChar char="•"/>
            </a:pPr>
            <a:endParaRPr lang="cs-CZ" sz="1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021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Protivníci</a:t>
            </a:r>
            <a:endParaRPr lang="cs-CZ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996" y="692696"/>
            <a:ext cx="9129003" cy="6165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problémem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celé perské říše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byla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značná rozmanitost podmaněných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národů, každá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satrapie v podstatě polosamostatným útvarem s vlastními zvyky, obchodem i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vojskem =) důvod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nestability perské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říše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vojsko se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skládalo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rozmanitých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součástek,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které dávaly dohromady velmi výkonný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stroj =) jádrem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a hlavní údernou silou byla královská garda, sbor deseti tisíc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Nesmrtelných                                                          - tito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muži nosili brnění a v boji se považovali za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neporazi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                                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telné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ostatní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sbory perského vojska se rekrutovaly z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                      obyvatel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různých oblastí, kteří bojovali v národních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bojích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a svými národními zbraněmi a jejichž výkonnost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na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bitevním poli byla velmi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rozdílná                                                                                </a:t>
            </a:r>
          </a:p>
          <a:p>
            <a:pPr marL="0" indent="0"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Výzbroj -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luk+šípy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kopí, meč či dýka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Výstroj – brnění, čelenka místo přilby,                                                                     </a:t>
            </a:r>
          </a:p>
          <a:p>
            <a:pPr marL="0" indent="0"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            dlouhá suknice - nepohodlné</a:t>
            </a:r>
          </a:p>
          <a:p>
            <a:pPr>
              <a:buFontTx/>
              <a:buChar char="-"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708920"/>
            <a:ext cx="1889367" cy="4149080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6787502" y="6330382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*1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157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430"/>
            <a:ext cx="8229600" cy="829282"/>
          </a:xfrm>
        </p:spPr>
        <p:txBody>
          <a:bodyPr>
            <a:norm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Protivníci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68" y="692696"/>
            <a:ext cx="9139732" cy="61653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pevninští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Řekové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pociťovali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perskou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rozpínavost jako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nebezpečnou věc, ale nemohli dělat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nic víc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maloasijští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Řekové se sice nacházeli pod nadvládou Persie, ale měli značnou samosprávu a navíc měli dost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sil pro obranu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povstání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maloasijských Řeků proti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Persii vzplanulo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roku </a:t>
            </a: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500 před n.l.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 bylo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signálem k celým řecko-perským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válkám =) začalo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velmi nevinně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milétský tyran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Aristagorás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chtěl dobýt ostrov Naxos a dát jej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Dareiovi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 ale neuspěl a přeběhl k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protiperské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straně a žádá pomoc Athén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Sparty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Sparta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pomoc zcela odmítla a Athény vypravily pouze dvacet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lodí</a:t>
            </a:r>
          </a:p>
          <a:p>
            <a:pPr marL="0" indent="0"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494 </a:t>
            </a: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před n.l.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se před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Milétem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objevilo 600 lodí, což  rozhodlo o osudu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Milétu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i celého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povstání =) řecká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města ztratila samostatnost,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Milétos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zničili Peršané do základů 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Peršané se chtějí pomstít za pomoc povstalcům =) počátek války</a:t>
            </a:r>
          </a:p>
          <a:p>
            <a:pPr>
              <a:buFontTx/>
              <a:buChar char="-"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34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V</a:t>
            </a:r>
            <a:r>
              <a:rPr lang="cs-CZ" sz="4800" b="1" dirty="0" err="1" smtClean="0"/>
              <a:t>álky</a:t>
            </a:r>
            <a:r>
              <a:rPr lang="cs-CZ" sz="4800" b="1" dirty="0" smtClean="0"/>
              <a:t> začínají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006" y="764704"/>
            <a:ext cx="9123994" cy="6093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roku </a:t>
            </a: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492 před n.l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zeť krále 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Dareia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vojevůdce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Mardonios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 vypravil s velikým vojskem proti balkánským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Řekům =) u mysu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Athós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ho ovšem překvapila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bouře a zničila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polovinu loďstva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a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zabila na 20 000 mužů </a:t>
            </a:r>
            <a:br>
              <a:rPr lang="cs-CZ" sz="2400" dirty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zatím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Dareios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vyslal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poselství do Řecka,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kde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žádal "vodu a zemi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", tedy                                                       bezpodmínečné     podrobení se  =)                                                                                            =) poslové byli odmítnuti </a:t>
            </a:r>
          </a:p>
          <a:p>
            <a:pPr marL="0" indent="0"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Za bouři, která zničila perské loďstvo </a:t>
            </a:r>
          </a:p>
          <a:p>
            <a:pPr marL="0" indent="0"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nechal za trest perský král zbičovat moře                                                                                           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523508"/>
            <a:ext cx="3629218" cy="5302592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056561" y="6418169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*2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491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940" y="0"/>
            <a:ext cx="911306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490 </a:t>
            </a: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před n.l.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obavy před opakováním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athóské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katastrofy se perské loďstvo plavilo přímo přes Kyklady k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Athénám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Peršané se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vylodili na planině před obcí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Marathón   =)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Peršané měli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víc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jak dvojnásobnou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převahu, ale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nezapojili do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boje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kvalitní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jezdectvo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Athéňané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měli 10 000 vlastních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hoplítů  a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asi tisícovku mužů ze spojeneckých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Platají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řecký velitel  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Miltiades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podnikl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útok =) jeho silná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křídla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smetla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své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protějšky, středy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armád zatím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vedly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bitvu, ve které Athéňané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pomalu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podléhali,protože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právě                                                                              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zde bojovali Nesmrtelní a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Athéňanů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bylo mnohem méně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                                                                               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 vítězství křídel ovšem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Miltiades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stočil vítězící vojáky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proti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středu perských vojsk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                                                                             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rozdrtil ho. </a:t>
            </a:r>
            <a:br>
              <a:rPr lang="cs-CZ" sz="2400" dirty="0">
                <a:latin typeface="Times New Roman" pitchFamily="18" charset="0"/>
                <a:cs typeface="Times New Roman" pitchFamily="18" charset="0"/>
              </a:rPr>
            </a:b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871" y="2820939"/>
            <a:ext cx="5130129" cy="4037061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3596769" y="6420461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*3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208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32013"/>
            <a:ext cx="9144000" cy="1956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podle legendy byl běžec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Feidippidés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ihned po bitvě poslán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Miltiadem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do Athén oznámit jejich obyvatelům vítězství =) po doběhnutí zvolal prý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Feidippidés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„radujte se, zvítězili jsme!“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pak zkolaboval a na místě zemřel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537230"/>
            <a:ext cx="4932040" cy="328597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9067"/>
            <a:ext cx="5292080" cy="4175782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716016" y="1648886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*4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292080" y="1756608"/>
            <a:ext cx="3778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Feidippidés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v Athénách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653000" y="3685317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*5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838135" y="3025513"/>
            <a:ext cx="2887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Miltiadova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přilba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38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let příměří ??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08" y="692696"/>
            <a:ext cx="9141391" cy="6264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pro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Persii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znamenala porážka, následující období v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historii vývoje Athén patří k těm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nejbouřlivějším 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v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Athénách se vytvořily dvě soupeřící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strany =) první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strana námořní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podporovala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výstavbu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loďstva a vedl ji rozhodný politik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Themistoklés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proti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němu vystoupil jeden ze stratégů v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marathónské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bitvě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Aristeidés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opírající se o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zemědělské obyvatelstvo a majitele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pozemků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boj byl ostrý =) vyvrcholil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roku </a:t>
            </a: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482 před n.l.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ostrakismem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Aristeida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střepinový soud =)každý z účastníků napsal na hliněný střep (levný dobový psací materiál) jméno člověka, který dle jeho mínění představuje největší nebezpečí pro obec a ten, jehož jméno bylo na střepech zmíněno nejčastěji, byl automaticky vypovězen na 10 let z Athén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Themistoklés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uvedl v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platnost nový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program-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Laurijské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 stříbrné doly, jejichž výtěžek byl dosud rozdělován mezi občany,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nyní byly zdrojem peněz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pro výstavbu flotily sta lodí, které měly být stavěny v domácích athénských loděnicích místními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řemeslníky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>
                <a:latin typeface="Times New Roman" pitchFamily="18" charset="0"/>
                <a:cs typeface="Times New Roman" pitchFamily="18" charset="0"/>
              </a:rPr>
            </a:b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73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134076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tyto koráby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byly nové konstrukce a říkalo se jim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                  triéry, protože byly poháněny třemi ( řecky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tri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) řadami vesel nad sebou                                   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4" y="2710687"/>
            <a:ext cx="7075505" cy="412148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975" y="1124744"/>
            <a:ext cx="4447951" cy="2952328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7111767" y="4092309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*6, 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179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</a:bodyPr>
          <a:lstStyle/>
          <a:p>
            <a:r>
              <a:rPr lang="cs-CZ" sz="4800" b="1" dirty="0" smtClean="0">
                <a:latin typeface="Times New Roman" pitchFamily="18" charset="0"/>
                <a:cs typeface="Times New Roman" pitchFamily="18" charset="0"/>
              </a:rPr>
              <a:t>Válka se vrací</a:t>
            </a:r>
            <a:endParaRPr lang="cs-CZ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roku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480 př. n. l.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nový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perský král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Xerxés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(syn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Dareia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 vládl 485 - 465) stanul se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svou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armádou opět na evropské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půdě</a:t>
            </a:r>
          </a:p>
          <a:p>
            <a:pPr>
              <a:buFontTx/>
              <a:buChar char="-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Hérodotos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se zmiňuje, že celá perská armáda měla 5 283 200 mužů, z toho 1 700 000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pěšáků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Hérodotos byl řecký historik, kterého samotný Cicero nazval „otcem dějepisu“; jeho údaj o velikosti armády je nevěrohodný už vzhledem k celkovému počtu obyvatel Perské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říš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- 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v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Řecku nyní bylo obyvatelstvo spojeno proti vetřelcům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– zde narazil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král na spojenou řeckou armádu podporovanou silnou a nebezpečnou flotilou 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pěšáci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se měli soustředit u slavné soutěsky v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Thermopylách   a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loďstvo mělo zakotvit u mysu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Artemísia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na ostrově Euboia, aby mohlo chránit bok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armády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Sparťané 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vyslali nevelkou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jednotku – velel jí král   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Leónidas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=) ten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zaujal postavení v soutěsce, která je místy široká jen 50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metrů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32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252</TotalTime>
  <Words>1020</Words>
  <Application>Microsoft Office PowerPoint</Application>
  <PresentationFormat>Předvádění na obrazovce (4:3)</PresentationFormat>
  <Paragraphs>103</Paragraphs>
  <Slides>16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Řecko-perské války</vt:lpstr>
      <vt:lpstr>Protivníci</vt:lpstr>
      <vt:lpstr>Protivníci</vt:lpstr>
      <vt:lpstr>Války začínají</vt:lpstr>
      <vt:lpstr>Prezentace aplikace PowerPoint</vt:lpstr>
      <vt:lpstr>Prezentace aplikace PowerPoint</vt:lpstr>
      <vt:lpstr>10 let příměří ??</vt:lpstr>
      <vt:lpstr>Prezentace aplikace PowerPoint</vt:lpstr>
      <vt:lpstr>Válka se vrací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Střepina se jménem Themistokla</vt:lpstr>
      <vt:lpstr>Zdroje obrázků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Řecko-perské války</dc:title>
  <dc:creator>Admin</dc:creator>
  <cp:lastModifiedBy>Admin</cp:lastModifiedBy>
  <cp:revision>26</cp:revision>
  <dcterms:created xsi:type="dcterms:W3CDTF">2012-05-08T14:40:22Z</dcterms:created>
  <dcterms:modified xsi:type="dcterms:W3CDTF">2019-11-13T14:54:30Z</dcterms:modified>
</cp:coreProperties>
</file>