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32" autoAdjust="0"/>
  </p:normalViewPr>
  <p:slideViewPr>
    <p:cSldViewPr>
      <p:cViewPr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1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7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32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4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1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49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3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20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59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92CC-5599-469E-8C61-5B7C1A9AD850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1102-DABA-4EE6-AECD-2320F88A2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3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664296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Stoletá válka</a:t>
            </a:r>
            <a:endParaRPr lang="cs-CZ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26274" y="6179876"/>
            <a:ext cx="4917726" cy="650304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Autor : Mgr. Zdeněk Vejražka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Podkrušnohorské gymnázium Most, příspěvková organizace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Druhé 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období války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dauphin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Karel nastoupil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Karel V.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zvaný  Moudrý   a obnovil boj =) změnil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taktiku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vedením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Bertranda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Guescelina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vedou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drobnou válku,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brání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města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vyhýbají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velkým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bitvám - Angličanům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roce 1380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zůstalo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jen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Bayonne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Bordeaux, Brest,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Cherbourg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Calais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Karel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zbavil zemi loupeživých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band a                                                                 pobořil hrady (opora Angličanů)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- 1377 zemřel  Eduard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=)   nástupcem                                                              desetiletý vnuk Richard=) král Richard II.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- 1381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musel potlačit lidové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povstání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které                                                             si dalo za cíl rovnost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všech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stavů a vedl je                                                   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Wat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Tyler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</a:rPr>
              <a:t>-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nakonec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 bylo povstání poraženo a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Wat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Tyler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zavražděn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22863"/>
            <a:ext cx="3325767" cy="45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69433" y="235179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3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poté se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Richard II.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obrátí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proti parlamentu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strýcům (omezují mu moc)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- 1389 se sám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chopil vlády a o osm let později dal své strýce a část svých odpůrců uvěznit, některé dokonce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popravit =) omezil moc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parlamentu a začal vládnout absolutisticky =) šlechta ho donutila vzdát 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koruny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parlament přijal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krále Jindřicha IV. z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nové                                         dynastie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Lancasterů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1" y="1556792"/>
            <a:ext cx="2752700" cy="35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7223"/>
            <a:ext cx="2721367" cy="350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725" y="2420888"/>
            <a:ext cx="6276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Francii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 r. 1380 vládl syn Karla Moudrého                                    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Karel VI. =) nezletilý =) vládnou jeho strýcové =)  vypukla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řada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povstání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vévoda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Filip získal Flandry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začalo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říkat Burgundsko =) 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vede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svou vlastní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politiku      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1392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Karla propukla duševní               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choroba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jeho strýcové se znovu      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chopili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vlády </a:t>
            </a:r>
          </a:p>
          <a:p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513845" y="482510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00466" y="651719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9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89373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Třetí </a:t>
            </a:r>
            <a:r>
              <a:rPr lang="cs-CZ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období </a:t>
            </a:r>
            <a:r>
              <a:rPr lang="cs-CZ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anglický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král Jindřich V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roku 1415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vylodil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 Normandii a 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01" y="2204393"/>
            <a:ext cx="6984776" cy="465360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460432" y="63998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*18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1945946" cy="29189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1124744"/>
            <a:ext cx="8835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zvítězil nad šestinásobnou přesilou Francouzů v bitvě 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Azincourtu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stejnou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taktikou jako Eduard a Černý princ u Kresčaku a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Poitiers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70580" y="465313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9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540"/>
            <a:ext cx="9144000" cy="4057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Jindřich roku 1420 uzavřel s francouzskou královnou Izabelou smlouvu v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Troyes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=) Jindřich měl pojmout za manželku dceru Karla VI. Kateřinu a po tchánově smrti usednout na francouzský trůn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Jindřich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V. francouzskou korunu neobdržel =) 1422 zemřel =) syn Jindřich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VI. uznán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francouzského krále severně od Loiry a v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Guyenne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zbytku Francie vládl rozmařilý dauphin                                                                  Karel, syn Karla VI. =)válčí s ním vévoda                                                              z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Bedfordu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roku1428 obléhal Orléans =)                                                               Francouzi se  ubránili do příchodu posil                                                           vedených Johankou z Arku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0745"/>
            <a:ext cx="3633556" cy="48772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4005064"/>
            <a:ext cx="6012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-ta roku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1429 Orléans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uvolnila                        =)získala „bojové“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jméno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Panna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Orleánská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témže roce princ Karel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korunován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Remeši jako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Karel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VII.  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70" y="3723840"/>
            <a:ext cx="3116187" cy="314777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63523" y="60491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32380" y="643580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Johanka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Arku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tomto zápolení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feudálních států uplatnila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lidové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síly =) válka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proti Angličanům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nabyla       národního   charakteru =) osvobozením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Orléansu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nastal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obrat ve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válce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vysoká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šlechta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záviděla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Johance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=)žárlila na její postavení =)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vadilo jí, že spásu Francii přinesla pouhá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selka =) nakonec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vyštvána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boje =)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osvobozování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Compiegne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zajata Burgunďany =)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vydána Angličanům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 roku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1431 v Rouenu jako čarodějnice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upálena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3319602" cy="43651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28" y="2959747"/>
            <a:ext cx="57822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vývoj událostí již nemohl být vrácen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Angličané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prohrávají</a:t>
            </a:r>
          </a:p>
          <a:p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- 1436 dobyta Paříž, 1449 Normandie =) 1453 prohráli Angličané bitvu u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Castillonu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museli válku ukončit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-ve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Francii jim zůstalo město Calais s okolím a Normanské ostrovy =) Calais padlo roku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1558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96136" y="252391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6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06" y="16362"/>
            <a:ext cx="9117294" cy="6806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 prohrané válce má Anglie spoustu problémů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syn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Jindřicha VI. je duševně chorý =)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yorkská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strana prohlásila roku 1453 Richarda z Yorku králem =) rozpoutána krvavá občanská válka, tzv.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růží    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- 1461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Richardův syn Eduard korunován jako Eduard IV. =) podnikl pokus o získání francouzské koruny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- 1483 Eduard IV.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zemřel =) dvanáctiletý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Eduard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měl být následníkem a  mladší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Richard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jeho pomocníkem =) za mladého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Eduarda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vládne strýc Richard z Gloucesteru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=)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Richard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vládne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roku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1485                                                         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tehdy se u anglických břehů vylodil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Lancaster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Jindřich z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Richmondu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v bitvě 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Bosworthu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ho porazil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Jindřich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přitáhl do Londýna, dal na sebe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převést práva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Lancasterů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 Yorků a stal 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jako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Jindřich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zakladatelem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tudorovské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dynastie</a:t>
            </a: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73" y="2376161"/>
            <a:ext cx="3422127" cy="4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690415" y="3311922"/>
            <a:ext cx="864096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855402" y="623178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*23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43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ůsledky </a:t>
            </a:r>
            <a:r>
              <a:rPr lang="cs-C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stoleté 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přítomnost neurozených vrstev ve válce znamenala konec monopolu    šlechty         na válku =) celé 14. století docházelo ke střetům šlechtické jízdy s neurozeným protivníkem =) 1315 Švýcaři rozdrtili habsburská vojska u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Morgartenu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1367 u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Sempachu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novým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prvkem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vznik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žoldnéřských  vojsk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tvořených příslušníky nižší šlechty, později i městskou a venkovskou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chudinou.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začaly se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objevovat nové válečné prostředky, primitivní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palné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zbraně, ale jejich výroba a používání bylo velice nákladné, takže si je šlechta nemohla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dovolit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Zdroj obrázků</a:t>
            </a:r>
            <a:endParaRPr lang="cs-CZ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 – 7         -   http</a:t>
            </a:r>
            <a:r>
              <a:rPr lang="cs-CZ" sz="1600" dirty="0">
                <a:solidFill>
                  <a:srgbClr val="FFFF00"/>
                </a:solidFill>
              </a:rPr>
              <a:t>://</a:t>
            </a:r>
            <a:r>
              <a:rPr lang="cs-CZ" sz="1600" dirty="0" smtClean="0">
                <a:solidFill>
                  <a:srgbClr val="FFFF00"/>
                </a:solidFill>
              </a:rPr>
              <a:t>commons.wikimedia.org/wiki/Category:Hundred_</a:t>
            </a:r>
            <a:r>
              <a:rPr lang="cs-CZ" sz="1600" dirty="0" err="1" smtClean="0">
                <a:solidFill>
                  <a:srgbClr val="FFFF00"/>
                </a:solidFill>
              </a:rPr>
              <a:t>Years</a:t>
            </a:r>
            <a:r>
              <a:rPr lang="cs-CZ" sz="1600" dirty="0" smtClean="0">
                <a:solidFill>
                  <a:srgbClr val="FFFF00"/>
                </a:solidFill>
              </a:rPr>
              <a:t>´_</a:t>
            </a:r>
            <a:r>
              <a:rPr lang="cs-CZ" sz="1600" dirty="0" err="1" smtClean="0">
                <a:solidFill>
                  <a:srgbClr val="FFFF00"/>
                </a:solidFill>
              </a:rPr>
              <a:t>War?uselang</a:t>
            </a:r>
            <a:r>
              <a:rPr lang="cs-CZ" sz="1600" dirty="0" smtClean="0">
                <a:solidFill>
                  <a:srgbClr val="FFFF00"/>
                </a:solidFill>
              </a:rPr>
              <a:t>=</a:t>
            </a:r>
            <a:r>
              <a:rPr lang="cs-CZ" sz="1600" dirty="0" err="1" smtClean="0">
                <a:solidFill>
                  <a:srgbClr val="FFFF00"/>
                </a:solidFill>
              </a:rPr>
              <a:t>cs</a:t>
            </a:r>
            <a:endParaRPr lang="cs-CZ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*8               -   archiv autora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*9               -   http</a:t>
            </a:r>
            <a:r>
              <a:rPr lang="cs-CZ" sz="1600" dirty="0">
                <a:solidFill>
                  <a:srgbClr val="FFFF00"/>
                </a:solidFill>
              </a:rPr>
              <a:t>://</a:t>
            </a:r>
            <a:r>
              <a:rPr lang="cs-CZ" sz="1600" dirty="0" smtClean="0">
                <a:solidFill>
                  <a:srgbClr val="FFFF00"/>
                </a:solidFill>
              </a:rPr>
              <a:t>commons.wikimedia.org/wiki/Category:Hundred_</a:t>
            </a:r>
            <a:r>
              <a:rPr lang="cs-CZ" sz="1600" dirty="0" err="1" smtClean="0">
                <a:solidFill>
                  <a:srgbClr val="FFFF00"/>
                </a:solidFill>
              </a:rPr>
              <a:t>Years</a:t>
            </a:r>
            <a:r>
              <a:rPr lang="cs-CZ" sz="1600" dirty="0" smtClean="0">
                <a:solidFill>
                  <a:srgbClr val="FFFF00"/>
                </a:solidFill>
              </a:rPr>
              <a:t>´_</a:t>
            </a:r>
            <a:r>
              <a:rPr lang="cs-CZ" sz="1600" dirty="0" err="1" smtClean="0">
                <a:solidFill>
                  <a:srgbClr val="FFFF00"/>
                </a:solidFill>
              </a:rPr>
              <a:t>War?uselang</a:t>
            </a:r>
            <a:r>
              <a:rPr lang="cs-CZ" sz="1600" dirty="0" smtClean="0">
                <a:solidFill>
                  <a:srgbClr val="FFFF00"/>
                </a:solidFill>
              </a:rPr>
              <a:t>=</a:t>
            </a:r>
            <a:r>
              <a:rPr lang="cs-CZ" sz="1600" dirty="0" err="1" smtClean="0">
                <a:solidFill>
                  <a:srgbClr val="FFFF00"/>
                </a:solidFill>
              </a:rPr>
              <a:t>cs</a:t>
            </a:r>
            <a:endParaRPr lang="cs-CZ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*10             </a:t>
            </a:r>
            <a:r>
              <a:rPr lang="cs-CZ" sz="1600" dirty="0">
                <a:solidFill>
                  <a:srgbClr val="FFFF00"/>
                </a:solidFill>
              </a:rPr>
              <a:t>- </a:t>
            </a:r>
            <a:r>
              <a:rPr lang="cs-CZ" sz="1600" dirty="0" smtClean="0">
                <a:solidFill>
                  <a:srgbClr val="FFFF00"/>
                </a:solidFill>
              </a:rPr>
              <a:t>  http</a:t>
            </a:r>
            <a:r>
              <a:rPr lang="cs-CZ" sz="1600" dirty="0">
                <a:solidFill>
                  <a:srgbClr val="FFFF00"/>
                </a:solidFill>
              </a:rPr>
              <a:t>://</a:t>
            </a:r>
            <a:r>
              <a:rPr lang="cs-CZ" sz="1600" dirty="0" smtClean="0">
                <a:solidFill>
                  <a:srgbClr val="FFFF00"/>
                </a:solidFill>
              </a:rPr>
              <a:t>cs.wikipedia.org/wiki/</a:t>
            </a:r>
            <a:r>
              <a:rPr lang="cs-CZ" sz="1600" dirty="0" err="1" smtClean="0">
                <a:solidFill>
                  <a:srgbClr val="FFFF00"/>
                </a:solidFill>
              </a:rPr>
              <a:t>Stoletá_válka</a:t>
            </a:r>
            <a:endParaRPr lang="cs-CZ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*11 - 14     -   </a:t>
            </a:r>
            <a:r>
              <a:rPr lang="cs-CZ" sz="1600" dirty="0">
                <a:solidFill>
                  <a:srgbClr val="FFFF00"/>
                </a:solidFill>
              </a:rPr>
              <a:t>http://commons.wikimedia.org/wiki/Category:Hundred_</a:t>
            </a:r>
            <a:r>
              <a:rPr lang="cs-CZ" sz="1600" dirty="0" err="1">
                <a:solidFill>
                  <a:srgbClr val="FFFF00"/>
                </a:solidFill>
              </a:rPr>
              <a:t>Years</a:t>
            </a:r>
            <a:r>
              <a:rPr lang="cs-CZ" sz="1600" dirty="0">
                <a:solidFill>
                  <a:srgbClr val="FFFF00"/>
                </a:solidFill>
              </a:rPr>
              <a:t>´_</a:t>
            </a:r>
            <a:r>
              <a:rPr lang="cs-CZ" sz="1600" dirty="0" err="1">
                <a:solidFill>
                  <a:srgbClr val="FFFF00"/>
                </a:solidFill>
              </a:rPr>
              <a:t>War?uselang</a:t>
            </a:r>
            <a:r>
              <a:rPr lang="cs-CZ" sz="1600" dirty="0">
                <a:solidFill>
                  <a:srgbClr val="FFFF00"/>
                </a:solidFill>
              </a:rPr>
              <a:t>=</a:t>
            </a:r>
            <a:r>
              <a:rPr lang="cs-CZ" sz="1600" dirty="0" err="1">
                <a:solidFill>
                  <a:srgbClr val="FFFF00"/>
                </a:solidFill>
              </a:rPr>
              <a:t>cs</a:t>
            </a: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*15             -   http</a:t>
            </a:r>
            <a:r>
              <a:rPr lang="cs-CZ" sz="1600" dirty="0">
                <a:solidFill>
                  <a:srgbClr val="FFFF00"/>
                </a:solidFill>
              </a:rPr>
              <a:t>://cs.wikipedia.org/wiki/</a:t>
            </a:r>
            <a:r>
              <a:rPr lang="cs-CZ" sz="1600" dirty="0" err="1">
                <a:solidFill>
                  <a:srgbClr val="FFFF00"/>
                </a:solidFill>
              </a:rPr>
              <a:t>Stoletá_válka</a:t>
            </a:r>
            <a:r>
              <a:rPr lang="cs-CZ" sz="1600" dirty="0" smtClean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*16             </a:t>
            </a:r>
            <a:r>
              <a:rPr lang="cs-CZ" sz="1600" dirty="0">
                <a:solidFill>
                  <a:srgbClr val="FFFF00"/>
                </a:solidFill>
              </a:rPr>
              <a:t>- </a:t>
            </a:r>
            <a:r>
              <a:rPr lang="cs-CZ" sz="1600" dirty="0" smtClean="0">
                <a:solidFill>
                  <a:srgbClr val="FFFF00"/>
                </a:solidFill>
              </a:rPr>
              <a:t>  http</a:t>
            </a:r>
            <a:r>
              <a:rPr lang="cs-CZ" sz="1600" dirty="0">
                <a:solidFill>
                  <a:srgbClr val="FFFF00"/>
                </a:solidFill>
              </a:rPr>
              <a:t>://</a:t>
            </a:r>
            <a:r>
              <a:rPr lang="cs-CZ" sz="1600" dirty="0" smtClean="0">
                <a:solidFill>
                  <a:srgbClr val="FFFF00"/>
                </a:solidFill>
              </a:rPr>
              <a:t>cs.wikipedia.org/wiki/</a:t>
            </a:r>
            <a:r>
              <a:rPr lang="cs-CZ" sz="1600" dirty="0" err="1" smtClean="0">
                <a:solidFill>
                  <a:srgbClr val="FFFF00"/>
                </a:solidFill>
              </a:rPr>
              <a:t>Jindřich_IV</a:t>
            </a:r>
            <a:r>
              <a:rPr lang="cs-CZ" sz="1600" dirty="0" err="1">
                <a:solidFill>
                  <a:srgbClr val="FFFF00"/>
                </a:solidFill>
              </a:rPr>
              <a:t>._</a:t>
            </a:r>
            <a:r>
              <a:rPr lang="cs-CZ" sz="1600" dirty="0" err="1" smtClean="0">
                <a:solidFill>
                  <a:srgbClr val="FFFF00"/>
                </a:solidFill>
              </a:rPr>
              <a:t>Anglický</a:t>
            </a: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FF00"/>
                </a:solidFill>
              </a:rPr>
              <a:t>*17 - 22     -   http</a:t>
            </a:r>
            <a:r>
              <a:rPr lang="cs-CZ" sz="1600" dirty="0">
                <a:solidFill>
                  <a:srgbClr val="FFFF00"/>
                </a:solidFill>
              </a:rPr>
              <a:t>://commons.wikimedia.org/wiki/Category:Hundred_</a:t>
            </a:r>
            <a:r>
              <a:rPr lang="cs-CZ" sz="1600" dirty="0" err="1">
                <a:solidFill>
                  <a:srgbClr val="FFFF00"/>
                </a:solidFill>
              </a:rPr>
              <a:t>Years</a:t>
            </a:r>
            <a:r>
              <a:rPr lang="cs-CZ" sz="1600" dirty="0">
                <a:solidFill>
                  <a:srgbClr val="FFFF00"/>
                </a:solidFill>
              </a:rPr>
              <a:t>´_</a:t>
            </a:r>
            <a:r>
              <a:rPr lang="cs-CZ" sz="1600" dirty="0" err="1">
                <a:solidFill>
                  <a:srgbClr val="FFFF00"/>
                </a:solidFill>
              </a:rPr>
              <a:t>War?uselang</a:t>
            </a:r>
            <a:r>
              <a:rPr lang="cs-CZ" sz="1600" dirty="0">
                <a:solidFill>
                  <a:srgbClr val="FFFF00"/>
                </a:solidFill>
              </a:rPr>
              <a:t>=</a:t>
            </a:r>
            <a:r>
              <a:rPr lang="cs-CZ" sz="1600" dirty="0" err="1">
                <a:solidFill>
                  <a:srgbClr val="FFFF00"/>
                </a:solidFill>
              </a:rPr>
              <a:t>cs</a:t>
            </a:r>
            <a:endParaRPr lang="cs-CZ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FF00"/>
                </a:solidFill>
              </a:rPr>
              <a:t>*23             - </a:t>
            </a:r>
            <a:r>
              <a:rPr lang="cs-CZ" sz="1600" dirty="0" smtClean="0">
                <a:solidFill>
                  <a:srgbClr val="FFFF00"/>
                </a:solidFill>
              </a:rPr>
              <a:t>  http</a:t>
            </a:r>
            <a:r>
              <a:rPr lang="cs-CZ" sz="1600" dirty="0">
                <a:solidFill>
                  <a:srgbClr val="FFFF00"/>
                </a:solidFill>
              </a:rPr>
              <a:t>://</a:t>
            </a:r>
            <a:r>
              <a:rPr lang="cs-CZ" sz="1600" dirty="0" smtClean="0">
                <a:solidFill>
                  <a:srgbClr val="FFFF00"/>
                </a:solidFill>
              </a:rPr>
              <a:t>commons.wikimedia.org/wiki/Category:Richard_III_of_England?uselang=cs</a:t>
            </a: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922114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Kořeny stoleté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pověstný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anglicko-francouzský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antagonismus =) počátek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kladen do roku 1066, kdy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normanský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vévoda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Vilém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bitvou 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Hastingsu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stal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pánem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Anglie 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angličtí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králové si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podrželi i své původní normanské vévodství v severní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Francii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- 1154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anglický trůn usedl Jindřich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Plantagenet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=) odloudil králi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Ludvíku VII.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manželku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Eleonoru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Akvitánskou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=) k Normandii získal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Akvitánii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Gaskoňsko, Poitou,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Périgord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Touraine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Auvergne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první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část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konfliktů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vyvrcholila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porážkou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Bezzemka  , kdy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Anglie ztratila většinu svých severofrancouzských lén - Normandii, Anjou, Maine, Poitou a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Touraine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i vrchní vládu nad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Bretaní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pak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Filipa Augusta Ludvík VIII. (1223-1226) a vnuk Ludvík IX. Svatý (1226-1270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ještě několikrát snažili vytlačit Angličany ze severní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Francie =) to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ovšem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nepodařilo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496"/>
            <a:ext cx="8229600" cy="959231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První období </a:t>
            </a:r>
            <a:r>
              <a:rPr lang="cs-C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  <a:endParaRPr lang="cs-CZ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bezprostřední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záminkou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byl spor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nadvládu v bohatých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Flandrech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roku 1336 nechal flanderský hrabě Ludvík pozatýkat všechny Angličany, pobývající ve Flandrech =) následovala odveta proti všem Flandřanům, provozujícím na ostrově obchod a zákaz vývozu anglické     	vlny       do Flander a dovozu flanderských výrobků do Anglie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když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francouzský král Filip VI. napadl anglické državy Gaskoňsko a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Guyenne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Edvard III. pod záminkou nároku na francouzský trůn vyhlásil Francii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smrtí francouzského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Karla IV. Sličného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vymřel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roce 1328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Kapetovců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po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meči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nastoupil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Filip VI. z rodu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Valois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anglický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Eduard III. byl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synovec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jeho sestry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Isabely)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vznesl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Francii dědický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nárok =) ve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Francii však platil tzv. sálský zákon, který vylučoval z nástupnictví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ženy      =) ten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Anglie neuznávala, a proto se Eduard rozhodl Francii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dobýt silou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" y="765790"/>
            <a:ext cx="3026296" cy="46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58" y="1480208"/>
            <a:ext cx="2729048" cy="27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05" y="476672"/>
            <a:ext cx="3216945" cy="48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62" y="5571997"/>
            <a:ext cx="9129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Karel IV. Sličný =) nástupce Filip VI. =) protivník Eduard III.   </a:t>
            </a:r>
            <a:r>
              <a:rPr lang="cs-CZ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7657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9958" y="148020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460432" y="5937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79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rozpoutaly se krvavé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boje na souši 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                                                         moři =) Anglie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zvítězila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námořní bitvě                                                                         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Sluys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1340) =)otevřela jí 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cestu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přes                                                                     kanál La Manche</a:t>
            </a:r>
          </a:p>
          <a:p>
            <a:pPr marL="0" indent="0">
              <a:buNone/>
            </a:pP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18" y="0"/>
            <a:ext cx="3926381" cy="355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806902"/>
            <a:ext cx="91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- 26.8.1346  Eduard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zvítězil se svým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vojskem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v němž se osvědčili zejména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waleští lučištníci     ,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nad mnohonásobnou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přesilou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Francouzů v bitvě u Kresčaku </a:t>
            </a:r>
            <a:endParaRPr lang="cs-C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aby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podpořil morálku lučištníků, přikázal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Eduard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svým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rytířům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sesednout z                                                                koní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bojovat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pěšky, bok po boku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se střelci a pěchotou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použití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palných zbraní v této bitvě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není prokázáno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ale je velmi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pravděpodobné, že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zde první děla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již objevila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45024"/>
            <a:ext cx="457199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727840" y="3650190"/>
            <a:ext cx="1416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1,2 - pěchota</a:t>
            </a:r>
          </a:p>
          <a:p>
            <a:r>
              <a:rPr lang="cs-CZ" dirty="0" smtClean="0"/>
              <a:t>   3 - jízda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50536" y="21999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59087" y="65973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8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6011416"/>
            <a:ext cx="411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Kronika Jeana </a:t>
            </a:r>
            <a:r>
              <a:rPr lang="cs-CZ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Froissarta</a:t>
            </a:r>
            <a:endParaRPr lang="cs-CZ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08720"/>
          </a:xfrm>
        </p:spPr>
        <p:txBody>
          <a:bodyPr>
            <a:normAutofit fontScale="90000"/>
          </a:bodyPr>
          <a:lstStyle/>
          <a:p>
            <a:r>
              <a:rPr lang="cs-CZ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Crésy</a:t>
            </a:r>
            <a:endParaRPr lang="cs-CZ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9470" cy="52232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1902"/>
            <a:ext cx="5672286" cy="4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5754216" cy="38625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08104" y="6139389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Památník dnes</a:t>
            </a:r>
            <a:endParaRPr lang="cs-CZ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21999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29740" y="11467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*7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412566" y="233537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9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francouzské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vojsko se skládalo především ze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šlechtické     jízdy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kterou doprovázely oddíly měšťanů a žoldnéřů (například janovští střelci z kuší, kteří zklamali u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Kresčaku)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odvážná 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neukázněná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šlechta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měšťany i žoldnéři opovrhovala a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mnohdy při útoku projela jejich řadami a zmasakrovala je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- Eduard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disponoval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výbornou                                 	                                                  jízdou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oddíly Walesanů s jejich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dlouhými luky =) tito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střelci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postříleli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francouzské jezdce dřív,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než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mohli použít svá dlouhá kopí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těžké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meče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-      kuše       se  ukázaly jako příliš        	                                                  složité, měly malý dostřel a 	                                                                    	                                                  dlouho trvalo jejich natažení a         	                                                  následná střelba byla pomalá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" y="1905845"/>
            <a:ext cx="4395109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30563" y="623731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9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16"/>
            <a:ext cx="9144000" cy="169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- 1347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dobyli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Angličané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město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Calais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- 1348 vypukla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Evropě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epidemie moru =) na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čas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válku přerušila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- 1350 nastoupil na francouzský trůn Jan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II., řečený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Dobrý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81927"/>
            <a:ext cx="2699792" cy="41632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0" y="1281926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- 1356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bitvě u 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Poitiers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byli Francouzi poraženi Černým princem a král Jan s mnohými svými šlechtici zajat a přinucen žít v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Anglii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755" y="5369246"/>
            <a:ext cx="9132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=) vlády se chopil dauphin Karel a s pomocí panstva a duchovenstva 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zlikvidoval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vzpouru pařížských měšťanů vedenou Štěpánem Marcelem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ním spojené povstání sedláků 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(povstání    </a:t>
            </a:r>
            <a:r>
              <a:rPr lang="cs-CZ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jacqueri</a:t>
            </a:r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)</a:t>
            </a:r>
          </a:p>
          <a:p>
            <a:r>
              <a:rPr lang="cs-C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- 1360 uzavřen mír v Bretani =) konec první fáze války</a:t>
            </a:r>
          </a:p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10680"/>
            <a:ext cx="3689332" cy="295856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177831" y="13282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241231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9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99463" cy="37170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07969"/>
            <a:ext cx="4754796" cy="53686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81258" y="179784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ředání klíčů od Calais</a:t>
            </a:r>
            <a:endParaRPr lang="cs-CZ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1856634"/>
            <a:ext cx="5220072" cy="503645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875029" y="1080610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itva u </a:t>
            </a:r>
            <a:r>
              <a:rPr lang="cs-CZ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Poitiers</a:t>
            </a:r>
            <a:endParaRPr lang="cs-CZ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281" y="6199845"/>
            <a:ext cx="39885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ajetí Jana II. Dobrého</a:t>
            </a:r>
            <a:endParaRPr lang="cs-CZ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3364" y="320764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558924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*13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04873" y="638451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7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1254</Words>
  <Application>Microsoft Office PowerPoint</Application>
  <PresentationFormat>Předvádění na obrazovce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Stoletá válka</vt:lpstr>
      <vt:lpstr>Kořeny stoleté války</vt:lpstr>
      <vt:lpstr>První období války</vt:lpstr>
      <vt:lpstr>Prezentace aplikace PowerPoint</vt:lpstr>
      <vt:lpstr>Prezentace aplikace PowerPoint</vt:lpstr>
      <vt:lpstr>Crésy</vt:lpstr>
      <vt:lpstr>Prezentace aplikace PowerPoint</vt:lpstr>
      <vt:lpstr>Prezentace aplikace PowerPoint</vt:lpstr>
      <vt:lpstr>Prezentace aplikace PowerPoint</vt:lpstr>
      <vt:lpstr>Druhé období války</vt:lpstr>
      <vt:lpstr>Prezentace aplikace PowerPoint</vt:lpstr>
      <vt:lpstr>Třetí období války</vt:lpstr>
      <vt:lpstr>Prezentace aplikace PowerPoint</vt:lpstr>
      <vt:lpstr>Prezentace aplikace PowerPoint</vt:lpstr>
      <vt:lpstr>Prezentace aplikace PowerPoint</vt:lpstr>
      <vt:lpstr>Důsledky stoleté války</vt:lpstr>
      <vt:lpstr>Zdroj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Stoletá válka</dc:title>
  <dc:creator>Admin</dc:creator>
  <cp:lastModifiedBy>Admin</cp:lastModifiedBy>
  <cp:revision>30</cp:revision>
  <dcterms:created xsi:type="dcterms:W3CDTF">2012-05-16T14:52:19Z</dcterms:created>
  <dcterms:modified xsi:type="dcterms:W3CDTF">2019-11-13T09:25:44Z</dcterms:modified>
</cp:coreProperties>
</file>