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60" r:id="rId6"/>
    <p:sldId id="261" r:id="rId7"/>
    <p:sldId id="264" r:id="rId8"/>
    <p:sldId id="262" r:id="rId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6600"/>
    <a:srgbClr val="006600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79" autoAdjust="0"/>
    <p:restoredTop sz="90929"/>
  </p:normalViewPr>
  <p:slideViewPr>
    <p:cSldViewPr>
      <p:cViewPr>
        <p:scale>
          <a:sx n="70" d="100"/>
          <a:sy n="70" d="100"/>
        </p:scale>
        <p:origin x="-1152" y="-1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9F5F5-DC68-41EC-9444-D35ABFAE436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48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6981E-23C6-4F8D-A003-2C0FD679EA1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811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F5620-C3F7-4B0B-84DC-1B9FBC1453B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06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332CD-91AC-400C-A65E-16953011FC4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31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8B166-D68F-4313-9D80-4AB18BFC987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69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83881-7E23-40CD-AC5C-86F98BCE5B2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673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C1EEB-BA11-451E-8240-961CA34E6D4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60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98CA7-E065-4955-A027-B871D710DDD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41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00DE7-946C-47ED-B99B-2DC891DCC2B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9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C2EC9-0943-492A-8C5D-0B45F6A6716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04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1F7A5-57EA-42CC-B0FE-50AC0513181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87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8402E8-B967-4B9E-B66C-7A981FCDD591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077200" cy="3048000"/>
          </a:xfrm>
        </p:spPr>
        <p:txBody>
          <a:bodyPr/>
          <a:lstStyle/>
          <a:p>
            <a:r>
              <a:rPr lang="cs-CZ" sz="88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Církev ve středověku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6019800"/>
            <a:ext cx="5410200" cy="8382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cs-CZ" sz="1400"/>
              <a:t>Autor : Mgr. Zdeněk Vejražka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sz="1400">
                <a:cs typeface="Tahoma" pitchFamily="34" charset="0"/>
              </a:rPr>
              <a:t>Podkrušnohorské gymnázium, Most, příspěvková organizace</a:t>
            </a:r>
            <a:r>
              <a:rPr lang="cs-CZ">
                <a:cs typeface="Tahoma" pitchFamily="34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7772400" cy="609600"/>
          </a:xfrm>
        </p:spPr>
        <p:txBody>
          <a:bodyPr/>
          <a:lstStyle/>
          <a:p>
            <a:r>
              <a:rPr lang="cs-CZ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Církev ve středověku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14400"/>
            <a:ext cx="8915400" cy="5791200"/>
          </a:xfrm>
        </p:spPr>
        <p:txBody>
          <a:bodyPr/>
          <a:lstStyle/>
          <a:p>
            <a:pPr algn="l"/>
            <a:r>
              <a:rPr lang="cs-CZ" sz="2200" dirty="0">
                <a:solidFill>
                  <a:srgbClr val="003300"/>
                </a:solidFill>
              </a:rPr>
              <a:t>- církev a politické národy tvoří jednotné společenství křesťanů (Corpus </a:t>
            </a:r>
            <a:r>
              <a:rPr lang="cs-CZ" sz="2200" dirty="0" err="1">
                <a:solidFill>
                  <a:srgbClr val="003300"/>
                </a:solidFill>
              </a:rPr>
              <a:t>Christianorum</a:t>
            </a:r>
            <a:r>
              <a:rPr lang="cs-CZ" sz="2200" dirty="0">
                <a:solidFill>
                  <a:srgbClr val="003300"/>
                </a:solidFill>
              </a:rPr>
              <a:t>), tato jednota je řízena mocí světskou a církevní.</a:t>
            </a:r>
          </a:p>
          <a:p>
            <a:pPr algn="l"/>
            <a:r>
              <a:rPr lang="cs-CZ" sz="2200" dirty="0">
                <a:solidFill>
                  <a:srgbClr val="003300"/>
                </a:solidFill>
              </a:rPr>
              <a:t>- Biskup Augustin, napsal r.  410 dílo O obci Boží a založil patristiku=)doba církevních otců=)Bible základ=)filozofie jiná než Bible je bezcenná, rozum je nedostatečný=) dva světy (nebeské boží království-projevem je církev=dobro a pozemský svět-projevem je stát=zlo)=)spis De </a:t>
            </a:r>
            <a:r>
              <a:rPr lang="cs-CZ" sz="2200" dirty="0" err="1">
                <a:solidFill>
                  <a:srgbClr val="003300"/>
                </a:solidFill>
              </a:rPr>
              <a:t>civitate</a:t>
            </a:r>
            <a:r>
              <a:rPr lang="cs-CZ" sz="2200" dirty="0">
                <a:solidFill>
                  <a:srgbClr val="003300"/>
                </a:solidFill>
              </a:rPr>
              <a:t> Dei – O obci boží</a:t>
            </a:r>
          </a:p>
          <a:p>
            <a:pPr algn="l"/>
            <a:r>
              <a:rPr lang="cs-CZ" sz="2200" dirty="0">
                <a:solidFill>
                  <a:srgbClr val="003300"/>
                </a:solidFill>
              </a:rPr>
              <a:t>- 502 stanovil synod v Palmě, že papež nepodléhá pozemskému soudu</a:t>
            </a:r>
          </a:p>
          <a:p>
            <a:pPr algn="l">
              <a:buFontTx/>
              <a:buChar char="-"/>
            </a:pPr>
            <a:r>
              <a:rPr lang="cs-CZ" sz="2200" dirty="0">
                <a:solidFill>
                  <a:srgbClr val="003300"/>
                </a:solidFill>
              </a:rPr>
              <a:t>první mniši - eremité (poustevníci) a vyhledávaní rádci, v eremitážích (poustevnách) vznikala i literární a vědecká díla. Asi od roku 320 navázala na eremitské mnišství nová idea - </a:t>
            </a:r>
            <a:r>
              <a:rPr lang="cs-CZ" sz="2200" dirty="0" err="1">
                <a:solidFill>
                  <a:srgbClr val="003300"/>
                </a:solidFill>
              </a:rPr>
              <a:t>koinobitská</a:t>
            </a:r>
            <a:r>
              <a:rPr lang="cs-CZ" sz="2200" dirty="0">
                <a:solidFill>
                  <a:srgbClr val="003300"/>
                </a:solidFill>
              </a:rPr>
              <a:t>. (</a:t>
            </a:r>
            <a:r>
              <a:rPr lang="cs-CZ" sz="2200" dirty="0" err="1">
                <a:solidFill>
                  <a:srgbClr val="003300"/>
                </a:solidFill>
              </a:rPr>
              <a:t>řec</a:t>
            </a:r>
            <a:r>
              <a:rPr lang="cs-CZ" sz="2200" dirty="0">
                <a:solidFill>
                  <a:srgbClr val="003300"/>
                </a:solidFill>
              </a:rPr>
              <a:t>. koiné = společný, </a:t>
            </a:r>
            <a:r>
              <a:rPr lang="cs-CZ" sz="2200" dirty="0" err="1">
                <a:solidFill>
                  <a:srgbClr val="003300"/>
                </a:solidFill>
              </a:rPr>
              <a:t>bios</a:t>
            </a:r>
            <a:r>
              <a:rPr lang="cs-CZ" sz="2200" dirty="0">
                <a:solidFill>
                  <a:srgbClr val="003300"/>
                </a:solidFill>
              </a:rPr>
              <a:t> = život.) - společný život mnichů v monastýrech (klášterech), církevní otec </a:t>
            </a:r>
            <a:r>
              <a:rPr lang="cs-CZ" sz="2200" dirty="0" err="1">
                <a:solidFill>
                  <a:srgbClr val="003300"/>
                </a:solidFill>
              </a:rPr>
              <a:t>Bazil</a:t>
            </a:r>
            <a:r>
              <a:rPr lang="cs-CZ" sz="2200" dirty="0">
                <a:solidFill>
                  <a:srgbClr val="003300"/>
                </a:solidFill>
              </a:rPr>
              <a:t> Veliký napsal pro mnichy první řeholi (z lat. </a:t>
            </a:r>
            <a:r>
              <a:rPr lang="cs-CZ" sz="2200" dirty="0" err="1">
                <a:solidFill>
                  <a:srgbClr val="003300"/>
                </a:solidFill>
              </a:rPr>
              <a:t>regula</a:t>
            </a:r>
            <a:r>
              <a:rPr lang="cs-CZ" sz="2200" dirty="0">
                <a:solidFill>
                  <a:srgbClr val="003300"/>
                </a:solidFill>
              </a:rPr>
              <a:t> = pravidlo). </a:t>
            </a:r>
          </a:p>
          <a:p>
            <a:pPr algn="l">
              <a:buFontTx/>
              <a:buChar char="-"/>
            </a:pPr>
            <a:r>
              <a:rPr lang="cs-CZ" sz="2200" dirty="0">
                <a:solidFill>
                  <a:srgbClr val="003300"/>
                </a:solidFill>
              </a:rPr>
              <a:t> mniši si zachovali ráz laických sdružení, malá část přijímá kněžské svěcení   - počátkem pátého století měl biskup Augustin myšlenku sdružit ke společnému životu i kněze. Sepsal mnohem volnější řeholi=)kněží měli žít kanonickým životem (podle určitých pravidel - kánonů) </a:t>
            </a:r>
          </a:p>
          <a:p>
            <a:pPr algn="l"/>
            <a:endParaRPr lang="cs-CZ" sz="2200" dirty="0">
              <a:solidFill>
                <a:srgbClr val="003300"/>
              </a:solidFill>
            </a:endParaRPr>
          </a:p>
          <a:p>
            <a:pPr algn="l"/>
            <a:endParaRPr lang="cs-CZ" sz="22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991600" cy="2590800"/>
          </a:xfrm>
        </p:spPr>
        <p:txBody>
          <a:bodyPr/>
          <a:lstStyle/>
          <a:p>
            <a:pPr>
              <a:buFontTx/>
              <a:buNone/>
            </a:pPr>
            <a:r>
              <a:rPr lang="cs-CZ" sz="2200" dirty="0">
                <a:solidFill>
                  <a:srgbClr val="003300"/>
                </a:solidFill>
              </a:rPr>
              <a:t>- otec západního mnišství - Benedikt z </a:t>
            </a:r>
            <a:r>
              <a:rPr lang="cs-CZ" sz="2200" dirty="0" err="1">
                <a:solidFill>
                  <a:srgbClr val="003300"/>
                </a:solidFill>
              </a:rPr>
              <a:t>Nursie</a:t>
            </a:r>
            <a:r>
              <a:rPr lang="cs-CZ" sz="2200" dirty="0">
                <a:solidFill>
                  <a:srgbClr val="003300"/>
                </a:solidFill>
              </a:rPr>
              <a:t> - založil roku 529 klášter </a:t>
            </a:r>
            <a:r>
              <a:rPr lang="cs-CZ" sz="2200" dirty="0" err="1" smtClean="0">
                <a:solidFill>
                  <a:srgbClr val="003300"/>
                </a:solidFill>
              </a:rPr>
              <a:t>Montecassino</a:t>
            </a:r>
            <a:r>
              <a:rPr lang="cs-CZ" sz="2200" dirty="0" smtClean="0">
                <a:solidFill>
                  <a:srgbClr val="003300"/>
                </a:solidFill>
              </a:rPr>
              <a:t>(největší ve středověku) </a:t>
            </a:r>
            <a:r>
              <a:rPr lang="cs-CZ" sz="2200" dirty="0">
                <a:solidFill>
                  <a:srgbClr val="003300"/>
                </a:solidFill>
              </a:rPr>
              <a:t>u Neapole s vlastní řeholí. Jeho sestra Scholastika založila ženskou větev </a:t>
            </a:r>
            <a:r>
              <a:rPr lang="cs-CZ" sz="2200" dirty="0" smtClean="0">
                <a:solidFill>
                  <a:srgbClr val="003300"/>
                </a:solidFill>
              </a:rPr>
              <a:t>řádu</a:t>
            </a:r>
            <a:r>
              <a:rPr lang="cs-CZ" sz="2200" dirty="0">
                <a:solidFill>
                  <a:srgbClr val="003300"/>
                </a:solidFill>
              </a:rPr>
              <a:t> </a:t>
            </a:r>
            <a:r>
              <a:rPr lang="cs-CZ" sz="2200" dirty="0" smtClean="0">
                <a:solidFill>
                  <a:srgbClr val="003300"/>
                </a:solidFill>
              </a:rPr>
              <a:t>-  </a:t>
            </a:r>
            <a:r>
              <a:rPr lang="cs-CZ" sz="2200" dirty="0">
                <a:solidFill>
                  <a:srgbClr val="003300"/>
                </a:solidFill>
              </a:rPr>
              <a:t>mnišek - benediktinek. </a:t>
            </a:r>
          </a:p>
          <a:p>
            <a:pPr>
              <a:buFontTx/>
              <a:buChar char="-"/>
            </a:pPr>
            <a:r>
              <a:rPr lang="cs-CZ" sz="2200" dirty="0">
                <a:solidFill>
                  <a:srgbClr val="003300"/>
                </a:solidFill>
              </a:rPr>
              <a:t>Benediktova řehole ukládá rozdělení dne na modlitbu, duchovní četbu a ruční práci=)heslo “</a:t>
            </a:r>
            <a:r>
              <a:rPr lang="cs-CZ" sz="2200" dirty="0" err="1">
                <a:solidFill>
                  <a:srgbClr val="003300"/>
                </a:solidFill>
              </a:rPr>
              <a:t>ora</a:t>
            </a:r>
            <a:r>
              <a:rPr lang="cs-CZ" sz="2200" dirty="0">
                <a:solidFill>
                  <a:srgbClr val="003300"/>
                </a:solidFill>
              </a:rPr>
              <a:t> et </a:t>
            </a:r>
            <a:r>
              <a:rPr lang="cs-CZ" sz="2200" dirty="0" err="1">
                <a:solidFill>
                  <a:srgbClr val="003300"/>
                </a:solidFill>
              </a:rPr>
              <a:t>labora</a:t>
            </a:r>
            <a:r>
              <a:rPr lang="cs-CZ" sz="2200" dirty="0">
                <a:solidFill>
                  <a:srgbClr val="003300"/>
                </a:solidFill>
              </a:rPr>
              <a:t>”- modli se a pracuj. Klášterní společenství má být hospodářsky soběstačné, mniši jsou si rovni, kláštery zavázány k pohostinnosti. Z klášterních škol se vyvinuly univerzity.</a:t>
            </a:r>
          </a:p>
          <a:p>
            <a:pPr>
              <a:buFontTx/>
              <a:buNone/>
            </a:pPr>
            <a:endParaRPr lang="cs-CZ" sz="2200" dirty="0">
              <a:solidFill>
                <a:srgbClr val="003300"/>
              </a:solidFill>
            </a:endParaRPr>
          </a:p>
          <a:p>
            <a:endParaRPr lang="cs-CZ" sz="2600" dirty="0">
              <a:solidFill>
                <a:srgbClr val="0033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2878138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124200" y="2667000"/>
            <a:ext cx="6172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cs-CZ" sz="2200" dirty="0">
                <a:solidFill>
                  <a:srgbClr val="003300"/>
                </a:solidFill>
              </a:rPr>
              <a:t>východ - Justinián I. (527 - 565) – vzdělaný křes- </a:t>
            </a:r>
            <a:r>
              <a:rPr lang="cs-CZ" sz="2200" dirty="0" err="1">
                <a:solidFill>
                  <a:srgbClr val="003300"/>
                </a:solidFill>
              </a:rPr>
              <a:t>ťan</a:t>
            </a:r>
            <a:r>
              <a:rPr lang="cs-CZ" sz="2200" dirty="0">
                <a:solidFill>
                  <a:srgbClr val="003300"/>
                </a:solidFill>
              </a:rPr>
              <a:t> =) dal pořídit svod římského práva Corpus </a:t>
            </a:r>
            <a:r>
              <a:rPr lang="cs-CZ" sz="2200" dirty="0" err="1">
                <a:solidFill>
                  <a:srgbClr val="003300"/>
                </a:solidFill>
              </a:rPr>
              <a:t>Iuris</a:t>
            </a:r>
            <a:r>
              <a:rPr lang="cs-CZ" sz="2200" dirty="0">
                <a:solidFill>
                  <a:srgbClr val="003300"/>
                </a:solidFill>
              </a:rPr>
              <a:t> </a:t>
            </a:r>
            <a:r>
              <a:rPr lang="cs-CZ" sz="2200" dirty="0" err="1">
                <a:solidFill>
                  <a:srgbClr val="003300"/>
                </a:solidFill>
              </a:rPr>
              <a:t>Civilis</a:t>
            </a:r>
            <a:r>
              <a:rPr lang="cs-CZ" sz="2200" dirty="0">
                <a:solidFill>
                  <a:srgbClr val="003300"/>
                </a:solidFill>
              </a:rPr>
              <a:t> - zlikvidoval platónskou akademii v Athénách roku 529.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28600" y="6613525"/>
            <a:ext cx="2605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000"/>
              <a:t>http://cs.wikipedia.org/wiki/Benedikt_z_Nursie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88925" y="2632075"/>
            <a:ext cx="2503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336600"/>
                </a:solidFill>
              </a:rPr>
              <a:t>Benedikt z Nursie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33800"/>
            <a:ext cx="2166938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6553200" y="6613525"/>
            <a:ext cx="22113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000">
                <a:solidFill>
                  <a:srgbClr val="336600"/>
                </a:solidFill>
              </a:rPr>
              <a:t>http://cs.wikipedia.org/wiki/Justinián_I.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800600" y="4953000"/>
            <a:ext cx="1658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336600"/>
                </a:solidFill>
              </a:rPr>
              <a:t>Justinián 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  <p:bldP spid="3078" grpId="0" autoUpdateAnimBg="0"/>
      <p:bldP spid="3079" grpId="0" autoUpdateAnimBg="0"/>
      <p:bldP spid="3080" grpId="0" autoUpdateAnimBg="0"/>
      <p:bldP spid="3082" grpId="0" autoUpdateAnimBg="0"/>
      <p:bldP spid="308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0"/>
            <a:ext cx="8839200" cy="6629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2100" dirty="0">
                <a:solidFill>
                  <a:srgbClr val="003300"/>
                </a:solidFill>
              </a:rPr>
              <a:t>- přepisování starověkých knih zabránilo jejich zániku (také opotřebením), další kláštery převzaly úkol přepisování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100" dirty="0">
                <a:solidFill>
                  <a:srgbClr val="003300"/>
                </a:solidFill>
              </a:rPr>
              <a:t>- obrazoborectví (ikonoklasmus) započal r. 726 císař Lev </a:t>
            </a:r>
            <a:r>
              <a:rPr lang="cs-CZ" sz="2100" dirty="0" err="1">
                <a:solidFill>
                  <a:srgbClr val="003300"/>
                </a:solidFill>
              </a:rPr>
              <a:t>Izaurijský</a:t>
            </a:r>
            <a:r>
              <a:rPr lang="cs-CZ" sz="2100" dirty="0">
                <a:solidFill>
                  <a:srgbClr val="003300"/>
                </a:solidFill>
              </a:rPr>
              <a:t>-zakázal používat v kostele i v příbytku obrazy svatých a andělů. Později i zákaz obrazů Krista a Bohorodičky. Všechny dosud vytvořené ikony ničeny=) pokus o zlomení vlivu mnichů (neochotní se světské moci podrobovat)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100" dirty="0">
                <a:solidFill>
                  <a:srgbClr val="003300"/>
                </a:solidFill>
              </a:rPr>
              <a:t>- spor o to, zda Duch svatý jen z Otce či také ze Syna =) záminka k vyřizování vychází politických účtů mezi Východem a Západem a již roku 863 se stává záminkou k roztržce. V roce 1054 toho bylo využito jako formálního důvodu k rozdělení církve, tzv. schizma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100" dirty="0">
                <a:solidFill>
                  <a:srgbClr val="003300"/>
                </a:solidFill>
              </a:rPr>
              <a:t>r. 909 založen v Cluny klášter-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100" dirty="0">
                <a:solidFill>
                  <a:srgbClr val="003300"/>
                </a:solidFill>
              </a:rPr>
              <a:t>   nepatřil žádnému vlastníkovi ani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100" dirty="0">
                <a:solidFill>
                  <a:srgbClr val="003300"/>
                </a:solidFill>
              </a:rPr>
              <a:t>   biskupovi, podřízen přímo papeži.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100" dirty="0">
                <a:solidFill>
                  <a:srgbClr val="003300"/>
                </a:solidFill>
              </a:rPr>
              <a:t>   Reformu z Cluny přijalo postupně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100" dirty="0">
                <a:solidFill>
                  <a:srgbClr val="003300"/>
                </a:solidFill>
              </a:rPr>
              <a:t>   1200 benediktinských opatství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100" dirty="0">
                <a:solidFill>
                  <a:srgbClr val="003300"/>
                </a:solidFill>
              </a:rPr>
              <a:t>    v celé Evropě.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100" dirty="0">
                <a:solidFill>
                  <a:srgbClr val="003300"/>
                </a:solidFill>
              </a:rPr>
              <a:t>r. 1059 zavádí papež Mikuláš II.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100" dirty="0">
                <a:solidFill>
                  <a:srgbClr val="003300"/>
                </a:solidFill>
              </a:rPr>
              <a:t>    volbu papeže prostřednictvím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100" dirty="0">
                <a:solidFill>
                  <a:srgbClr val="003300"/>
                </a:solidFill>
              </a:rPr>
              <a:t>    kardinálů.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11563"/>
            <a:ext cx="4876800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105400" y="6583363"/>
            <a:ext cx="280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336600"/>
                </a:solidFill>
              </a:rPr>
              <a:t>http://cs.wikipedia.org/wiki/Klášter_Cluny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791200" y="3124200"/>
            <a:ext cx="224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336600"/>
                </a:solidFill>
              </a:rPr>
              <a:t>Klášter v Cluny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  <p:bldP spid="4101" grpId="0" autoUpdateAnimBg="0"/>
      <p:bldP spid="410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8839200" cy="3429000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b="1" u="sng">
                <a:solidFill>
                  <a:srgbClr val="003300"/>
                </a:solidFill>
              </a:rPr>
              <a:t>Reformní řeholníci</a:t>
            </a:r>
          </a:p>
          <a:p>
            <a:pPr>
              <a:buFontTx/>
              <a:buNone/>
            </a:pPr>
            <a:r>
              <a:rPr lang="cs-CZ" sz="2200">
                <a:solidFill>
                  <a:srgbClr val="003300"/>
                </a:solidFill>
              </a:rPr>
              <a:t>- roku 1084 založen klášter Cartusia u Grenoblu na znamení svého odporu k nedostatkům ve správě církve. Odtud se rozvinul mnišský řád </a:t>
            </a:r>
            <a:r>
              <a:rPr lang="cs-CZ" sz="2200" b="1" i="1">
                <a:solidFill>
                  <a:srgbClr val="003300"/>
                </a:solidFill>
              </a:rPr>
              <a:t>kartuziánů</a:t>
            </a:r>
            <a:r>
              <a:rPr lang="cs-CZ" sz="2200">
                <a:solidFill>
                  <a:srgbClr val="003300"/>
                </a:solidFill>
              </a:rPr>
              <a:t>.</a:t>
            </a:r>
          </a:p>
          <a:p>
            <a:pPr>
              <a:buFontTx/>
              <a:buNone/>
            </a:pPr>
            <a:r>
              <a:rPr lang="cs-CZ" sz="2200">
                <a:solidFill>
                  <a:srgbClr val="003300"/>
                </a:solidFill>
              </a:rPr>
              <a:t>- roku 1098 založen na místě poustevny Cistercium v Burgundsku mnišský klášter s přísnou povinností k účasti na zemědělských pracích. “Secundus fundator” (druhý zakladatel) řádu byl Bernard (pozdější svatý). V době jeho smrti roku 1153 měl </a:t>
            </a:r>
            <a:r>
              <a:rPr lang="cs-CZ" sz="2200" b="1" i="1">
                <a:solidFill>
                  <a:srgbClr val="003300"/>
                </a:solidFill>
              </a:rPr>
              <a:t>cisterciácký</a:t>
            </a:r>
            <a:r>
              <a:rPr lang="cs-CZ" sz="2200">
                <a:solidFill>
                  <a:srgbClr val="003300"/>
                </a:solidFill>
              </a:rPr>
              <a:t> řád již 350 klášterů.</a:t>
            </a:r>
          </a:p>
          <a:p>
            <a:pPr>
              <a:buFontTx/>
              <a:buNone/>
            </a:pPr>
            <a:r>
              <a:rPr lang="cs-CZ" sz="2200">
                <a:solidFill>
                  <a:srgbClr val="003300"/>
                </a:solidFill>
              </a:rPr>
              <a:t>- řád </a:t>
            </a:r>
            <a:r>
              <a:rPr lang="cs-CZ" sz="2200" b="1" i="1">
                <a:solidFill>
                  <a:srgbClr val="003300"/>
                </a:solidFill>
              </a:rPr>
              <a:t>premonstrátů</a:t>
            </a:r>
            <a:r>
              <a:rPr lang="cs-CZ" sz="2200">
                <a:solidFill>
                  <a:srgbClr val="003300"/>
                </a:solidFill>
              </a:rPr>
              <a:t> roku 1120 byl založen v lesním údolí na místě “předem ukázaném” klášter Praemonstrum.</a:t>
            </a:r>
          </a:p>
          <a:p>
            <a:pPr>
              <a:buFontTx/>
              <a:buNone/>
            </a:pPr>
            <a:endParaRPr lang="cs-CZ" sz="2200">
              <a:solidFill>
                <a:srgbClr val="0033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C:\šablony\obrázky\citeau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86200"/>
            <a:ext cx="4800600" cy="267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257800" y="3505200"/>
            <a:ext cx="240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336600"/>
                </a:solidFill>
              </a:rPr>
              <a:t>klášter v Citeaux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85800" y="3429000"/>
            <a:ext cx="252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336600"/>
                </a:solidFill>
              </a:rPr>
              <a:t>klášter v Cartusia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33400" y="6583363"/>
            <a:ext cx="3003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336600"/>
                </a:solidFill>
              </a:rPr>
              <a:t>http://cs.wikipedia.org/wiki/Kartuziánský_řád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  <p:bldP spid="6150" grpId="0" autoUpdateAnimBg="0"/>
      <p:bldP spid="6151" grpId="0" autoUpdateAnimBg="0"/>
      <p:bldP spid="615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0"/>
            <a:ext cx="8991600" cy="3200400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b="1">
                <a:solidFill>
                  <a:srgbClr val="003300"/>
                </a:solidFill>
              </a:rPr>
              <a:t>Řády žebravé</a:t>
            </a:r>
            <a:r>
              <a:rPr lang="cs-CZ" sz="1900">
                <a:solidFill>
                  <a:srgbClr val="003300"/>
                </a:solidFill>
              </a:rPr>
              <a:t>  </a:t>
            </a:r>
          </a:p>
          <a:p>
            <a:pPr>
              <a:buFontTx/>
              <a:buNone/>
            </a:pPr>
            <a:r>
              <a:rPr lang="cs-CZ" sz="2000">
                <a:solidFill>
                  <a:srgbClr val="003300"/>
                </a:solidFill>
              </a:rPr>
              <a:t>-  založen život řeholníků nejen na chudobě, ale i na nezajištěnosti klášterní komunity </a:t>
            </a:r>
          </a:p>
          <a:p>
            <a:pPr>
              <a:buFontTx/>
              <a:buNone/>
            </a:pPr>
            <a:r>
              <a:rPr lang="cs-CZ" sz="2000">
                <a:solidFill>
                  <a:srgbClr val="003300"/>
                </a:solidFill>
              </a:rPr>
              <a:t>-  nezávisle na sobě realizovali dva muži: Dominik Guzman (1170 - 1221) a syn italského obchodníka se sukny v Assisi František Bernadonne (1181 - 1226)</a:t>
            </a:r>
          </a:p>
          <a:p>
            <a:pPr>
              <a:buFontTx/>
              <a:buChar char="-"/>
            </a:pPr>
            <a:r>
              <a:rPr lang="cs-CZ" sz="2000">
                <a:solidFill>
                  <a:srgbClr val="003300"/>
                </a:solidFill>
              </a:rPr>
              <a:t>oba zakladatelé žebravých řádů svým komunitám posílili důvěryhodnost v boji za nápravu společenských poměrů. Zvláštností žebravých řádů je jejich městský ráz.</a:t>
            </a:r>
          </a:p>
          <a:p>
            <a:pPr>
              <a:buFontTx/>
              <a:buNone/>
            </a:pPr>
            <a:r>
              <a:rPr lang="cs-CZ" sz="2000">
                <a:solidFill>
                  <a:srgbClr val="003300"/>
                </a:solidFill>
              </a:rPr>
              <a:t>-  Dominik zjistil, že jeho posláním je šířit lásku kázáním pravdy a požadoval, aby se jeho spolubratři věnovali svému vzdělávání celý život a poslal spolubratry na univerzity, nedávno předtím založené (Paříž, Bologna, Oxford aj.)</a:t>
            </a:r>
          </a:p>
          <a:p>
            <a:pPr>
              <a:buFontTx/>
              <a:buNone/>
            </a:pPr>
            <a:endParaRPr lang="cs-CZ" sz="1900">
              <a:solidFill>
                <a:srgbClr val="0033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15779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6583363"/>
            <a:ext cx="28844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336600"/>
                </a:solidFill>
              </a:rPr>
              <a:t>http://cs.wikipedia.org/wiki/Svatý_Dominik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905000" y="3124200"/>
            <a:ext cx="53641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 dirty="0">
                <a:solidFill>
                  <a:srgbClr val="003300"/>
                </a:solidFill>
              </a:rPr>
              <a:t>- František se rozhodl žít ve střízlivosti a chudobě, </a:t>
            </a:r>
          </a:p>
          <a:p>
            <a:r>
              <a:rPr lang="cs-CZ" sz="2000" dirty="0">
                <a:solidFill>
                  <a:srgbClr val="003300"/>
                </a:solidFill>
              </a:rPr>
              <a:t>  přibližoval lidem krásu světa a stvoření a učil je</a:t>
            </a:r>
          </a:p>
          <a:p>
            <a:r>
              <a:rPr lang="cs-CZ" sz="2000" dirty="0">
                <a:solidFill>
                  <a:srgbClr val="003300"/>
                </a:solidFill>
              </a:rPr>
              <a:t>  milovat Boha a mít lásku ke všemu živému. </a:t>
            </a:r>
          </a:p>
          <a:p>
            <a:r>
              <a:rPr lang="cs-CZ" sz="2000" dirty="0">
                <a:solidFill>
                  <a:srgbClr val="003300"/>
                </a:solidFill>
              </a:rPr>
              <a:t>  Dnes k menším bratřím patří františkáni, </a:t>
            </a:r>
          </a:p>
          <a:p>
            <a:r>
              <a:rPr lang="cs-CZ" sz="2000" dirty="0">
                <a:solidFill>
                  <a:srgbClr val="003300"/>
                </a:solidFill>
              </a:rPr>
              <a:t>  minorité a kapucíni. 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33800"/>
            <a:ext cx="2352675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065838" y="6583363"/>
            <a:ext cx="30781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336600"/>
                </a:solidFill>
              </a:rPr>
              <a:t>http://cs.wikipedia.org/wiki/František_z_Assisi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828800" y="5867400"/>
            <a:ext cx="174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336600"/>
                </a:solidFill>
              </a:rPr>
              <a:t>sv. Dominik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724400" y="5486400"/>
            <a:ext cx="186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336600"/>
                </a:solidFill>
              </a:rPr>
              <a:t>sv. František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  <p:bldP spid="7173" grpId="0" autoUpdateAnimBg="0"/>
      <p:bldP spid="7174" grpId="0" autoUpdateAnimBg="0"/>
      <p:bldP spid="7176" grpId="0" autoUpdateAnimBg="0"/>
      <p:bldP spid="7177" grpId="0" autoUpdateAnimBg="0"/>
      <p:bldP spid="717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4038600"/>
          </a:xfrm>
        </p:spPr>
        <p:txBody>
          <a:bodyPr/>
          <a:lstStyle/>
          <a:p>
            <a:pPr>
              <a:buFontTx/>
              <a:buNone/>
            </a:pPr>
            <a:r>
              <a:rPr lang="cs-CZ" sz="2100" dirty="0">
                <a:solidFill>
                  <a:srgbClr val="003300"/>
                </a:solidFill>
              </a:rPr>
              <a:t> </a:t>
            </a:r>
            <a:r>
              <a:rPr lang="cs-CZ" sz="2100" b="1" dirty="0">
                <a:solidFill>
                  <a:srgbClr val="003300"/>
                </a:solidFill>
              </a:rPr>
              <a:t>Boj o investituru mezi císařem a papežem</a:t>
            </a:r>
            <a:r>
              <a:rPr lang="cs-CZ" sz="2100" dirty="0">
                <a:solidFill>
                  <a:srgbClr val="003300"/>
                </a:solidFill>
              </a:rPr>
              <a:t> (tj. kdo má oprávnění obsazovat úřady biskupů a opatů a přidělovat jejich insignie) vrcholí mezi papežem Řehořem VII. a císařem Jindřichem IV. Císař získává biskupy, papež říšská knížata a  hned exkomunikuje císaře. Papež utekl na hrad Canossu, císař se před hradem objevil v rouchu kajícníka, a tak exkomunikace z něho musí být byla sňata. Důsledkem </a:t>
            </a:r>
            <a:r>
              <a:rPr lang="cs-CZ" sz="2100" dirty="0" err="1">
                <a:solidFill>
                  <a:srgbClr val="003300"/>
                </a:solidFill>
              </a:rPr>
              <a:t>clunyjského</a:t>
            </a:r>
            <a:r>
              <a:rPr lang="cs-CZ" sz="2100" dirty="0">
                <a:solidFill>
                  <a:srgbClr val="003300"/>
                </a:solidFill>
              </a:rPr>
              <a:t> hnutí byla právní úprava =) rozdělení na investituru duchovní (odevzdání prstenu a berly) a světskou (předání žezla)</a:t>
            </a:r>
          </a:p>
          <a:p>
            <a:pPr>
              <a:buFontTx/>
              <a:buNone/>
            </a:pPr>
            <a:r>
              <a:rPr lang="cs-CZ" sz="2100" dirty="0">
                <a:solidFill>
                  <a:srgbClr val="003300"/>
                </a:solidFill>
              </a:rPr>
              <a:t>1122 - Wormský konkordát =)král či císař se zříká investitury prstenem a berlou, volba biskupa se v Německu odehrává v přítomnosti panovníka a nežádoucí kandidát tak může být světskou mocí vyloučen. V Itálii a Burgundsku císař nemá možnost kandidáta vyloučit.</a:t>
            </a:r>
          </a:p>
          <a:p>
            <a:pPr>
              <a:buFontTx/>
              <a:buNone/>
            </a:pPr>
            <a:endParaRPr lang="cs-CZ" sz="2200" dirty="0">
              <a:solidFill>
                <a:srgbClr val="0033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2081213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2400" y="6583363"/>
            <a:ext cx="2616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200"/>
              <a:t>http://cs.wikipedia.org/wiki/Řehoř_VII.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29000"/>
            <a:ext cx="182562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248400" y="6583363"/>
            <a:ext cx="26844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200"/>
              <a:t>http://cs.wikipedia.org/wiki/Jindřich_IV.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438400" y="4191000"/>
            <a:ext cx="1608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336600"/>
                </a:solidFill>
              </a:rPr>
              <a:t>Řehoř VII.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724400" y="4876800"/>
            <a:ext cx="189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336600"/>
                </a:solidFill>
              </a:rPr>
              <a:t>Jindřich VII.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 autoUpdateAnimBg="0"/>
      <p:bldP spid="10244" grpId="0" autoUpdateAnimBg="0"/>
      <p:bldP spid="10246" grpId="0" autoUpdateAnimBg="0"/>
      <p:bldP spid="10247" grpId="0" autoUpdateAnimBg="0"/>
      <p:bldP spid="1024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4267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sz="2100" dirty="0" smtClean="0">
                <a:solidFill>
                  <a:srgbClr val="003300"/>
                </a:solidFill>
              </a:rPr>
              <a:t>-r.1231 </a:t>
            </a:r>
            <a:r>
              <a:rPr lang="cs-CZ" sz="2100" dirty="0">
                <a:solidFill>
                  <a:srgbClr val="003300"/>
                </a:solidFill>
              </a:rPr>
              <a:t>za papeže Řehoře IX. byla zřízena církevní inkvizice. Většinou nemá za následek nejtvrdší postih - vydání “světskému rameni” k popravě či </a:t>
            </a:r>
            <a:r>
              <a:rPr lang="cs-CZ" sz="2100" dirty="0" smtClean="0">
                <a:solidFill>
                  <a:srgbClr val="003300"/>
                </a:solidFill>
              </a:rPr>
              <a:t>upálení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100" dirty="0" smtClean="0">
                <a:solidFill>
                  <a:srgbClr val="003300"/>
                </a:solidFill>
              </a:rPr>
              <a:t>- hlavním úkolem je dohlížet na správnost víry, posilovat v lidech správnou víru</a:t>
            </a:r>
            <a:endParaRPr lang="cs-CZ" sz="2100" dirty="0">
              <a:solidFill>
                <a:srgbClr val="0033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100" dirty="0">
                <a:solidFill>
                  <a:srgbClr val="003300"/>
                </a:solidFill>
              </a:rPr>
              <a:t>- jako znalci povoláváni k inkvizičnímu procesu vzdělaní mniši, zejména dominikáni ( zpravidla nepřipustili ovlivnění procesu osobní záští)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100" dirty="0">
                <a:solidFill>
                  <a:srgbClr val="003300"/>
                </a:solidFill>
              </a:rPr>
              <a:t>- osvobození obviněných bylo běžné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100" dirty="0">
                <a:solidFill>
                  <a:srgbClr val="003300"/>
                </a:solidFill>
              </a:rPr>
              <a:t>- „Babylónské zajetí” církve je doba, kdy papežové nesídlí v Římě, ale v Avignonu (1309 - 1377) z důvodu francouzského vlivu na papežství. Po návratu papežů do Říma došlo k papežskému schismatu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100" dirty="0">
                <a:solidFill>
                  <a:srgbClr val="003300"/>
                </a:solidFill>
              </a:rPr>
              <a:t>- v této době se v církvi rozvinul </a:t>
            </a:r>
            <a:r>
              <a:rPr lang="cs-CZ" sz="2100" dirty="0" err="1">
                <a:solidFill>
                  <a:srgbClr val="003300"/>
                </a:solidFill>
              </a:rPr>
              <a:t>konciliarismus</a:t>
            </a:r>
            <a:r>
              <a:rPr lang="cs-CZ" sz="2100" dirty="0">
                <a:solidFill>
                  <a:srgbClr val="003300"/>
                </a:solidFill>
              </a:rPr>
              <a:t>=)východisko z krize=) koncil má stát nad papežem=)nakonec se v katolické církvi neprosadil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100" dirty="0">
                <a:solidFill>
                  <a:srgbClr val="003300"/>
                </a:solidFill>
              </a:rPr>
              <a:t>- kostnickému koncilu se podařilo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100" dirty="0">
                <a:solidFill>
                  <a:srgbClr val="003300"/>
                </a:solidFill>
              </a:rPr>
              <a:t>     nakonec schisma odstranit</a:t>
            </a:r>
            <a:r>
              <a:rPr lang="cs-CZ" sz="2000" dirty="0">
                <a:solidFill>
                  <a:srgbClr val="003300"/>
                </a:solidFill>
              </a:rPr>
              <a:t> 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791" y="3439923"/>
            <a:ext cx="4419600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257800" y="6583363"/>
            <a:ext cx="2597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200"/>
              <a:t>http://en.wikipedia.org/wiki/Inquisition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981200" y="5181600"/>
            <a:ext cx="247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336600"/>
                </a:solidFill>
              </a:rPr>
              <a:t>inkviziční tortura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  <p:bldP spid="8197" grpId="0" autoUpdateAnimBg="0"/>
      <p:bldP spid="8198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986</Words>
  <Application>Microsoft Office PowerPoint</Application>
  <PresentationFormat>Předvádění na obrazovce (4:3)</PresentationFormat>
  <Paragraphs>67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Default Design</vt:lpstr>
      <vt:lpstr>Církev ve středověku</vt:lpstr>
      <vt:lpstr>Církev ve středověku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**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Církev ve středověku</dc:title>
  <dc:creator>Admin</dc:creator>
  <cp:lastModifiedBy>Admin</cp:lastModifiedBy>
  <cp:revision>10</cp:revision>
  <dcterms:created xsi:type="dcterms:W3CDTF">2012-04-02T15:25:15Z</dcterms:created>
  <dcterms:modified xsi:type="dcterms:W3CDTF">2019-11-15T09:22:05Z</dcterms:modified>
</cp:coreProperties>
</file>