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>
        <p:scale>
          <a:sx n="66" d="100"/>
          <a:sy n="66" d="100"/>
        </p:scale>
        <p:origin x="-1470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393A-47A0-41CC-87B4-B5CBC829C968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B639-92FC-48E3-8612-D194DB65F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746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393A-47A0-41CC-87B4-B5CBC829C968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B639-92FC-48E3-8612-D194DB65F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945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393A-47A0-41CC-87B4-B5CBC829C968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B639-92FC-48E3-8612-D194DB65F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13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393A-47A0-41CC-87B4-B5CBC829C968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B639-92FC-48E3-8612-D194DB65F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41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393A-47A0-41CC-87B4-B5CBC829C968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B639-92FC-48E3-8612-D194DB65F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44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393A-47A0-41CC-87B4-B5CBC829C968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B639-92FC-48E3-8612-D194DB65F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33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393A-47A0-41CC-87B4-B5CBC829C968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B639-92FC-48E3-8612-D194DB65F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493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393A-47A0-41CC-87B4-B5CBC829C968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B639-92FC-48E3-8612-D194DB65F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9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393A-47A0-41CC-87B4-B5CBC829C968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B639-92FC-48E3-8612-D194DB65F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74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393A-47A0-41CC-87B4-B5CBC829C968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B639-92FC-48E3-8612-D194DB65F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43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393A-47A0-41CC-87B4-B5CBC829C968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B639-92FC-48E3-8612-D194DB65F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51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C393A-47A0-41CC-87B4-B5CBC829C968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EB639-92FC-48E3-8612-D194DB65F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68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692696"/>
            <a:ext cx="9144000" cy="2160240"/>
          </a:xfrm>
        </p:spPr>
        <p:txBody>
          <a:bodyPr>
            <a:normAutofit/>
          </a:bodyPr>
          <a:lstStyle/>
          <a:p>
            <a:r>
              <a:rPr lang="cs-CZ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Nové zbraně Světové války</a:t>
            </a:r>
            <a:br>
              <a:rPr lang="cs-CZ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cs-CZ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I. - tanky</a:t>
            </a:r>
            <a:endParaRPr lang="cs-CZ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033951" y="6163072"/>
            <a:ext cx="5144616" cy="694928"/>
          </a:xfrm>
        </p:spPr>
        <p:txBody>
          <a:bodyPr>
            <a:norm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Autor: Mgr. Zdeněk Vejražka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Podkrušnohorské gymnázium Most, příspěvková organizace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9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290266"/>
          </a:xfrm>
        </p:spPr>
        <p:txBody>
          <a:bodyPr>
            <a:normAutofit/>
          </a:bodyPr>
          <a:lstStyle/>
          <a:p>
            <a:r>
              <a:rPr lang="cs-CZ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Nové zbraně Světové války </a:t>
            </a:r>
            <a:br>
              <a:rPr lang="cs-CZ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cs-CZ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 - letadla</a:t>
            </a:r>
            <a:endParaRPr lang="cs-CZ" sz="5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2132856"/>
            <a:ext cx="9144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první úlohou pro letadla byl průzkum =) tyto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letouny měly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posádku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pilota a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fotografa =)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podával zprávy o postavení nepřítele, což se využívalo hlavně při navádění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dělostřelectva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úloha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průzkumného letectva se začala zvyšovat hlavně po vytvoření zákopové linie na západní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frontě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velkým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problémem byla zranitelnost neozbrojených průzkumných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letounů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=)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kvůli focení nemohly provádět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úhybné manévry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první letadlo pro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bojové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účely zadáno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společnosti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Vickers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 roce 1912 - dvouplošník vyzbrojený kulometem a dvoučlennou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posádkou - pilotem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střelcem =)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několik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problémů =) například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problém palebného pole, které částečně blokoval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pilot =) - to se vyřešilo přesunutím kulometu před pilota – viz obr. 21</a:t>
            </a:r>
          </a:p>
          <a:p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383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321"/>
            <a:ext cx="9144000" cy="6810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- zpočátku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tak letadla během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	                                                    války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sloužila jen k průzkumu,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                                                    pokud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potkala nepřátelská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                                                    letadla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prostě se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vyhnula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- později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začali piloti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napadat   	                                                    primitivními způsoby (pistolemi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                                                 puškami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dokonce i cihlami nebo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                                                    kusy kovu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- od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října 1914 se objevují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                letadla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 kulomety vzadu, které střílely za a nad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letadlo 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vývoj vedl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 vytvoření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rychlého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stroje s pevně umístěným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kulometem ovládaným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rovnou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pilotem =) Louis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Strange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sestrojí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dvouplošník s kulometem na horním křídle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střílí mimo okruh vrtule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stále je problém přesně zamířit =)pilot musí sedět za kulometem a mířit na protivníka celým letadlem =) ale co s vrtulí ???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3"/>
            <a:ext cx="4932040" cy="352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1734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*21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139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3212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vynálezem Němců byl jednoplošník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Eindecker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=) Němci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předložili Anthony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Fokkerovi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ukořistěné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dohodové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letadlo s vychylovacím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systémem z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mnoha trojúhelníkových ocelových plátů, které měly vychylovat střely, aby nezasáhly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pilota a vrtuli 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kulomet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byl umístěn za vrtuli a podle její pozice mohl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střílet =)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kdyby hrozilo, že bude zasažena vrtule, kulomet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nevystřelil </a:t>
            </a:r>
            <a:r>
              <a:rPr lang="cs-CZ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(synchronizace)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Němci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dokázali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dlouho ovládat nebe =)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Eindecker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byl manévrovatelný 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84286"/>
            <a:ext cx="6285678" cy="407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03648" y="278428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90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9144000" cy="1340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v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raném období se nejvíce proslavily britský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Sopwith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Pup, francouzský Spad VII a německý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Albatros =) poslední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dva stroje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byly vyzbrojeny dvojicí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kulometů a výkonnějším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motorem (* 23-25)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5004048" cy="375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2386" y="1204428"/>
            <a:ext cx="158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latin typeface="Times New Roman" pitchFamily="18" charset="0"/>
                <a:cs typeface="Times New Roman" pitchFamily="18" charset="0"/>
              </a:rPr>
              <a:t>Sopwith</a:t>
            </a:r>
            <a:r>
              <a:rPr lang="cs-CZ" sz="2000" b="1" dirty="0" smtClean="0">
                <a:latin typeface="Times New Roman" pitchFamily="18" charset="0"/>
                <a:cs typeface="Times New Roman" pitchFamily="18" charset="0"/>
              </a:rPr>
              <a:t> Pup</a:t>
            </a:r>
            <a:endParaRPr lang="cs-CZ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1319"/>
            <a:ext cx="5643663" cy="375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032430" y="1204428"/>
            <a:ext cx="1387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Spad VII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844" y="1206463"/>
            <a:ext cx="54006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740352" y="1246380"/>
            <a:ext cx="132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Albatros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2386" y="5157192"/>
            <a:ext cx="9121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první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polovina roku 1917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=) naprostá německá vzdušná nadvláda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nejelitnější letecká jednotka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světové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války byla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Jagdegschwader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=) známá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jako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létající cirkus =) její letouny jsou pestře pomalované, aby v rychlosti bylo vidět, kdo je nepřítel a kdo přítel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77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9144000" cy="1268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Britové mají nový letoun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trojplošník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Sopwith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Triplane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=)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ýhodou je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velmi dobrá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manévrovatelnost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stoupavost 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=) vznikla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kanadská Černá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letka (uskupení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které se vyrovnalo německému Létajícímu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cirkusu)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68" y="1149477"/>
            <a:ext cx="4284984" cy="318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0" y="1213301"/>
            <a:ext cx="4859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bylo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vytvořeno na tucet typů německých trojplošníků, nejvýznamnější z nich byl bezesporu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Fokker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1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" y="2709464"/>
            <a:ext cx="4494301" cy="298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691" y="4204557"/>
            <a:ext cx="91444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- novým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majoritním letadlem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stal    	                                              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Sopwith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Camel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=) disponoval  	                                               vynikající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hbitostí a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manévrovatel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	                                              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ností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Francouzi vytvořili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nový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Spad XIII, který se podobal britskému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5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který byl vyvíjen souběžně s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Camelem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=) všechny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tyto nové stroje byly vybaveny dvěma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kulomety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860702" y="1121125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*26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64185" y="274027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*27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879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3074333"/>
            <a:ext cx="3779913" cy="3379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Němci nově vytvořili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Fokker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VII =) mnohými piloty považován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za nejlepší stíhač první světové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války  =) vyrobeno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asi jen tisíc těchto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Fokkerů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zatímco Dohoda disponovala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tisícovkami letadel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796" y="1"/>
            <a:ext cx="4538203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19" y="0"/>
            <a:ext cx="4614980" cy="306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" y="11291"/>
            <a:ext cx="4352456" cy="306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078798" y="259304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latin typeface="Times New Roman" pitchFamily="18" charset="0"/>
                <a:cs typeface="Times New Roman" pitchFamily="18" charset="0"/>
              </a:rPr>
              <a:t>Camel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93745" y="2593041"/>
            <a:ext cx="15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Spad XIII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478813" y="2593041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Se 5a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62" y="3222613"/>
            <a:ext cx="5481969" cy="357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564510" y="3266279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*31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738" y="5804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*30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609878" y="1129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*28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128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3707904" cy="908720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Bombardéry</a:t>
            </a:r>
            <a:endParaRPr lang="cs-CZ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00" y="20717"/>
            <a:ext cx="9128599" cy="29042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- poprvé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mohly cílem útoku stát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                                      továrny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nemocnice do té doby v klidu a bezpečí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zázemí, bombardování mělo vliv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 morálku civilistů </a:t>
            </a:r>
            <a:endParaRPr lang="cs-CZ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hlavním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cílem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bombardování - podpora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pozemního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úderu a likvidace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opevněných postů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nepřítele zásobovacích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tratí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zákopových linií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Němci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zpočátku používali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vzducholodě =) na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podzim 1916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vyrábí dvoumotorový bombardér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Gotha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(dolet 800 kilometrů, 500 kg bomb)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5652120" cy="274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652120" y="2795630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zajímavější byl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Riesenflugzeug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největší </a:t>
            </a:r>
            <a:endParaRPr lang="cs-CZ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bombardér války-unesl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dvě </a:t>
            </a:r>
            <a:endParaRPr lang="cs-CZ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tuny náloží, dolet 850 km, 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poháněn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čtyřmi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motory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84152"/>
            <a:ext cx="6921867" cy="254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137873" y="278092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*32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583482" y="4365290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*33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123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953"/>
            <a:ext cx="9144000" cy="2415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v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Rusku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působil konstruktér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Igor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Sikorsky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=) r.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1913 stvořil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čtyřmoto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rový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stroj Ilja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Muromec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=) původně dopravní letoun (v luxusním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prostředí až 16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pasažérů, WC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větrný generátor vyrábějící elektřinu na osvětlení a topení využívající tepla z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motoru) =)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upraven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 průzkumný a bombardovací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letoun (800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kg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náloží) =) 1915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bombardéry  vzlétly s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úspěchem, problémem ale byly   motory - bylo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jich málo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32" y="2348880"/>
            <a:ext cx="48768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589" y="2370402"/>
            <a:ext cx="4245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Britové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zpočátku bombardéry prakticky nepoužívali, jejich "bombardování" spočívalo ve vyhazování bomb pilotem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rukou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prvním britským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bombardérem byl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Sopwith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Strutter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do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výroby na počátku roku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1916 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byl jednomotorový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 poměrně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malým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množstvím bomb a nebyl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příliš praktický =) proto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používal hlavně pro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průzkum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997" y="3573017"/>
            <a:ext cx="4884735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604448" y="2348880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*34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609879" y="648469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*35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3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20608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plnohodnotným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bombardérem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stal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O/100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- 1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dubna 1918 vznikla RAF (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Royal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Air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Force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další bombardéry měli Francouzi už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 září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1914 - což první bombardo-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vací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jednotky na západní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frontě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jednomotorové stroje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Voisin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 nosnosti pouhých 150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kg, </a:t>
            </a:r>
          </a:p>
          <a:p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20888"/>
            <a:ext cx="560564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61" y="3739390"/>
            <a:ext cx="5709739" cy="311861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1892731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- 1917 vyroben odolnější stroj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Brequet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14 s nosností 260 kg,  který se    	                                                         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dokázal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lépe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ubránit                              	                          	                          nepřátelským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letadlům =)  	                                                          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nasazován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ve dne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-1" y="242088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*36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604448" y="375583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*37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1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48763" y="0"/>
            <a:ext cx="4176464" cy="778098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Zdroje obrázků</a:t>
            </a:r>
            <a:endParaRPr lang="cs-CZ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5253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*1    -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en.wikipedia.org/wiki/Ernest_Dunlop_Swinton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*2    -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commons.wikimedia.org/wiki/Category:Tanks_of_World_War_I?uselang=cs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*3-9 -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commons.wikimedia.org/wiki/Category:Mark_I_tank?uselang=cs</a:t>
            </a:r>
            <a:endParaRPr lang="cs-CZ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*10 - 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commons.wikimedia.org/w/index.php?search=Jean+Baptiste+Estienne&amp;title=Special_Search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*11-12 -  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commons.wikimedia.org/wiki/Category:Schneider_CA1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*13  - 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commons.wikimedia.org/wiki/File:Char_St_Chamond_tank.jpg</a:t>
            </a:r>
            <a:endParaRPr lang="cs-CZ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*14 -15 - 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commons.wikimedia.org/w/index.php?search=FT-17&amp;title=Special_Search</a:t>
            </a:r>
            <a:endParaRPr lang="cs-CZ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*16 -20 - 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commons.wikimedia.org/wiki/Category:Tanks_of_World_War_I?uselang=cs</a:t>
            </a:r>
            <a:endParaRPr lang="cs-CZ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*21 - 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cs.wikipedia.org/wiki/Soubor:Airco_DH2_2.jpg</a:t>
            </a:r>
            <a:endParaRPr lang="cs-CZ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*22 -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cs.wikipedia.org/wiki/Soubor:Fokker-E_III.jpg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*23 -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://cs.wikipedia.org/wiki/Sopwith_Pup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*24 -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cs.wikipedia.org/wiki/Soubor:SPAD_VII_USAF.jpg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*25 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http://commons.wikimedia.org/wiki/File:Albatros_D.III_German_fighter_c1917.jpg?uselang=cs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*26 -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cs.wikipedia.org/wiki/Sopwith_Triplane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*27 -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commons.wikimedia.org/wiki/Category:Fokker_Dr.I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*28 -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://cs.wikipedia.org/wiki/SPAD_S.XIII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*29 –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://cs.wikipedia.org/wiki/Sopwith_Camel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*30 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http://cs.wikipedia.org/wiki/Royal_Aircraft_Factory_S.E.5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*31 -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commons.wikimedia.org/wiki/Category:Fokker_D.VII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*32 -33 -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nl.wikipedia.org/wiki/Bestand:Riesenflugzeug_Siemens_Schuckert_VIII_1918.jpg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*34 - http://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cs.wikipedia.org/wiki/</a:t>
            </a:r>
            <a:r>
              <a:rPr lang="cs-CZ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Ilja_Muromec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_(letadlo)</a:t>
            </a:r>
            <a:endParaRPr lang="cs-CZ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*35 -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://en.wikipedia.org/wiki/Sopwith_1_1/2_Strutter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*36 - http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en.wikipedia.org/wiki/Voisin_III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*37 - </a:t>
            </a:r>
            <a:r>
              <a:rPr lang="cs-CZ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cs-CZ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en.wikipedia.org/wiki/Brequet_14</a:t>
            </a:r>
            <a:endParaRPr lang="cs-CZ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9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Počátky tanku</a:t>
            </a:r>
            <a:endParaRPr lang="cs-CZ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8612" y="908720"/>
            <a:ext cx="9162612" cy="20567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během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války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uvízly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armády v zákopových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bojích =)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kdo zaútočil, utrpěl okamžitě obrovské ztráty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způsobené kulomety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dělostřelectvem 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britský plukovník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Ernest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Swinton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první velitel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prvního tankového oddílu v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historii) zjistil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že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obrana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 založena na ostnatém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drátě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kulometech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-14561" y="2852936"/>
            <a:ext cx="642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„Co kdyby se proti nepříteli nasadila lehká bojová loď na kolech“ – E.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Swinton</a:t>
            </a:r>
            <a:endParaRPr lang="cs-CZ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první tank byl vlastně něco jako válečná loď postavená pro souš a nazývala se HMLS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Centipede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(HMLS byla zkratka pro Pozemní loď Jeho veličenstva) =) nikdy se sériově nevyráběl, ani nebyl bojově nasazen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název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tank byl vymyšlen kvůli utajení projektu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(tank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znamená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nádrž ),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jinak ho Britové nazývali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landship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(pozemní loď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2515193"/>
            <a:ext cx="2963056" cy="433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637512" y="2540523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73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887" y="8388"/>
            <a:ext cx="9110391" cy="3924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v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červnu 1915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demonstrovány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výhody pásového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vozidla =)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 schopno překonat ostnatý drát i užší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zákopy       =)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byly ustanoveny základní podmínky, které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musí vozidlo splňovat ( rychlost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alespoň 6 km/hod,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překonat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pět stop široký zákop,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zvládnout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pět stop vysokou překážku a být odolný proti lehkým pěchotním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zbraním)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první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tank vážil 14 tun, měl spalovací motor a pohyboval se rychlostí 3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míle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za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hodinu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ale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nedokázal překonat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zákopy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první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skutečný bojový tank se nazýval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Little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Willy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byl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postaven ještě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 roce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1915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43" y="3140968"/>
            <a:ext cx="6442857" cy="37170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726898" y="3306263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*2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0" y="3510802"/>
            <a:ext cx="27011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v lednu 1916 byl                                                                                       stvořen první boje -                                                                                        schopný tank typu                                                                                               Mark I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0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" y="2639586"/>
            <a:ext cx="6040713" cy="366973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" y="0"/>
            <a:ext cx="6072017" cy="26395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4901146" cy="36697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78" y="2979176"/>
            <a:ext cx="4880168" cy="385075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084168" y="4047"/>
            <a:ext cx="3162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rototyp Mark I</a:t>
            </a:r>
            <a:endParaRPr lang="cs-CZ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*3</a:t>
            </a:r>
            <a:endParaRPr lang="cs-CZ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220735" y="2132173"/>
            <a:ext cx="28985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Mark I na bojišti</a:t>
            </a:r>
          </a:p>
          <a:p>
            <a:r>
              <a:rPr lang="cs-CZ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*4-6</a:t>
            </a:r>
            <a:endParaRPr lang="cs-CZ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4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tento typ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měl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osádku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velkou jako menší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loď =) postupně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vylepšil až na tank Mark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 (nejznámější tank války) 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ke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konci války se používala jeho vylepšená verze Mark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Britové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dělili své tanky na „mužské“ (male) vyzbrojené děly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a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 „ženské“ (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female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vyzbrojené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kulomety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první bojové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nasazení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v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bitvě na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Sommě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v září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1916 u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Fleurs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na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bojiště vjelo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36 tanků =) většina uvízla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nebo se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zhroutila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zákopů =) Němce to vede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 domněnce, že tanky jsou naprosto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neperspektivní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12976"/>
            <a:ext cx="5258221" cy="32403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12976"/>
            <a:ext cx="5832648" cy="341853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12976"/>
            <a:ext cx="5588305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660232" y="3212976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*7-9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280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972" y="1"/>
            <a:ext cx="9118028" cy="980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- 1916 začali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 výrobou tanků i Francouzi pod vedením Jean-Baptista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Estienna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(*10)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04" y="476672"/>
            <a:ext cx="238125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2415" y="836712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zkonstruovali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tehdy první francouzský tank Schneider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CA-I =) nebyl příliš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úspěšný a při prvním masovém útoku byl dokonce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odražen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5" y="2022475"/>
            <a:ext cx="5970240" cy="359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5" y="3032215"/>
            <a:ext cx="6336704" cy="382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2415" y="2066869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*11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02455" y="648866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*12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851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302" y="1"/>
            <a:ext cx="9119697" cy="1052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další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francouzský tank nesl označení St.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Charmond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=)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rovněž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nepovedený =) slabým motor,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ale měl novinku -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pohon elektromotorem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427984" cy="300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27984" y="836712"/>
            <a:ext cx="47160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nejlepším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francouzským tankem byl Renault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FT-17 - sice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relativně lehký a malý, ale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 se přepravovat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 nákladním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autě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malá posádka přetížena úkoly 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15562"/>
            <a:ext cx="5256584" cy="394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141"/>
            <a:ext cx="4590315" cy="333371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85010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*13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581773" y="6502340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*14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7909" y="648866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59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6232" y="1"/>
            <a:ext cx="9160231" cy="335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Francouzi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poprvé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použili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tanky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Schneider u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Aisny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1917 =) neúspěšně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problémem je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špatná spolehlivost v blátivém terénu </a:t>
            </a:r>
            <a:endParaRPr lang="cs-CZ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první úspěšnou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bitvou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stala bitva u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Cambrai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20. listopadu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1917, zúčastnilo se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400 britských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tanků Mark IV =) bitva přivedla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Němce k produkci vlastních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tanků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první vyrobili roku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1918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typ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A7V     ) =)do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konce války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měli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pouhých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20 - německé tanky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byly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vrcholně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nespolehlivé a neohrabané,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nestabilní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vyžadovaly posádku 18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mužů (zatímco britské Marky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 jen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8)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95811"/>
            <a:ext cx="5311071" cy="366463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95811"/>
            <a:ext cx="5113004" cy="366218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8105" y="648469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*16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532440" y="324433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093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5472608" cy="815215"/>
          </a:xfrm>
        </p:spPr>
        <p:txBody>
          <a:bodyPr>
            <a:normAutofit fontScale="90000"/>
          </a:bodyPr>
          <a:lstStyle/>
          <a:p>
            <a:r>
              <a:rPr lang="cs-CZ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Omezení a problémy</a:t>
            </a:r>
            <a:endParaRPr lang="cs-CZ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35010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1. maximální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rychlost tanků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                                                          malá =)  8 km/h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Mark IV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- 12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km/h u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Charmond</a:t>
            </a:r>
            <a:endParaRPr lang="cs-CZ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technické problémy =) - průchodnost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terénu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poměrně malá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- pancíř bez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vnitřní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záchytné vrstvy a po zásahu kulometem ( bez                                         průstřelu) se odtrhávaly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kusy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pancíře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posádky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nosí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drátěné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košile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poruchovost =)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množství tanků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vyřazených poruchami bylo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obrovské - např. v roce 1918 při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ofenzivě spojenců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proti Německu činila 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90 %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6480590" cy="35010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4" y="3356992"/>
            <a:ext cx="5148160" cy="35010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45" y="3356992"/>
            <a:ext cx="6383655" cy="350100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305309" y="335699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*18-20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027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1303</Words>
  <Application>Microsoft Office PowerPoint</Application>
  <PresentationFormat>Předvádění na obrazovce (4:3)</PresentationFormat>
  <Paragraphs>131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systému Office</vt:lpstr>
      <vt:lpstr>Nové zbraně Světové války  I. - tanky</vt:lpstr>
      <vt:lpstr>Počátky tanku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Omezení a problémy</vt:lpstr>
      <vt:lpstr>Nové zbraně Světové války  II.  - letadla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Bombardéry</vt:lpstr>
      <vt:lpstr>Prezentace aplikace PowerPoint</vt:lpstr>
      <vt:lpstr>Prezentace aplikace PowerPoint</vt:lpstr>
      <vt:lpstr>Zdroje obrázků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Nové zbraně Světové války I. - tanky</dc:title>
  <dc:creator>Admin</dc:creator>
  <cp:lastModifiedBy>Admin</cp:lastModifiedBy>
  <cp:revision>35</cp:revision>
  <dcterms:created xsi:type="dcterms:W3CDTF">2012-06-17T14:27:50Z</dcterms:created>
  <dcterms:modified xsi:type="dcterms:W3CDTF">2019-11-12T08:37:56Z</dcterms:modified>
</cp:coreProperties>
</file>