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5" r:id="rId4"/>
    <p:sldId id="264" r:id="rId5"/>
    <p:sldId id="263" r:id="rId6"/>
    <p:sldId id="266" r:id="rId7"/>
    <p:sldId id="271" r:id="rId8"/>
    <p:sldId id="267" r:id="rId9"/>
    <p:sldId id="261" r:id="rId10"/>
    <p:sldId id="259" r:id="rId11"/>
    <p:sldId id="262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FFCC"/>
    <a:srgbClr val="CCFF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>
      <p:cViewPr varScale="1">
        <p:scale>
          <a:sx n="101" d="100"/>
          <a:sy n="101" d="100"/>
        </p:scale>
        <p:origin x="13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FE2E1AD-BF30-4A81-8960-ED0CE56105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D7413AC-87AE-42CC-99F2-DD88EC3AA1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1CB9D0D-B5B5-4CCD-BB6E-46F2E244221A}" type="datetimeFigureOut">
              <a:rPr lang="cs-CZ" altLang="cs-CZ"/>
              <a:pPr/>
              <a:t>17.03.2020</a:t>
            </a:fld>
            <a:endParaRPr lang="cs-CZ" altLang="cs-CZ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077C18B-A3F7-4D45-8ABF-D296F92E493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0D55F48-479A-4336-A08D-D6667589F8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31D9A489-39C5-4F72-BFD0-C19BF82DB6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BCA71A3A-293C-470C-9074-5C12E91E20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FA27A93-D7E0-4796-8C3F-02158F3BAA2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7E46A7-C07F-4CAB-B599-08EBBECA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CCA1-E33E-45F1-8BEF-16F3121274AD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922588-353A-4C77-B4F2-F1E3607F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3446F0-B555-4F0D-936E-618F2399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0D092-2007-4EF1-BA79-751FBFDD41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715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1FE6AA-8614-4597-8F38-E8C8BDF4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BD3C4-DA9C-4C38-B188-F32C2F4FB3DC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42B724-EF7A-400A-A89A-534610E0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AEE8EB-3973-4136-843B-FC69B973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4FCAC-E4E4-428D-AF91-CC136882D2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474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D695DB-F968-4417-BC45-C68129D41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8D667-EF6C-4730-A37A-A19A53E6B79F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22163D-CA1A-4E2A-BD8A-393AAD3A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E00658-077F-482B-A90B-CBB657B2A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2AD0D-C0BD-482A-897D-1020A21F0F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180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BF27D-7D4D-4F84-9284-3CFB3BDF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31397-7538-48CB-88F8-D36C61311F47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467D28-E3A6-47E3-80BC-169CFA60E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CD4E05-09B8-4913-BEB4-73EFD0E2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72CCE-D722-4875-9491-E81A3B9C18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566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1C73D3-173C-40FA-B319-8D3B34549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46955-C55E-4120-987E-2A9C3AF8CCDE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30D35E-B6E9-46DB-A86A-B87C7678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01CB11-0908-4BC1-9078-2E3F94CB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A5C2-1C51-4D33-848A-256619F05B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501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FF10B290-E963-478B-A991-09F85E916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30846-0AD6-4F89-BBAB-A4F328998F5A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BB08A01-C9D6-4AD3-8EB5-A35D61DD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39E41EE7-ADF2-4EB2-A9DD-A4127FDA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54C3D-12F0-447A-84D1-D0F179EAAB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531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5AA4E60A-9E92-42A1-9BD9-0DCFCDDE0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D8BA8-279F-4671-B2D0-4FC55DBDE89B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2445FA9B-9147-4C66-94DD-FD5AA926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B1A25A63-D02E-4355-A98D-2AF5E796A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F2787-D01A-407A-B9B8-79570509B9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302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C1C6A3AA-7C84-4B23-8666-308D63B4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75C0C-91B0-4F02-9240-392CCD3FB4B9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74F7387-8338-42FF-8894-F5D56385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3E4C6FCB-2C3E-4041-8DC4-9E468471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17A51-36E1-4834-BD6B-71CCA6454E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07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0AEE23A-0CD7-4583-9F62-8A96EE2F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88AC9-9776-4D08-A4D6-233D6A52706F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2E1AE3B6-FFDB-4BE9-8C36-E022F927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899A79E0-5CF3-4305-96B9-3D6363592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F41BC-5E5A-452F-B02B-0542A530F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156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E9D0E78-F3E6-49CC-B839-BD48D352C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95A4-294D-474F-BA4A-4FE79899E7D1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BBB427D-4CA2-4962-8C6B-6F891AF56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32F0179-D77B-488E-A50B-472F95A8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A55A5-6DCF-4D6F-B052-B9831327D2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56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A10FE65-7A77-4E29-A0F0-86D05B28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2292A-6597-4FC9-BACE-47CEA68AAA8A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8959889-C1B7-43F0-BBA9-291B9FD6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71F34525-3772-4215-A186-51EE62F1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3195D-735F-4FBD-BB8A-2BBAB177FD8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294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99FFCC">
                <a:gamma/>
                <a:tint val="57647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>
            <a:extLst>
              <a:ext uri="{FF2B5EF4-FFF2-40B4-BE49-F238E27FC236}">
                <a16:creationId xmlns:a16="http://schemas.microsoft.com/office/drawing/2014/main" id="{795984C2-5A5B-4A9A-A8E2-7830230291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Zástupný symbol pro text 2">
            <a:extLst>
              <a:ext uri="{FF2B5EF4-FFF2-40B4-BE49-F238E27FC236}">
                <a16:creationId xmlns:a16="http://schemas.microsoft.com/office/drawing/2014/main" id="{3953CD06-89F3-47CF-9E7E-1813A3256E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5B157C-8122-4602-B668-9E5540599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0F8352-0069-4EA9-B2E0-496B69CE2164}" type="datetime1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DFC52-4A12-40C7-97EC-FE0470896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27F15-A34D-4748-8E46-71E251D8E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9E508A0-4CA4-496E-BEFD-4CB371EEDAC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Byt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EF13CE7A-A050-4538-81B4-5B3E9A6034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Jednotky kapacity paměti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1E47EC-E486-477C-B7A2-9E75E3B5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Jednotky používané v počítačové technice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1C0653A-0DDB-4912-A6D1-0B0FBEFF0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6165304"/>
            <a:ext cx="7489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dirty="0"/>
              <a:t>Zpracovala: Ing. Markéta Aubrechtová, Podkrušnohorské gymnázium, Most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CC">
                <a:gamma/>
                <a:tint val="57647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D41AD5C-4E61-4798-B4A7-B403A6B3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FD71-B8D2-4B17-A176-CB9E7DE352D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218" name="Nadpis 1">
            <a:extLst>
              <a:ext uri="{FF2B5EF4-FFF2-40B4-BE49-F238E27FC236}">
                <a16:creationId xmlns:a16="http://schemas.microsoft.com/office/drawing/2014/main" id="{8F46832C-C419-4599-9558-7DC92D36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Úlohy na kapacity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0093A759-3CF5-450D-90F6-26009DC9E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Z</a:t>
            </a:r>
            <a:r>
              <a:rPr lang="cs-CZ" altLang="cs-CZ"/>
              <a:t>jisti</a:t>
            </a:r>
            <a:r>
              <a:rPr lang="cs-CZ" altLang="cs-CZ">
                <a:latin typeface="Arial" panose="020B0604020202020204" pitchFamily="34" charset="0"/>
              </a:rPr>
              <a:t>, jaká je</a:t>
            </a:r>
            <a:r>
              <a:rPr lang="cs-CZ" altLang="cs-CZ"/>
              <a:t> kapacit</a:t>
            </a:r>
            <a:r>
              <a:rPr lang="cs-CZ" altLang="cs-CZ">
                <a:latin typeface="Arial" panose="020B0604020202020204" pitchFamily="34" charset="0"/>
              </a:rPr>
              <a:t>a</a:t>
            </a:r>
            <a:r>
              <a:rPr lang="cs-CZ" altLang="cs-CZ"/>
              <a:t> pevného disku</a:t>
            </a:r>
            <a:r>
              <a:rPr lang="cs-CZ" altLang="cs-CZ">
                <a:latin typeface="Arial" panose="020B0604020202020204" pitchFamily="34" charset="0"/>
              </a:rPr>
              <a:t> v počítači: </a:t>
            </a:r>
          </a:p>
          <a:p>
            <a:pPr lvl="1"/>
            <a:r>
              <a:rPr lang="cs-CZ" altLang="cs-CZ">
                <a:latin typeface="Arial" panose="020B0604020202020204" pitchFamily="34" charset="0"/>
              </a:rPr>
              <a:t>školní PC</a:t>
            </a:r>
          </a:p>
          <a:p>
            <a:pPr lvl="1"/>
            <a:r>
              <a:rPr lang="cs-CZ" altLang="cs-CZ">
                <a:latin typeface="Arial" panose="020B0604020202020204" pitchFamily="34" charset="0"/>
              </a:rPr>
              <a:t>počítač, který/é máš doma</a:t>
            </a:r>
          </a:p>
          <a:p>
            <a:r>
              <a:rPr lang="cs-CZ" altLang="cs-CZ"/>
              <a:t>Zjisti, jaké různé kapacity může mít DVD </a:t>
            </a:r>
            <a:r>
              <a:rPr lang="cs-CZ" altLang="cs-CZ">
                <a:latin typeface="Arial" panose="020B0604020202020204" pitchFamily="34" charset="0"/>
              </a:rPr>
              <a:t> a Blu-ray disk</a:t>
            </a:r>
          </a:p>
          <a:p>
            <a:pPr lvl="1"/>
            <a:r>
              <a:rPr lang="cs-CZ" altLang="cs-CZ">
                <a:latin typeface="Arial" panose="020B0604020202020204" pitchFamily="34" charset="0"/>
              </a:rPr>
              <a:t>srovnej zjištěné údaje ve Wikipedii a na webových stránkách některého prodejce disků</a:t>
            </a:r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CC">
                <a:gamma/>
                <a:tint val="57647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853E73F-45FA-44F1-A023-F5E17D38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0D5-ECDB-4925-AA94-6F023C529024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B40546-F3D9-44F2-9785-8730BF40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/>
              <a:t>Úloh</a:t>
            </a:r>
            <a:r>
              <a:rPr lang="cs-CZ" altLang="cs-CZ" sz="4000">
                <a:latin typeface="Arial" panose="020B0604020202020204" pitchFamily="34" charset="0"/>
              </a:rPr>
              <a:t>y na výpočty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683597A4-0245-4519-AE95-E8F1ECD9C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/>
              <a:t>Přepočti přesně 5 MB na B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>
                <a:latin typeface="Arial" panose="020B0604020202020204" pitchFamily="34" charset="0"/>
              </a:rPr>
              <a:t>P</a:t>
            </a:r>
            <a:r>
              <a:rPr lang="cs-CZ" altLang="cs-CZ"/>
              <a:t>roč 80 miliard B je 74,5 GB?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>
                <a:latin typeface="Arial" panose="020B0604020202020204" pitchFamily="34" charset="0"/>
              </a:rPr>
              <a:t>Kolik bitů je obsaženo ve 4 bytech?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>
                <a:latin typeface="Arial" panose="020B0604020202020204" pitchFamily="34" charset="0"/>
              </a:rPr>
              <a:t>Kolik kombinací 1 a 0 lze mít v jednom bytu?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endParaRPr lang="cs-CZ" altLang="cs-CZ">
              <a:latin typeface="Arial" panose="020B0604020202020204" pitchFamily="34" charset="0"/>
            </a:endParaRPr>
          </a:p>
          <a:p>
            <a:pPr marL="609600" indent="-609600"/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CC">
                <a:gamma/>
                <a:tint val="57647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4679BC0-1C08-4B44-8ECC-00B4A435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8F26-2363-4A97-87EB-FEF4E3E8BA25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E16B6B-1340-4219-A8A4-4DD80A4E82F2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/>
              <a:t>Úloh</a:t>
            </a:r>
            <a:r>
              <a:rPr lang="cs-CZ" altLang="cs-CZ" sz="4000">
                <a:latin typeface="Arial" panose="020B0604020202020204" pitchFamily="34" charset="0"/>
              </a:rPr>
              <a:t>y na výpočty - řešení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1335AB94-9360-4E6C-B4A6-B007818F05F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052513"/>
            <a:ext cx="8229600" cy="5400675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/>
              <a:t>Přepočti přesně 5 MB na B</a:t>
            </a:r>
            <a:r>
              <a:rPr lang="cs-CZ" altLang="cs-CZ">
                <a:latin typeface="Arial" panose="020B0604020202020204" pitchFamily="34" charset="0"/>
              </a:rPr>
              <a:t>.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>
                <a:latin typeface="Arial" panose="020B0604020202020204" pitchFamily="34" charset="0"/>
              </a:rPr>
              <a:t>		</a:t>
            </a:r>
            <a:r>
              <a:rPr lang="cs-CZ" altLang="cs-CZ" i="1"/>
              <a:t>5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 i="1"/>
              <a:t>*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 i="1"/>
              <a:t>1024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 i="1"/>
              <a:t>*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 i="1"/>
              <a:t>1024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 i="1"/>
              <a:t>=</a:t>
            </a:r>
            <a:r>
              <a:rPr lang="cs-CZ" altLang="cs-CZ" i="1">
                <a:latin typeface="Arial" panose="020B0604020202020204" pitchFamily="34" charset="0"/>
              </a:rPr>
              <a:t> </a:t>
            </a:r>
            <a:r>
              <a:rPr lang="cs-CZ" altLang="cs-CZ" i="1"/>
              <a:t>5 242 880 B</a:t>
            </a:r>
            <a:endParaRPr lang="cs-CZ" altLang="cs-CZ" i="1">
              <a:latin typeface="Arial" panose="020B0604020202020204" pitchFamily="34" charset="0"/>
            </a:endParaRPr>
          </a:p>
          <a:p>
            <a:pPr marL="609600" indent="-609600">
              <a:buFont typeface="Arial" panose="020B0604020202020204" pitchFamily="34" charset="0"/>
              <a:buAutoNum type="arabicPeriod" startAt="2"/>
            </a:pPr>
            <a:r>
              <a:rPr lang="cs-CZ" altLang="cs-CZ">
                <a:latin typeface="Arial" panose="020B0604020202020204" pitchFamily="34" charset="0"/>
              </a:rPr>
              <a:t>P</a:t>
            </a:r>
            <a:r>
              <a:rPr lang="cs-CZ" altLang="cs-CZ"/>
              <a:t>roč 80 miliard B je 74,5 GB?</a:t>
            </a:r>
            <a:endParaRPr lang="cs-CZ" altLang="cs-CZ">
              <a:latin typeface="Arial" panose="020B0604020202020204" pitchFamily="34" charset="0"/>
            </a:endParaRPr>
          </a:p>
          <a:p>
            <a:pPr marL="990600" lvl="1" indent="-533400">
              <a:buFont typeface="Arial" panose="020B0604020202020204" pitchFamily="34" charset="0"/>
              <a:buNone/>
            </a:pPr>
            <a:r>
              <a:rPr lang="cs-CZ" altLang="cs-CZ" i="1">
                <a:latin typeface="Arial" panose="020B0604020202020204" pitchFamily="34" charset="0"/>
              </a:rPr>
              <a:t>	80 000 000 000/1024/1024/1024 = 74,5 GB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>
                <a:latin typeface="Arial" panose="020B0604020202020204" pitchFamily="34" charset="0"/>
              </a:rPr>
              <a:t>3.  Kolik bitů je obsaženo ve 4 bytech?</a:t>
            </a:r>
            <a:r>
              <a:rPr lang="cs-CZ" altLang="cs-CZ"/>
              <a:t> </a:t>
            </a:r>
            <a:endParaRPr lang="cs-CZ" altLang="cs-CZ">
              <a:latin typeface="Arial" panose="020B0604020202020204" pitchFamily="34" charset="0"/>
            </a:endParaRP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>
                <a:latin typeface="Arial" panose="020B0604020202020204" pitchFamily="34" charset="0"/>
              </a:rPr>
              <a:t>		</a:t>
            </a:r>
            <a:r>
              <a:rPr lang="cs-CZ" altLang="cs-CZ" i="1">
                <a:latin typeface="Arial" panose="020B0604020202020204" pitchFamily="34" charset="0"/>
              </a:rPr>
              <a:t>4 * 8 = 32 b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>
                <a:latin typeface="Arial" panose="020B0604020202020204" pitchFamily="34" charset="0"/>
              </a:rPr>
              <a:t>4. Kolik kombinací 1 a 0 lze mít v jednom bytu?</a:t>
            </a:r>
          </a:p>
          <a:p>
            <a:pPr marL="609600" indent="-609600">
              <a:buFont typeface="Arial" panose="020B0604020202020204" pitchFamily="34" charset="0"/>
              <a:buNone/>
            </a:pPr>
            <a:r>
              <a:rPr lang="cs-CZ" altLang="cs-CZ">
                <a:latin typeface="Arial" panose="020B0604020202020204" pitchFamily="34" charset="0"/>
              </a:rPr>
              <a:t>		</a:t>
            </a:r>
            <a:r>
              <a:rPr lang="cs-CZ" altLang="cs-CZ" i="1">
                <a:latin typeface="Arial" panose="020B0604020202020204" pitchFamily="34" charset="0"/>
              </a:rPr>
              <a:t>2</a:t>
            </a:r>
            <a:r>
              <a:rPr lang="cs-CZ" altLang="cs-CZ" i="1" baseline="30000">
                <a:latin typeface="Arial" panose="020B0604020202020204" pitchFamily="34" charset="0"/>
              </a:rPr>
              <a:t>8</a:t>
            </a:r>
            <a:r>
              <a:rPr lang="cs-CZ" altLang="cs-CZ" i="1">
                <a:latin typeface="Arial" panose="020B0604020202020204" pitchFamily="34" charset="0"/>
              </a:rPr>
              <a:t> = 256 kombinací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AA8C868-E261-4B67-934A-564907B9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00606-031F-401A-9573-8E37DD51C8FD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4450CE75-846F-4478-84DA-B3B16565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Použité zdroje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8E08307-4787-4C79-819D-54DC076D41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Wikipedie: Otevřená encyklopedie </a:t>
            </a:r>
            <a:r>
              <a:rPr lang="en-US" altLang="cs-CZ" sz="1400" dirty="0">
                <a:latin typeface="Arial" panose="020B0604020202020204" pitchFamily="34" charset="0"/>
              </a:rPr>
              <a:t>[</a:t>
            </a:r>
            <a:r>
              <a:rPr lang="cs-CZ" altLang="cs-CZ" sz="1400" dirty="0">
                <a:latin typeface="Arial" panose="020B0604020202020204" pitchFamily="34" charset="0"/>
              </a:rPr>
              <a:t>online</a:t>
            </a:r>
            <a:r>
              <a:rPr lang="en-US" altLang="cs-CZ" sz="1400" dirty="0">
                <a:latin typeface="Arial" panose="020B0604020202020204" pitchFamily="34" charset="0"/>
              </a:rPr>
              <a:t>]</a:t>
            </a:r>
            <a:r>
              <a:rPr lang="cs-CZ" altLang="cs-CZ" sz="1400" dirty="0">
                <a:latin typeface="Arial" panose="020B0604020202020204" pitchFamily="34" charset="0"/>
              </a:rPr>
              <a:t>. 2020 </a:t>
            </a:r>
            <a:r>
              <a:rPr lang="en-US" altLang="cs-CZ" sz="1400" dirty="0">
                <a:latin typeface="Arial" panose="020B0604020202020204" pitchFamily="34" charset="0"/>
              </a:rPr>
              <a:t>[</a:t>
            </a:r>
            <a:r>
              <a:rPr lang="cs-CZ" altLang="cs-CZ" sz="1400" dirty="0">
                <a:latin typeface="Arial" panose="020B0604020202020204" pitchFamily="34" charset="0"/>
              </a:rPr>
              <a:t>cit. </a:t>
            </a:r>
            <a:r>
              <a:rPr lang="cs-CZ" altLang="cs-CZ" sz="1400">
                <a:latin typeface="Arial" panose="020B0604020202020204" pitchFamily="34" charset="0"/>
              </a:rPr>
              <a:t>2020-03-17</a:t>
            </a:r>
            <a:r>
              <a:rPr lang="en-US" altLang="cs-CZ" sz="1400">
                <a:latin typeface="Arial" panose="020B0604020202020204" pitchFamily="34" charset="0"/>
              </a:rPr>
              <a:t>]</a:t>
            </a:r>
            <a:r>
              <a:rPr lang="cs-CZ" altLang="cs-CZ" sz="1400" dirty="0">
                <a:latin typeface="Arial" panose="020B0604020202020204" pitchFamily="34" charset="0"/>
              </a:rPr>
              <a:t>. Byte. Dostupné z WWW: </a:t>
            </a:r>
            <a:r>
              <a:rPr lang="cs-CZ" altLang="cs-CZ" sz="1400" dirty="0">
                <a:latin typeface="Arial" panose="020B0604020202020204" pitchFamily="34" charset="0"/>
                <a:hlinkClick r:id="rId2"/>
              </a:rPr>
              <a:t>&lt;https://cs.wikipedia.org/wiki/Bajt&gt;</a:t>
            </a:r>
            <a:r>
              <a:rPr lang="cs-CZ" altLang="cs-CZ" sz="1400" dirty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0788C9D1-B4D2-4D5E-B2A0-82EDD1F4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FB4C-58F9-495C-B1EA-CEB38EF92152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833E4E7-79B5-4CDA-B634-7283ACADB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Jednotky kapacity paměti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2314262-156C-4765-8EE7-32A60DE2A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r>
              <a:rPr lang="cs-CZ" altLang="cs-CZ"/>
              <a:t>1 byte </a:t>
            </a:r>
            <a:r>
              <a:rPr lang="en-US" altLang="cs-CZ"/>
              <a:t>[bajt] </a:t>
            </a:r>
            <a:r>
              <a:rPr lang="cs-CZ" altLang="cs-CZ"/>
              <a:t>je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základní jednotkou pro kapacitu paměti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</a:t>
            </a:r>
            <a:r>
              <a:rPr lang="cs-CZ" altLang="cs-CZ" sz="2400"/>
              <a:t>např. ve Wordu jeden znak (písmeno, číslice) = 1 byte</a:t>
            </a:r>
            <a:endParaRPr lang="cs-CZ" altLang="cs-CZ"/>
          </a:p>
          <a:p>
            <a:r>
              <a:rPr lang="cs-CZ" altLang="cs-CZ"/>
              <a:t>1 byte = 8 bitů</a:t>
            </a:r>
          </a:p>
          <a:p>
            <a:r>
              <a:rPr lang="cs-CZ" altLang="cs-CZ"/>
              <a:t>1 bit je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nejmenší množství informace (0 nebo 1)</a:t>
            </a:r>
          </a:p>
          <a:p>
            <a:endParaRPr lang="cs-CZ" altLang="cs-CZ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37D40F4-3510-401E-8C66-8DD979C760BC}"/>
              </a:ext>
            </a:extLst>
          </p:cNvPr>
          <p:cNvGraphicFramePr>
            <a:graphicFrameLocks noGrp="1"/>
          </p:cNvGraphicFramePr>
          <p:nvPr/>
        </p:nvGraphicFramePr>
        <p:xfrm>
          <a:off x="1428750" y="5286375"/>
          <a:ext cx="4310064" cy="365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T="45641" marB="45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Levá složená závorka 4">
            <a:extLst>
              <a:ext uri="{FF2B5EF4-FFF2-40B4-BE49-F238E27FC236}">
                <a16:creationId xmlns:a16="http://schemas.microsoft.com/office/drawing/2014/main" id="{2449B2B4-B527-45FA-B567-19884EC364CC}"/>
              </a:ext>
            </a:extLst>
          </p:cNvPr>
          <p:cNvSpPr/>
          <p:nvPr/>
        </p:nvSpPr>
        <p:spPr>
          <a:xfrm rot="16200000">
            <a:off x="3447257" y="3625056"/>
            <a:ext cx="285750" cy="4465637"/>
          </a:xfrm>
          <a:prstGeom prst="leftBrace">
            <a:avLst>
              <a:gd name="adj1" fmla="val 12285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121" name="TextovéPole 5">
            <a:extLst>
              <a:ext uri="{FF2B5EF4-FFF2-40B4-BE49-F238E27FC236}">
                <a16:creationId xmlns:a16="http://schemas.microsoft.com/office/drawing/2014/main" id="{8EBECE56-4878-4F7F-9B51-AA6129D08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6000750"/>
            <a:ext cx="2720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/>
              <a:t>osmice bitů = 1 byte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0567459D-532C-450D-884D-0EF45CDE5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84166-3030-43CA-84DE-C25362BEB970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5122" name="Nadpis 1">
            <a:extLst>
              <a:ext uri="{FF2B5EF4-FFF2-40B4-BE49-F238E27FC236}">
                <a16:creationId xmlns:a16="http://schemas.microsoft.com/office/drawing/2014/main" id="{39976FAC-E480-45B3-BA64-8ED8351F6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Značení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7B06D53B-096A-4EE3-B6E7-3DB7D1AA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accent2"/>
                </a:solidFill>
              </a:rPr>
              <a:t>B </a:t>
            </a:r>
            <a:r>
              <a:rPr lang="cs-CZ" altLang="cs-CZ">
                <a:solidFill>
                  <a:schemeClr val="accent2"/>
                </a:solidFill>
                <a:latin typeface="Arial" panose="020B0604020202020204" pitchFamily="34" charset="0"/>
              </a:rPr>
              <a:t>	</a:t>
            </a:r>
            <a:r>
              <a:rPr lang="cs-CZ" altLang="cs-CZ">
                <a:solidFill>
                  <a:schemeClr val="accent2"/>
                </a:solidFill>
              </a:rPr>
              <a:t> byte</a:t>
            </a:r>
            <a:endParaRPr lang="cs-CZ" altLang="cs-CZ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cs-CZ" altLang="cs-CZ">
                <a:solidFill>
                  <a:schemeClr val="accent2"/>
                </a:solidFill>
              </a:rPr>
              <a:t>b </a:t>
            </a:r>
            <a:r>
              <a:rPr lang="cs-CZ" altLang="cs-CZ">
                <a:solidFill>
                  <a:schemeClr val="accent2"/>
                </a:solidFill>
                <a:latin typeface="Arial" panose="020B0604020202020204" pitchFamily="34" charset="0"/>
              </a:rPr>
              <a:t>		</a:t>
            </a:r>
            <a:r>
              <a:rPr lang="cs-CZ" altLang="cs-CZ">
                <a:solidFill>
                  <a:schemeClr val="accent2"/>
                </a:solidFill>
              </a:rPr>
              <a:t> bit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V bytech (B) a jejich násobcích se zpravidla udávají např. velikosti (kapacity) počítačových pamětí nebo velikosti souborů.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V bitech (b) a jejich násobcích se udávají např. přenosové rychlosti (bity za sekundu).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C815B9-9132-48D6-9BBE-AFE8BAF8E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1ED68-37B2-4885-AFE5-08654E83F821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6146" name="Nadpis 1">
            <a:extLst>
              <a:ext uri="{FF2B5EF4-FFF2-40B4-BE49-F238E27FC236}">
                <a16:creationId xmlns:a16="http://schemas.microsoft.com/office/drawing/2014/main" id="{2ADDC72F-FF0B-4EB2-8C18-F3C88C3A5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Byte a násobné jednotky</a:t>
            </a:r>
          </a:p>
        </p:txBody>
      </p:sp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B2F3BFFC-69A6-4710-9450-21CE3DF2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500"/>
              <a:t>1 byte  </a:t>
            </a:r>
            <a:r>
              <a:rPr lang="en-US" altLang="cs-CZ" sz="2500"/>
              <a:t>[</a:t>
            </a:r>
            <a:r>
              <a:rPr lang="cs-CZ" altLang="cs-CZ" sz="2500"/>
              <a:t>bajt</a:t>
            </a:r>
            <a:r>
              <a:rPr lang="en-US" altLang="cs-CZ" sz="2500"/>
              <a:t>]</a:t>
            </a:r>
            <a:r>
              <a:rPr lang="cs-CZ" altLang="cs-CZ" sz="2500"/>
              <a:t>, 1 B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500"/>
              <a:t>Ve Wordu: 1 znak (písmeno, číslice) = 1 byte</a:t>
            </a:r>
          </a:p>
          <a:p>
            <a:pPr>
              <a:lnSpc>
                <a:spcPct val="80000"/>
              </a:lnSpc>
            </a:pPr>
            <a:endParaRPr lang="cs-CZ" altLang="cs-CZ" sz="250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50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/>
              <a:t>Násobné jednotky a jejich značení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250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500"/>
              <a:t>1 kilobyte, 1 KB = 1024 B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500"/>
              <a:t>1 megabyte, 1 MB = 1024</a:t>
            </a:r>
            <a:r>
              <a:rPr lang="en-US" altLang="cs-CZ" sz="2500" baseline="30000"/>
              <a:t>2</a:t>
            </a:r>
            <a:r>
              <a:rPr lang="cs-CZ" altLang="cs-CZ" sz="2500"/>
              <a:t> B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500"/>
              <a:t>1 gigabyte, 1 GB = 1024</a:t>
            </a:r>
            <a:r>
              <a:rPr lang="en-US" altLang="cs-CZ" sz="2500" baseline="30000"/>
              <a:t>3</a:t>
            </a:r>
            <a:r>
              <a:rPr lang="cs-CZ" altLang="cs-CZ" sz="2500"/>
              <a:t> B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500"/>
              <a:t>1 terabyte, 1 TB = 1024</a:t>
            </a:r>
            <a:r>
              <a:rPr lang="en-US" altLang="cs-CZ" sz="2500" baseline="30000"/>
              <a:t>4 </a:t>
            </a:r>
            <a:r>
              <a:rPr lang="cs-CZ" altLang="cs-CZ" sz="2500"/>
              <a:t>B</a:t>
            </a:r>
            <a:endParaRPr lang="en-US" altLang="cs-CZ" sz="250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cs-CZ" sz="2500"/>
              <a:t>1 petabyte, 1 PB </a:t>
            </a:r>
            <a:r>
              <a:rPr lang="cs-CZ" altLang="cs-CZ" sz="2500"/>
              <a:t>= 1024</a:t>
            </a:r>
            <a:r>
              <a:rPr lang="cs-CZ" altLang="cs-CZ" sz="2500" baseline="30000"/>
              <a:t>5</a:t>
            </a:r>
            <a:r>
              <a:rPr lang="cs-CZ" altLang="cs-CZ" sz="2500"/>
              <a:t> B</a:t>
            </a:r>
          </a:p>
          <a:p>
            <a:pPr>
              <a:lnSpc>
                <a:spcPct val="80000"/>
              </a:lnSpc>
            </a:pPr>
            <a:endParaRPr lang="cs-CZ" altLang="cs-CZ"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1830B19-DEE2-4620-A289-B6226739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3164F-508C-440A-BB4E-CF74D275D6A7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7170" name="Nadpis 1">
            <a:extLst>
              <a:ext uri="{FF2B5EF4-FFF2-40B4-BE49-F238E27FC236}">
                <a16:creationId xmlns:a16="http://schemas.microsoft.com/office/drawing/2014/main" id="{65374550-2805-416D-AFD9-D549B2B2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Násobné jednotky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645F6804-53D6-4836-A882-324D20D7B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Násobné jednotky (kilobyte, megabyte, gigabyte, terabyte, petabyte) bývají někdy zjednodušeně používány jako násobek čísla 1000</a:t>
            </a:r>
          </a:p>
          <a:p>
            <a:pPr lvl="2"/>
            <a:r>
              <a:rPr lang="cs-CZ" altLang="cs-CZ"/>
              <a:t>1000 B = 1 KB (= 1 kB)</a:t>
            </a:r>
          </a:p>
          <a:p>
            <a:r>
              <a:rPr lang="cs-CZ" altLang="cs-CZ"/>
              <a:t>U řady údajů pak dochází k nejednoznačnosti </a:t>
            </a:r>
            <a:endParaRPr lang="cs-CZ" altLang="cs-CZ">
              <a:latin typeface="Arial" panose="020B0604020202020204" pitchFamily="34" charset="0"/>
            </a:endParaRPr>
          </a:p>
          <a:p>
            <a:pPr lvl="2"/>
            <a:r>
              <a:rPr lang="cs-CZ" altLang="cs-CZ"/>
              <a:t>Údaj 10 GB může pak znamenat 10 miliard bytů nebo 1024</a:t>
            </a:r>
            <a:r>
              <a:rPr lang="cs-CZ" altLang="cs-CZ" baseline="30000"/>
              <a:t>3 </a:t>
            </a:r>
            <a:r>
              <a:rPr lang="cs-CZ" altLang="cs-CZ"/>
              <a:t>bytů (10 737 418 240 B)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9B46981-3192-4581-9347-24E672C2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34DF0-7BF3-442E-91E2-25359C64C341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74EA51-A488-47D1-9409-C76FD381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Nové předpony pro násobné jednotky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ABA8D7-2224-490B-8A4A-6696FB42E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cs-CZ" altLang="cs-CZ" sz="3000" dirty="0"/>
              <a:t>Nejednoznačnost by mělo odstranit používání přijaté technické normy, které zavádí nové značení jednotek pomocí nových předpon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3000" dirty="0"/>
              <a:t>	</a:t>
            </a:r>
          </a:p>
          <a:p>
            <a:endParaRPr lang="cs-CZ" altLang="cs-CZ" sz="3000" dirty="0"/>
          </a:p>
          <a:p>
            <a:endParaRPr lang="cs-CZ" altLang="cs-CZ" sz="3000" dirty="0"/>
          </a:p>
          <a:p>
            <a:endParaRPr lang="cs-CZ" altLang="cs-CZ" sz="3000" dirty="0"/>
          </a:p>
          <a:p>
            <a:r>
              <a:rPr lang="cs-CZ" altLang="cs-CZ" sz="3000" dirty="0"/>
              <a:t>Např. kapacita pevného disku 800 </a:t>
            </a:r>
            <a:r>
              <a:rPr lang="cs-CZ" altLang="cs-CZ" sz="3000" dirty="0" err="1"/>
              <a:t>GiB</a:t>
            </a:r>
            <a:r>
              <a:rPr lang="cs-CZ" altLang="cs-CZ" sz="3000" dirty="0">
                <a:latin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3000" dirty="0">
                <a:latin typeface="Arial" panose="020B0604020202020204" pitchFamily="34" charset="0"/>
              </a:rPr>
              <a:t>	</a:t>
            </a:r>
            <a:r>
              <a:rPr lang="cs-CZ" altLang="cs-CZ" sz="3000" dirty="0"/>
              <a:t>(800 </a:t>
            </a:r>
            <a:r>
              <a:rPr lang="cs-CZ" altLang="cs-CZ" sz="3000" dirty="0" err="1"/>
              <a:t>gibibytů</a:t>
            </a:r>
            <a:r>
              <a:rPr lang="cs-CZ" altLang="cs-CZ" sz="3000" dirty="0"/>
              <a:t>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9502ADE-22A5-4CD7-9615-4CA01529EF00}"/>
              </a:ext>
            </a:extLst>
          </p:cNvPr>
          <p:cNvGraphicFramePr>
            <a:graphicFrameLocks noGrp="1"/>
          </p:cNvGraphicFramePr>
          <p:nvPr/>
        </p:nvGraphicFramePr>
        <p:xfrm>
          <a:off x="1857375" y="3143250"/>
          <a:ext cx="60960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cs-CZ" sz="1800" dirty="0"/>
                        <a:t>Předpona 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Značení 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Hodnota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cs-CZ" sz="1800" dirty="0" err="1"/>
                        <a:t>kibi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Ki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1024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cs-CZ" sz="1800" dirty="0" err="1"/>
                        <a:t>mebi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Mi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1024</a:t>
                      </a:r>
                      <a:r>
                        <a:rPr lang="cs-CZ" sz="1800" baseline="30000" dirty="0"/>
                        <a:t>2</a:t>
                      </a:r>
                      <a:endParaRPr lang="cs-CZ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cs-CZ" sz="1800" dirty="0" err="1"/>
                        <a:t>gibi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Gi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1024</a:t>
                      </a:r>
                      <a:r>
                        <a:rPr lang="cs-CZ" sz="1800" baseline="30000" dirty="0"/>
                        <a:t>3</a:t>
                      </a:r>
                      <a:endParaRPr lang="cs-CZ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cs-CZ" sz="1800" dirty="0" err="1"/>
                        <a:t>tebi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Ti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1024</a:t>
                      </a:r>
                      <a:r>
                        <a:rPr lang="cs-CZ" sz="1800" baseline="30000" dirty="0"/>
                        <a:t>4</a:t>
                      </a:r>
                      <a:endParaRPr lang="cs-CZ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cs-CZ" sz="1800" dirty="0" err="1"/>
                        <a:t>pebi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Pi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1024</a:t>
                      </a:r>
                      <a:r>
                        <a:rPr lang="cs-CZ" sz="1800" baseline="30000" dirty="0"/>
                        <a:t>5</a:t>
                      </a:r>
                      <a:endParaRPr lang="cs-CZ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4911B-7AE6-416B-870B-7C1C2F79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na přepočet bytů na GB</a:t>
            </a:r>
            <a:br>
              <a:rPr lang="cs-CZ" altLang="cs-CZ" sz="4000" dirty="0">
                <a:latin typeface="Arial" panose="020B0604020202020204" pitchFamily="34" charset="0"/>
              </a:rPr>
            </a:br>
            <a:r>
              <a:rPr lang="cs-CZ" altLang="cs-CZ" sz="2400" dirty="0">
                <a:latin typeface="Arial" panose="020B0604020202020204" pitchFamily="34" charset="0"/>
              </a:rPr>
              <a:t>(nejsou použity nové předpony!!!)</a:t>
            </a:r>
            <a:endParaRPr lang="cs-CZ" sz="2400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80DA4B9A-25ED-46B5-81DE-378D3AEB15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1700808"/>
            <a:ext cx="3610744" cy="4824536"/>
          </a:xfrm>
          <a:prstGeom prst="rect">
            <a:avLst/>
          </a:prstGeo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F3819EA-4603-47E8-B586-CF2975145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0501" y="1417638"/>
            <a:ext cx="4535996" cy="1075258"/>
          </a:xfrm>
        </p:spPr>
        <p:txBody>
          <a:bodyPr/>
          <a:lstStyle/>
          <a:p>
            <a:r>
              <a:rPr lang="cs-CZ" altLang="cs-CZ" sz="1600" b="0" dirty="0">
                <a:solidFill>
                  <a:schemeClr val="bg1">
                    <a:lumMod val="50000"/>
                  </a:schemeClr>
                </a:solidFill>
              </a:rPr>
              <a:t>Přepočet </a:t>
            </a:r>
            <a:r>
              <a:rPr lang="cs-CZ" altLang="cs-CZ" sz="1600" dirty="0">
                <a:solidFill>
                  <a:schemeClr val="bg1">
                    <a:lumMod val="50000"/>
                  </a:schemeClr>
                </a:solidFill>
              </a:rPr>
              <a:t>volného místa </a:t>
            </a:r>
            <a:r>
              <a:rPr lang="cs-CZ" altLang="cs-CZ" sz="1600" b="0" dirty="0">
                <a:solidFill>
                  <a:schemeClr val="bg1">
                    <a:lumMod val="50000"/>
                  </a:schemeClr>
                </a:solidFill>
              </a:rPr>
              <a:t>na disku v bytech na GB.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obsah 5">
                <a:extLst>
                  <a:ext uri="{FF2B5EF4-FFF2-40B4-BE49-F238E27FC236}">
                    <a16:creationId xmlns:a16="http://schemas.microsoft.com/office/drawing/2014/main" id="{96EB08B6-383E-4C10-A6F1-FF4A6FAE44A3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500500" y="2571215"/>
                <a:ext cx="4330824" cy="415026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193948426240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1024</m:t>
                        </m:r>
                      </m:den>
                    </m:f>
                  </m:oMath>
                </a14:m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0" dirty="0" smtClean="0">
                        <a:latin typeface="Cambria Math" panose="02040503050406030204" pitchFamily="18" charset="0"/>
                      </a:rPr>
                      <m:t>189402760</m:t>
                    </m:r>
                  </m:oMath>
                </a14:m>
                <a:r>
                  <a:rPr lang="cs-CZ" dirty="0"/>
                  <a:t> KB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dirty="0">
                            <a:latin typeface="Cambria Math" panose="02040503050406030204" pitchFamily="18" charset="0"/>
                          </a:rPr>
                          <m:t>189402760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1024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184963,6 </a:t>
                </a:r>
                <a:r>
                  <a:rPr lang="cs-CZ" dirty="0"/>
                  <a:t>MB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184963,6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1024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180,6285 </a:t>
                </a:r>
                <a:r>
                  <a:rPr lang="cs-CZ" dirty="0"/>
                  <a:t>GB</a:t>
                </a:r>
              </a:p>
            </p:txBody>
          </p:sp>
        </mc:Choice>
        <mc:Fallback xmlns="">
          <p:sp>
            <p:nvSpPr>
              <p:cNvPr id="6" name="Zástupný obsah 5">
                <a:extLst>
                  <a:ext uri="{FF2B5EF4-FFF2-40B4-BE49-F238E27FC236}">
                    <a16:creationId xmlns:a16="http://schemas.microsoft.com/office/drawing/2014/main" id="{96EB08B6-383E-4C10-A6F1-FF4A6FAE44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500500" y="2571215"/>
                <a:ext cx="4330824" cy="41502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326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48652D-8422-4C83-9AC0-3E4562DD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BC046-4FBA-4BEB-A954-C3C0E21A5354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027" name="Nadpis 1">
            <a:extLst>
              <a:ext uri="{FF2B5EF4-FFF2-40B4-BE49-F238E27FC236}">
                <a16:creationId xmlns:a16="http://schemas.microsoft.com/office/drawing/2014/main" id="{ADD612EA-AF3E-47F8-B8D6-063589614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na přepočet bytů na GB</a:t>
            </a:r>
            <a:br>
              <a:rPr lang="cs-CZ" altLang="cs-CZ" sz="4000" dirty="0">
                <a:latin typeface="Arial" panose="020B0604020202020204" pitchFamily="34" charset="0"/>
              </a:rPr>
            </a:br>
            <a:r>
              <a:rPr lang="cs-CZ" altLang="cs-CZ" sz="2400" dirty="0">
                <a:latin typeface="Arial" panose="020B0604020202020204" pitchFamily="34" charset="0"/>
              </a:rPr>
              <a:t>(nejsou použity nové předpony!!!)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FB545F3-483C-45A1-99A1-90EF059269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628775"/>
            <a:ext cx="3517900" cy="4525963"/>
          </a:xfrm>
        </p:spPr>
      </p:pic>
      <p:graphicFrame>
        <p:nvGraphicFramePr>
          <p:cNvPr id="1026" name="Object 7">
            <a:extLst>
              <a:ext uri="{FF2B5EF4-FFF2-40B4-BE49-F238E27FC236}">
                <a16:creationId xmlns:a16="http://schemas.microsoft.com/office/drawing/2014/main" id="{084C794A-404B-49F4-91E3-AC66A7D1D3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012098"/>
              </p:ext>
            </p:extLst>
          </p:nvPr>
        </p:nvGraphicFramePr>
        <p:xfrm>
          <a:off x="4140200" y="2474913"/>
          <a:ext cx="4608513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Rovnice" r:id="rId4" imgW="1904760" imgH="1447560" progId="Equation.3">
                  <p:embed/>
                </p:oleObj>
              </mc:Choice>
              <mc:Fallback>
                <p:oleObj name="Rovnice" r:id="rId4" imgW="1904760" imgH="14475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474913"/>
                        <a:ext cx="4608513" cy="338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ovéPole 9">
            <a:extLst>
              <a:ext uri="{FF2B5EF4-FFF2-40B4-BE49-F238E27FC236}">
                <a16:creationId xmlns:a16="http://schemas.microsoft.com/office/drawing/2014/main" id="{8D4DCEC0-6DEE-4E6B-A9D9-584E2206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773238"/>
            <a:ext cx="507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cs-CZ" altLang="cs-CZ" sz="1600" dirty="0">
                <a:solidFill>
                  <a:srgbClr val="3333FF"/>
                </a:solidFill>
              </a:rPr>
              <a:t>Přepočet </a:t>
            </a:r>
            <a:r>
              <a:rPr lang="cs-CZ" altLang="cs-CZ" sz="1600" b="1" dirty="0">
                <a:solidFill>
                  <a:srgbClr val="3333FF"/>
                </a:solidFill>
              </a:rPr>
              <a:t>využitého místa</a:t>
            </a:r>
            <a:r>
              <a:rPr lang="cs-CZ" altLang="cs-CZ" sz="1600" dirty="0">
                <a:solidFill>
                  <a:srgbClr val="3333FF"/>
                </a:solidFill>
              </a:rPr>
              <a:t> na disku v bytech na GB.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F27AA9C-2BC1-4D7A-BC28-64BB6A700994}"/>
              </a:ext>
            </a:extLst>
          </p:cNvPr>
          <p:cNvSpPr txBox="1"/>
          <p:nvPr/>
        </p:nvSpPr>
        <p:spPr>
          <a:xfrm>
            <a:off x="4283968" y="2708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8CC1E26-A1E1-44BD-A604-41006B58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972F-61A5-4E16-84B7-F46AF6F2FBD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0242" name="Nadpis 1">
            <a:extLst>
              <a:ext uri="{FF2B5EF4-FFF2-40B4-BE49-F238E27FC236}">
                <a16:creationId xmlns:a16="http://schemas.microsoft.com/office/drawing/2014/main" id="{07D76911-96C4-41A3-9620-29E685F16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>
                <a:latin typeface="Arial" panose="020B0604020202020204" pitchFamily="34" charset="0"/>
              </a:rPr>
              <a:t>Příklady k</a:t>
            </a:r>
            <a:r>
              <a:rPr lang="cs-CZ" altLang="cs-CZ" sz="4000"/>
              <a:t>apacit některých </a:t>
            </a:r>
            <a:r>
              <a:rPr lang="cs-CZ" altLang="cs-CZ" sz="4000">
                <a:latin typeface="Arial" panose="020B0604020202020204" pitchFamily="34" charset="0"/>
              </a:rPr>
              <a:t>paměťových </a:t>
            </a:r>
            <a:r>
              <a:rPr lang="cs-CZ" altLang="cs-CZ" sz="4000"/>
              <a:t>médií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0185821A-AA49-405E-B296-315454827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Pevný disk	</a:t>
            </a:r>
            <a:r>
              <a:rPr lang="cs-CZ" altLang="cs-CZ" dirty="0">
                <a:latin typeface="Arial" panose="020B0604020202020204" pitchFamily="34" charset="0"/>
              </a:rPr>
              <a:t>		</a:t>
            </a:r>
            <a:r>
              <a:rPr lang="cs-CZ" altLang="cs-CZ" dirty="0"/>
              <a:t>0,5-16 GB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CD		</a:t>
            </a:r>
            <a:r>
              <a:rPr lang="cs-CZ" altLang="cs-CZ" dirty="0">
                <a:latin typeface="Arial" panose="020B0604020202020204" pitchFamily="34" charset="0"/>
              </a:rPr>
              <a:t>		</a:t>
            </a:r>
            <a:r>
              <a:rPr lang="cs-CZ" altLang="cs-CZ" dirty="0"/>
              <a:t>650-900 MB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DVD	</a:t>
            </a:r>
            <a:r>
              <a:rPr lang="cs-CZ" altLang="cs-CZ" dirty="0">
                <a:latin typeface="Arial" panose="020B0604020202020204" pitchFamily="34" charset="0"/>
              </a:rPr>
              <a:t>			</a:t>
            </a:r>
            <a:r>
              <a:rPr lang="cs-CZ" altLang="cs-CZ" dirty="0"/>
              <a:t>4,7-17 GB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 err="1">
                <a:latin typeface="Arial" panose="020B0604020202020204" pitchFamily="34" charset="0"/>
              </a:rPr>
              <a:t>Blu-ray</a:t>
            </a:r>
            <a:r>
              <a:rPr lang="cs-CZ" altLang="cs-CZ" dirty="0">
                <a:latin typeface="Arial" panose="020B0604020202020204" pitchFamily="34" charset="0"/>
              </a:rPr>
              <a:t> disk		</a:t>
            </a:r>
            <a:r>
              <a:rPr lang="cs-CZ" altLang="cs-CZ" dirty="0"/>
              <a:t>25-128 GB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>
                <a:latin typeface="Arial" panose="020B0604020202020204" pitchFamily="34" charset="0"/>
              </a:rPr>
              <a:t>USB </a:t>
            </a:r>
            <a:r>
              <a:rPr lang="cs-CZ" altLang="cs-CZ" dirty="0" err="1">
                <a:latin typeface="Arial" panose="020B0604020202020204" pitchFamily="34" charset="0"/>
              </a:rPr>
              <a:t>f</a:t>
            </a:r>
            <a:r>
              <a:rPr lang="cs-CZ" altLang="cs-CZ" dirty="0" err="1"/>
              <a:t>lash</a:t>
            </a:r>
            <a:r>
              <a:rPr lang="cs-CZ" altLang="cs-CZ" dirty="0"/>
              <a:t> disk	</a:t>
            </a:r>
            <a:r>
              <a:rPr lang="cs-CZ" altLang="cs-CZ" dirty="0">
                <a:latin typeface="Arial" panose="020B0604020202020204" pitchFamily="34" charset="0"/>
              </a:rPr>
              <a:t>	</a:t>
            </a:r>
            <a:r>
              <a:rPr lang="cs-CZ" altLang="cs-CZ" dirty="0"/>
              <a:t>8 GB-8 TB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Paměťová karta		2-128 GB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>
                <a:latin typeface="Arial" panose="020B0604020202020204" pitchFamily="34" charset="0"/>
              </a:rPr>
              <a:t>SSD				jednotky TB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>
                <a:solidFill>
                  <a:schemeClr val="accent2"/>
                </a:solidFill>
                <a:latin typeface="Arial" panose="020B0604020202020204" pitchFamily="34" charset="0"/>
              </a:rPr>
              <a:t>Disketa			1,44 MB (nepoužívá se)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646</Words>
  <Application>Microsoft Office PowerPoint</Application>
  <PresentationFormat>Předvádění na obrazovce (4:3)</PresentationFormat>
  <Paragraphs>119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Motiv sady Office</vt:lpstr>
      <vt:lpstr>Rovnice</vt:lpstr>
      <vt:lpstr>Jednotky kapacity paměti</vt:lpstr>
      <vt:lpstr>Jednotky kapacity paměti</vt:lpstr>
      <vt:lpstr>Značení</vt:lpstr>
      <vt:lpstr>Byte a násobné jednotky</vt:lpstr>
      <vt:lpstr>Násobné jednotky</vt:lpstr>
      <vt:lpstr>Nové předpony pro násobné jednotky</vt:lpstr>
      <vt:lpstr>Příklad na přepočet bytů na GB (nejsou použity nové předpony!!!)</vt:lpstr>
      <vt:lpstr>Příklad na přepočet bytů na GB (nejsou použity nové předpony!!!)</vt:lpstr>
      <vt:lpstr>Příklady kapacit některých paměťových médií</vt:lpstr>
      <vt:lpstr>Úlohy na kapacity</vt:lpstr>
      <vt:lpstr>Úlohy na výpočty </vt:lpstr>
      <vt:lpstr>Úlohy na výpočty - řešení 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Jednotky kapacity</dc:title>
  <dc:creator>Ucitel1B2</dc:creator>
  <cp:lastModifiedBy>Admin</cp:lastModifiedBy>
  <cp:revision>29</cp:revision>
  <dcterms:created xsi:type="dcterms:W3CDTF">2012-03-13T07:35:35Z</dcterms:created>
  <dcterms:modified xsi:type="dcterms:W3CDTF">2020-03-17T09:39:07Z</dcterms:modified>
</cp:coreProperties>
</file>