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5" r:id="rId6"/>
    <p:sldId id="261" r:id="rId7"/>
    <p:sldId id="259" r:id="rId8"/>
    <p:sldId id="260" r:id="rId9"/>
    <p:sldId id="263" r:id="rId10"/>
    <p:sldId id="264" r:id="rId11"/>
    <p:sldId id="270" r:id="rId12"/>
    <p:sldId id="266" r:id="rId13"/>
    <p:sldId id="276" r:id="rId14"/>
    <p:sldId id="267" r:id="rId15"/>
    <p:sldId id="271" r:id="rId16"/>
    <p:sldId id="272" r:id="rId17"/>
    <p:sldId id="268" r:id="rId18"/>
    <p:sldId id="273" r:id="rId19"/>
    <p:sldId id="275" r:id="rId2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2000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A1"/>
    <a:srgbClr val="FFFFCC"/>
    <a:srgbClr val="FFFF99"/>
    <a:srgbClr val="A50021"/>
    <a:srgbClr val="3399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27B7E-621B-4AED-A3CB-9D633A9BF01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39036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17A8B-BC5E-42C0-BD08-EE1614F9DEA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25169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FB3C8-9DFC-475E-B36E-EA451B0D8FA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40600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28960-7B26-40EF-8D53-C110727B280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105352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D3E62-DB5B-4DEE-978E-E61DEFAE9A2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116537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0D536D-64FC-4195-AFC6-A7B0F7C0E05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6907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6BE96-E7A2-4456-B110-9C8DAF7A362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8651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23FEB-A2E3-4976-BABC-5796FAE4ACF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469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9F8A7-413A-4E9B-8046-EC876EE105E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28352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C0656-52FA-4B8E-A8D4-256A85BF16F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2135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7B355-FC00-4B90-851A-C0600074CDD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4644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D8F41-E925-4E10-AF7E-1B08863DB84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7185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F102E-DF2E-4A9E-AED1-50FCF2B6816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6031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08A06-4460-48F1-999F-65D82B9D14B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80340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pPr>
              <a:defRPr/>
            </a:pPr>
            <a:fld id="{0623AD50-6253-4141-ABDD-8FCE87EEDDD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23913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2319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39888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Typografická pravidla </a:t>
            </a:r>
            <a:br>
              <a:rPr lang="cs-CZ" altLang="cs-CZ" smtClean="0"/>
            </a:br>
            <a:endParaRPr lang="cs-CZ" altLang="cs-CZ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7016750" cy="175260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Příklady a pravidla pro správné psaní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547813" y="6165850"/>
            <a:ext cx="7489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600">
                <a:cs typeface="Arial" charset="0"/>
              </a:rPr>
              <a:t>Autorka: Ing. Markéta Aubrechtová, Podkrušnohorské gymnázium, Most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Spojení čísel se značkami, slovy nebo písmeny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91513" cy="49244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800" dirty="0" smtClean="0"/>
              <a:t>10%			10procentní	desetiprocentní</a:t>
            </a:r>
          </a:p>
          <a:p>
            <a:pPr eaLnBrk="1" hangingPunct="1">
              <a:buFontTx/>
              <a:buNone/>
            </a:pPr>
            <a:r>
              <a:rPr lang="cs-CZ" altLang="cs-CZ" sz="2800" dirty="0" smtClean="0"/>
              <a:t>12V baterie		12voltová 		</a:t>
            </a:r>
            <a:r>
              <a:rPr lang="cs-CZ" altLang="cs-CZ" sz="2800" dirty="0" err="1" smtClean="0"/>
              <a:t>dvanáctivoltová</a:t>
            </a:r>
            <a:endParaRPr lang="cs-CZ" altLang="cs-CZ" sz="2800" dirty="0" smtClean="0"/>
          </a:p>
          <a:p>
            <a:pPr eaLnBrk="1" hangingPunct="1">
              <a:buFontTx/>
              <a:buNone/>
            </a:pPr>
            <a:r>
              <a:rPr lang="cs-CZ" altLang="cs-CZ" sz="2800" dirty="0" smtClean="0"/>
              <a:t>100GB disk	100gigabytový 	</a:t>
            </a:r>
            <a:r>
              <a:rPr lang="cs-CZ" altLang="cs-CZ" sz="2800" dirty="0" err="1" smtClean="0"/>
              <a:t>stogigabytový</a:t>
            </a:r>
            <a:endParaRPr lang="cs-CZ" altLang="cs-CZ" sz="2800" dirty="0" smtClean="0"/>
          </a:p>
          <a:p>
            <a:pPr eaLnBrk="1" hangingPunct="1">
              <a:buFontTx/>
              <a:buNone/>
            </a:pPr>
            <a:r>
              <a:rPr lang="cs-CZ" altLang="cs-CZ" sz="2800" dirty="0" smtClean="0"/>
              <a:t>5kg balík		5kilový balík	pětikilový balík</a:t>
            </a:r>
          </a:p>
          <a:p>
            <a:pPr eaLnBrk="1" hangingPunct="1">
              <a:buFontTx/>
              <a:buNone/>
            </a:pPr>
            <a:r>
              <a:rPr lang="cs-CZ" altLang="cs-CZ" sz="2800" dirty="0" smtClean="0"/>
              <a:t>			6letý chlapec	šestiletý chlapec</a:t>
            </a:r>
          </a:p>
          <a:p>
            <a:pPr eaLnBrk="1" hangingPunct="1">
              <a:buFontTx/>
              <a:buNone/>
            </a:pPr>
            <a:r>
              <a:rPr lang="cs-CZ" altLang="cs-CZ" sz="2800" dirty="0" smtClean="0"/>
              <a:t>			10násobný		desetinásobný</a:t>
            </a:r>
          </a:p>
          <a:p>
            <a:pPr eaLnBrk="1" hangingPunct="1">
              <a:buFontTx/>
              <a:buNone/>
            </a:pPr>
            <a:r>
              <a:rPr lang="cs-CZ" altLang="cs-CZ" sz="2800" dirty="0" smtClean="0"/>
              <a:t>8x			8krát			osmkrát</a:t>
            </a:r>
          </a:p>
          <a:p>
            <a:pPr eaLnBrk="1" hangingPunct="1">
              <a:buFontTx/>
              <a:buNone/>
            </a:pPr>
            <a:endParaRPr lang="cs-CZ" altLang="cs-CZ" sz="2800" dirty="0" smtClean="0"/>
          </a:p>
          <a:p>
            <a:pPr eaLnBrk="1" hangingPunct="1">
              <a:buFontTx/>
              <a:buNone/>
            </a:pPr>
            <a:r>
              <a:rPr lang="cs-CZ" altLang="cs-CZ" sz="2800" dirty="0" smtClean="0"/>
              <a:t>		formát A4; ulice J. Skupy 12b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Časté chyby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mtClean="0">
                <a:solidFill>
                  <a:srgbClr val="FF3300"/>
                </a:solidFill>
              </a:rPr>
              <a:t>10ti procentní			10-ti procentní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mtClean="0">
                <a:solidFill>
                  <a:srgbClr val="FF3300"/>
                </a:solidFill>
              </a:rPr>
              <a:t>12ti voltová baterie		12-ti voltová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mtClean="0">
                <a:solidFill>
                  <a:srgbClr val="FF3300"/>
                </a:solidFill>
              </a:rPr>
              <a:t>5ti kilový balík			5-ti kilový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mtClean="0">
                <a:solidFill>
                  <a:srgbClr val="FF3300"/>
                </a:solidFill>
              </a:rPr>
              <a:t>6ti letý		6-ti letý		6ti-letý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mtClean="0">
                <a:solidFill>
                  <a:srgbClr val="FF3300"/>
                </a:solidFill>
              </a:rPr>
              <a:t>10ti násobný			10-ti násobný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mtClean="0">
                <a:solidFill>
                  <a:srgbClr val="FF3300"/>
                </a:solidFill>
              </a:rPr>
              <a:t>8-krát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mtClean="0"/>
              <a:t>Správně jsou tato přídavná jména napsána na předchozím snímku.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Spojovník a pomlčka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525621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>
                <a:solidFill>
                  <a:srgbClr val="3399FF"/>
                </a:solidFill>
              </a:rPr>
              <a:t>Spojovník</a:t>
            </a:r>
            <a:r>
              <a:rPr lang="cs-CZ" altLang="cs-CZ" sz="2400" smtClean="0"/>
              <a:t> se nachází na klávesnici vedle pravé klávesy Shift. Spojovník se píše bez mezer z obou stran.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česko-anglický slovník; Frýdek-Místek; má-li; n-tý; n-krát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smtClean="0"/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>
                <a:solidFill>
                  <a:srgbClr val="3399FF"/>
                </a:solidFill>
              </a:rPr>
              <a:t>Pomlčka</a:t>
            </a:r>
            <a:r>
              <a:rPr lang="cs-CZ" altLang="cs-CZ" sz="2400" smtClean="0"/>
              <a:t> není na klávesnici. Pomlčka je o něco delší než spojovník. Pomlčku napíšeme pomocí </a:t>
            </a:r>
            <a:r>
              <a:rPr lang="cs-CZ" altLang="cs-CZ" sz="2400" i="1" smtClean="0"/>
              <a:t>levý Alt + 0150</a:t>
            </a:r>
            <a:r>
              <a:rPr lang="cs-CZ" altLang="cs-CZ" sz="2400" smtClean="0"/>
              <a:t> nebo </a:t>
            </a:r>
            <a:r>
              <a:rPr lang="cs-CZ" altLang="cs-CZ" sz="2400" i="1" smtClean="0"/>
              <a:t>Ctrl + mínus</a:t>
            </a:r>
            <a:r>
              <a:rPr lang="cs-CZ" altLang="cs-CZ" sz="2400" smtClean="0"/>
              <a:t> na numerické klávesnici (Word). Před a za pomlčkou se píše mezera. Pouze ve významu „až“, „od do“, „versus“ , „a“se pomlčka píše bez mezer.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vzdálenost Most – Praha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Vím, že můj praděd – rakousko-uherský oficír – pobýval ve Vídni i v Budapešti.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pondělí–pátek; otevřeno 14:00–20:00 h;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zápas Sparta–Slavia; dvojice Pat–Mat 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Spojovník a pomlčka – další možnosti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250825" y="1600200"/>
            <a:ext cx="8713788" cy="48529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400" smtClean="0"/>
              <a:t>Je-li alespoň jeden z výrazů v místním jménu víceslovný, je dovoleno nahradit spojovník pomlčkou s mezerami.</a:t>
            </a:r>
          </a:p>
          <a:p>
            <a:pPr eaLnBrk="1" hangingPunct="1">
              <a:buFontTx/>
              <a:buNone/>
            </a:pPr>
            <a:r>
              <a:rPr lang="cs-CZ" altLang="cs-CZ" sz="2400" smtClean="0"/>
              <a:t>Praha 8-Kobylisy			Praha 8 – Kobylisy</a:t>
            </a:r>
          </a:p>
          <a:p>
            <a:pPr eaLnBrk="1" hangingPunct="1">
              <a:buFontTx/>
              <a:buNone/>
            </a:pPr>
            <a:endParaRPr lang="cs-CZ" altLang="cs-CZ" sz="2400" smtClean="0"/>
          </a:p>
          <a:p>
            <a:pPr eaLnBrk="1" hangingPunct="1">
              <a:buFontTx/>
              <a:buNone/>
            </a:pPr>
            <a:r>
              <a:rPr lang="cs-CZ" altLang="cs-CZ" sz="2400" smtClean="0"/>
              <a:t>Je-li alespoň jeden v výrazů spojených pomlčkou označující rozsah nebo nahrazující výrazy „a“ či „versus“ víceslovný, je dovoleno psát pomlčku s mezerami.</a:t>
            </a:r>
          </a:p>
          <a:p>
            <a:pPr eaLnBrk="1" hangingPunct="1">
              <a:buFontTx/>
              <a:buNone/>
            </a:pPr>
            <a:r>
              <a:rPr lang="cs-CZ" altLang="cs-CZ" sz="2400" smtClean="0"/>
              <a:t>Štědrý den–Nový rok		Štědrý den – Nový rok</a:t>
            </a:r>
          </a:p>
          <a:p>
            <a:pPr eaLnBrk="1" hangingPunct="1">
              <a:buFontTx/>
              <a:buNone/>
            </a:pPr>
            <a:r>
              <a:rPr lang="cs-CZ" altLang="cs-CZ" sz="2400" smtClean="0"/>
              <a:t>24. 12. 2015–1. 1. 2016		24. 12. 2015 – 1. 1. 2016</a:t>
            </a:r>
          </a:p>
          <a:p>
            <a:pPr eaLnBrk="1" hangingPunct="1">
              <a:buFontTx/>
              <a:buNone/>
            </a:pPr>
            <a:r>
              <a:rPr lang="cs-CZ" altLang="cs-CZ" sz="2400" smtClean="0"/>
              <a:t>nešikové Pat–Mat			nešikové Pat – Mat</a:t>
            </a:r>
          </a:p>
          <a:p>
            <a:pPr eaLnBrk="1" hangingPunct="1">
              <a:buFontTx/>
              <a:buNone/>
            </a:pPr>
            <a:r>
              <a:rPr lang="cs-CZ" altLang="cs-CZ" sz="2400" smtClean="0"/>
              <a:t>zápas Karlovy Vary–Most		zápas Karlovy Vary – Most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Často používané zkratky I.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692275" y="4149725"/>
            <a:ext cx="6983413" cy="2519363"/>
          </a:xfrm>
          <a:solidFill>
            <a:srgbClr val="FFFF99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400" i="1" dirty="0" smtClean="0"/>
              <a:t>Existují další zkratky tvořené začátkem </a:t>
            </a:r>
            <a:r>
              <a:rPr lang="cs-CZ" altLang="cs-CZ" sz="2400" i="1" dirty="0" smtClean="0"/>
              <a:t>slova. 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600200"/>
            <a:ext cx="8147050" cy="23336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mtClean="0"/>
              <a:t>Za zkratkami, které se tvoří začátkem slova, se píše tečka.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mtClean="0"/>
              <a:t>p. (pan, pánové)		p. Novák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mtClean="0"/>
              <a:t>r. (rok)			v r. 2010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mtClean="0"/>
              <a:t>např. (například); mil. (milion); zvl. (zvláště)	 </a:t>
            </a:r>
          </a:p>
        </p:txBody>
      </p:sp>
      <p:sp>
        <p:nvSpPr>
          <p:cNvPr id="15365" name="Oval 6"/>
          <p:cNvSpPr>
            <a:spLocks noChangeArrowheads="1"/>
          </p:cNvSpPr>
          <p:nvPr/>
        </p:nvSpPr>
        <p:spPr bwMode="auto">
          <a:xfrm>
            <a:off x="5076825" y="5373688"/>
            <a:ext cx="2879725" cy="122396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endParaRPr lang="cs-CZ" altLang="cs-CZ"/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2699792" y="4580731"/>
            <a:ext cx="3959225" cy="165735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cs-CZ" altLang="cs-CZ" sz="1800" dirty="0"/>
              <a:t>č. (číslo)	       </a:t>
            </a:r>
            <a:r>
              <a:rPr lang="cs-CZ" altLang="cs-CZ" sz="1800" dirty="0" smtClean="0"/>
              <a:t>	s</a:t>
            </a:r>
            <a:r>
              <a:rPr lang="cs-CZ" altLang="cs-CZ" sz="1800" dirty="0"/>
              <a:t>. (strana)</a:t>
            </a:r>
          </a:p>
          <a:p>
            <a:pPr eaLnBrk="1" hangingPunct="1">
              <a:buFontTx/>
              <a:buNone/>
            </a:pPr>
            <a:r>
              <a:rPr lang="cs-CZ" altLang="cs-CZ" sz="1800" dirty="0"/>
              <a:t>max.		 min.	</a:t>
            </a:r>
          </a:p>
          <a:p>
            <a:pPr eaLnBrk="1" hangingPunct="1">
              <a:buFontTx/>
              <a:buNone/>
            </a:pPr>
            <a:r>
              <a:rPr lang="cs-CZ" altLang="cs-CZ" sz="1800" dirty="0"/>
              <a:t>ml.		 st.</a:t>
            </a:r>
          </a:p>
          <a:p>
            <a:pPr eaLnBrk="1" hangingPunct="1">
              <a:buFontTx/>
              <a:buNone/>
            </a:pPr>
            <a:r>
              <a:rPr lang="cs-CZ" altLang="cs-CZ" sz="1800" dirty="0"/>
              <a:t>př.		zkr.</a:t>
            </a:r>
          </a:p>
        </p:txBody>
      </p:sp>
      <p:sp>
        <p:nvSpPr>
          <p:cNvPr id="15367" name="Oval 8"/>
          <p:cNvSpPr>
            <a:spLocks noChangeArrowheads="1"/>
          </p:cNvSpPr>
          <p:nvPr/>
        </p:nvSpPr>
        <p:spPr bwMode="auto">
          <a:xfrm>
            <a:off x="4500563" y="5734050"/>
            <a:ext cx="3816350" cy="1008063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build="p" animBg="1"/>
      <p:bldP spid="2048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Často používané zkratky II.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35975" cy="16843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3200" smtClean="0"/>
              <a:t>Jestliže se slovo krátí začátkem a koncem, tečka za zkratku nepatří.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3200" smtClean="0"/>
              <a:t>fa (firma), fce (funkce), rce (rovnice), pí (paní)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476375" y="4292600"/>
            <a:ext cx="7283450" cy="1833563"/>
          </a:xfrm>
          <a:solidFill>
            <a:srgbClr val="FFFF99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i="1" smtClean="0"/>
              <a:t>Co znamená zkratka viz?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/>
              <a:t>					viz = rozkazovací 						způsob 							slovesa vidět</a:t>
            </a:r>
          </a:p>
        </p:txBody>
      </p:sp>
      <p:sp>
        <p:nvSpPr>
          <p:cNvPr id="16389" name="Oval 6"/>
          <p:cNvSpPr>
            <a:spLocks noChangeArrowheads="1"/>
          </p:cNvSpPr>
          <p:nvPr/>
        </p:nvSpPr>
        <p:spPr bwMode="auto">
          <a:xfrm>
            <a:off x="5076825" y="5445125"/>
            <a:ext cx="3455988" cy="50482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endParaRPr lang="cs-CZ" altLang="cs-CZ"/>
          </a:p>
        </p:txBody>
      </p:sp>
      <p:sp>
        <p:nvSpPr>
          <p:cNvPr id="16390" name="Oval 9"/>
          <p:cNvSpPr>
            <a:spLocks noChangeArrowheads="1"/>
          </p:cNvSpPr>
          <p:nvPr/>
        </p:nvSpPr>
        <p:spPr bwMode="auto">
          <a:xfrm>
            <a:off x="4427538" y="3573463"/>
            <a:ext cx="3600450" cy="4318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endParaRPr lang="cs-CZ" altLang="cs-CZ"/>
          </a:p>
        </p:txBody>
      </p:sp>
      <p:sp>
        <p:nvSpPr>
          <p:cNvPr id="16391" name="Oval 12"/>
          <p:cNvSpPr>
            <a:spLocks noChangeArrowheads="1"/>
          </p:cNvSpPr>
          <p:nvPr/>
        </p:nvSpPr>
        <p:spPr bwMode="auto">
          <a:xfrm>
            <a:off x="1258888" y="5445125"/>
            <a:ext cx="3384550" cy="72072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endParaRPr lang="cs-CZ" altLang="cs-CZ"/>
          </a:p>
        </p:txBody>
      </p:sp>
      <p:sp>
        <p:nvSpPr>
          <p:cNvPr id="26637" name="Oval 13"/>
          <p:cNvSpPr>
            <a:spLocks noChangeArrowheads="1"/>
          </p:cNvSpPr>
          <p:nvPr/>
        </p:nvSpPr>
        <p:spPr bwMode="auto">
          <a:xfrm>
            <a:off x="9324528" y="3033713"/>
            <a:ext cx="3024188" cy="10795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endParaRPr lang="cs-CZ" altLang="cs-CZ"/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468313" y="4292600"/>
            <a:ext cx="971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cs-CZ" altLang="cs-CZ" sz="1800" dirty="0"/>
              <a:t>Otázka: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66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 nodeType="clickPar">
                      <p:stCondLst>
                        <p:cond delay="0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637"/>
                  </p:tgtEl>
                </p:cond>
              </p:nextCondLst>
            </p:seq>
          </p:childTnLst>
        </p:cTn>
      </p:par>
    </p:tnLst>
    <p:bldLst>
      <p:bldP spid="26628" grpId="0" build="p" animBg="1"/>
      <p:bldP spid="26637" grpId="0" animBg="1"/>
      <p:bldP spid="26637" grpId="1" animBg="1"/>
      <p:bldP spid="2663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Další používané zkratky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268413"/>
            <a:ext cx="8435975" cy="30241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Zkratky dvou nebo více slov (za tečkami se píší mezery):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smtClean="0"/>
              <a:t>a. s.		akciová společnost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smtClean="0"/>
              <a:t>aj.		a jiné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smtClean="0"/>
              <a:t>apod.		a podobně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smtClean="0"/>
              <a:t>atd.		a tak dále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smtClean="0"/>
              <a:t>mn. č.		množné číslo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smtClean="0"/>
              <a:t>n. l.		našeho letopočtu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smtClean="0"/>
              <a:t>př. n. l.		před naším letopočtem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smtClean="0"/>
              <a:t>v. r. 		vlastní rukou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187450" y="4437063"/>
            <a:ext cx="7572375" cy="2087562"/>
          </a:xfrm>
          <a:solidFill>
            <a:srgbClr val="FFFF99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400" i="1" dirty="0" smtClean="0"/>
              <a:t>Ja</a:t>
            </a:r>
            <a:r>
              <a:rPr lang="cs-CZ" altLang="cs-CZ" sz="2400" i="1" dirty="0" smtClean="0"/>
              <a:t>k </a:t>
            </a:r>
            <a:r>
              <a:rPr lang="cs-CZ" altLang="cs-CZ" sz="2400" i="1" dirty="0" smtClean="0"/>
              <a:t>se správně napíše zkratka pro společnost </a:t>
            </a:r>
          </a:p>
          <a:p>
            <a:pPr eaLnBrk="1" hangingPunct="1">
              <a:buFontTx/>
              <a:buNone/>
            </a:pPr>
            <a:r>
              <a:rPr lang="cs-CZ" altLang="cs-CZ" sz="2400" i="1" dirty="0" smtClean="0"/>
              <a:t>s ručením omezeným?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/>
              <a:t>			</a:t>
            </a:r>
            <a:r>
              <a:rPr lang="cs-CZ" altLang="cs-CZ" sz="2000" dirty="0" smtClean="0"/>
              <a:t>s</a:t>
            </a:r>
            <a:r>
              <a:rPr lang="cs-CZ" altLang="cs-CZ" sz="2000" dirty="0" smtClean="0"/>
              <a:t>. r. o. 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/>
              <a:t>			</a:t>
            </a:r>
            <a:r>
              <a:rPr lang="cs-CZ" altLang="cs-CZ" sz="2000" dirty="0" smtClean="0"/>
              <a:t>spol</a:t>
            </a:r>
            <a:r>
              <a:rPr lang="cs-CZ" altLang="cs-CZ" sz="2000" dirty="0" smtClean="0"/>
              <a:t>. s r. o. 						</a:t>
            </a:r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5076825" y="5445125"/>
            <a:ext cx="3455988" cy="50482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endParaRPr lang="cs-CZ" altLang="cs-CZ"/>
          </a:p>
        </p:txBody>
      </p:sp>
      <p:sp>
        <p:nvSpPr>
          <p:cNvPr id="17414" name="Oval 7"/>
          <p:cNvSpPr>
            <a:spLocks noChangeArrowheads="1"/>
          </p:cNvSpPr>
          <p:nvPr/>
        </p:nvSpPr>
        <p:spPr bwMode="auto">
          <a:xfrm>
            <a:off x="1258888" y="5445125"/>
            <a:ext cx="3384550" cy="72072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endParaRPr lang="cs-CZ" altLang="cs-CZ"/>
          </a:p>
        </p:txBody>
      </p:sp>
      <p:sp>
        <p:nvSpPr>
          <p:cNvPr id="28680" name="Oval 8"/>
          <p:cNvSpPr>
            <a:spLocks noChangeArrowheads="1"/>
          </p:cNvSpPr>
          <p:nvPr/>
        </p:nvSpPr>
        <p:spPr bwMode="auto">
          <a:xfrm>
            <a:off x="9612560" y="1700808"/>
            <a:ext cx="3024188" cy="10795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cs-CZ" altLang="cs-CZ" dirty="0"/>
              <a:t>Ad 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286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680"/>
                  </p:tgtEl>
                </p:cond>
              </p:nextCondLst>
            </p:seq>
          </p:childTnLst>
        </p:cTn>
      </p:par>
    </p:tnLst>
    <p:bldLst>
      <p:bldP spid="28676" grpId="0" build="p" animBg="1"/>
      <p:bldP spid="28680" grpId="0" animBg="1"/>
      <p:bldP spid="28680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Zkratky titulů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8600" cy="32686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/>
              <a:t>Bc.		bakalář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/>
              <a:t>Ing.</a:t>
            </a:r>
            <a:r>
              <a:rPr lang="cs-CZ" altLang="cs-CZ" sz="2000" i="1" smtClean="0"/>
              <a:t>		</a:t>
            </a:r>
            <a:r>
              <a:rPr lang="cs-CZ" altLang="cs-CZ" sz="2000" smtClean="0"/>
              <a:t>inženýr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/>
              <a:t>Ing. arch.	inženýr architekt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/>
              <a:t>Mgr.		magistr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/>
              <a:t>MgA.		magistr umění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/>
              <a:t>MUDr.		doktor medicíny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/>
              <a:t>MDDr.		zubní lékař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/>
              <a:t>MVDr.		doktor veterinární 		medicíny</a:t>
            </a:r>
            <a:endParaRPr lang="cs-CZ" altLang="cs-CZ" sz="2000" i="1" smtClean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038600" cy="33416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/>
              <a:t>JUDr.		doktor práv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/>
              <a:t>RNDr.		doktor 				přírodních věd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/>
              <a:t>PhDr.		doktor filozofie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/>
              <a:t>PharmDr.	doktor 				farmacie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/>
              <a:t>ThDr.		doktor teologie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i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/>
              <a:t>doc.</a:t>
            </a:r>
            <a:r>
              <a:rPr lang="cs-CZ" altLang="cs-CZ" sz="2000" i="1" smtClean="0"/>
              <a:t>		</a:t>
            </a:r>
            <a:r>
              <a:rPr lang="cs-CZ" altLang="cs-CZ" sz="2000" smtClean="0"/>
              <a:t>docent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/>
              <a:t>prof. 		Profesor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/>
              <a:t>		</a:t>
            </a:r>
          </a:p>
        </p:txBody>
      </p:sp>
      <p:sp>
        <p:nvSpPr>
          <p:cNvPr id="18437" name="TextovéPole 2"/>
          <p:cNvSpPr txBox="1">
            <a:spLocks noChangeArrowheads="1"/>
          </p:cNvSpPr>
          <p:nvPr/>
        </p:nvSpPr>
        <p:spPr bwMode="auto">
          <a:xfrm>
            <a:off x="468313" y="5373688"/>
            <a:ext cx="8280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cs-CZ" altLang="cs-CZ" sz="2000"/>
              <a:t>Ph.D., MBA	píšeme za jménem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Psaní titulů se jmény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55776" y="1556792"/>
            <a:ext cx="4038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dirty="0" smtClean="0"/>
              <a:t>Bc. Karel Starý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Ing. Karla Malá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Mgr. Petr Vít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MUDr. Jan Čep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Mgr. Ing. </a:t>
            </a:r>
            <a:r>
              <a:rPr lang="cs-CZ" altLang="cs-CZ" smtClean="0"/>
              <a:t>Ivo </a:t>
            </a:r>
            <a:r>
              <a:rPr lang="cs-CZ" altLang="cs-CZ" smtClean="0"/>
              <a:t>Lukeš</a:t>
            </a:r>
            <a:endParaRPr lang="cs-CZ" altLang="cs-CZ" dirty="0" smtClean="0"/>
          </a:p>
          <a:p>
            <a:pPr eaLnBrk="1" hangingPunct="1">
              <a:buFontTx/>
              <a:buNone/>
            </a:pPr>
            <a:r>
              <a:rPr lang="cs-CZ" altLang="cs-CZ" dirty="0" smtClean="0"/>
              <a:t>JUDr. Dan Bílý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prof. Ing. Ria Zlá, Ph.D.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Jan Novák, MBA</a:t>
            </a:r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Použité zdroje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400" dirty="0" smtClean="0"/>
              <a:t>KROUŽEK, Jiří; KULDOVÁ, Olga. </a:t>
            </a:r>
            <a:r>
              <a:rPr lang="cs-CZ" altLang="cs-CZ" sz="2400" i="1" dirty="0" smtClean="0"/>
              <a:t>Písemná a elektronická komunikace</a:t>
            </a:r>
            <a:r>
              <a:rPr lang="cs-CZ" altLang="cs-CZ" sz="2400" dirty="0" smtClean="0"/>
              <a:t>. Praha: Fortuna, 2007, ISBN 8-7168-838-3. </a:t>
            </a:r>
          </a:p>
        </p:txBody>
      </p:sp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345689" y="2714852"/>
            <a:ext cx="8569325" cy="1274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cs-CZ" altLang="cs-CZ" sz="2400" dirty="0" smtClean="0"/>
              <a:t>ČSN </a:t>
            </a:r>
            <a:r>
              <a:rPr lang="cs-CZ" altLang="cs-CZ" sz="2400" dirty="0"/>
              <a:t>01 6910. Úprava dokumentů zpracovaných textovými procesory. Česká technická norma. ÚNMZ, červenec 2014.</a:t>
            </a:r>
          </a:p>
          <a:p>
            <a:pPr eaLnBrk="1" hangingPunct="1">
              <a:buFontTx/>
              <a:buNone/>
            </a:pPr>
            <a:endParaRPr lang="cs-CZ" altLang="cs-CZ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Tečka, čárka, dvojtečka, středník, otazník, vykřičník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496300" cy="3455987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cs-CZ" altLang="cs-CZ" smtClean="0"/>
              <a:t>Vlak přijel, ale měl zpoždění. Kdy přijel </a:t>
            </a:r>
          </a:p>
          <a:p>
            <a:pPr algn="just" eaLnBrk="1" hangingPunct="1">
              <a:buFontTx/>
              <a:buNone/>
            </a:pPr>
            <a:r>
              <a:rPr lang="cs-CZ" altLang="cs-CZ" smtClean="0"/>
              <a:t>vlak? Nastupujte! Vlak odjíždí; mizí v dáli.</a:t>
            </a:r>
          </a:p>
          <a:p>
            <a:pPr algn="just" eaLnBrk="1" hangingPunct="1">
              <a:buFontTx/>
              <a:buNone/>
            </a:pPr>
            <a:endParaRPr lang="cs-CZ" altLang="cs-CZ" smtClean="0">
              <a:solidFill>
                <a:srgbClr val="3399FF"/>
              </a:solidFill>
            </a:endParaRPr>
          </a:p>
          <a:p>
            <a:pPr eaLnBrk="1" hangingPunct="1">
              <a:buFontTx/>
              <a:buNone/>
            </a:pPr>
            <a:r>
              <a:rPr lang="cs-CZ" altLang="cs-CZ" smtClean="0"/>
              <a:t>Pravidlo: </a:t>
            </a:r>
            <a:r>
              <a:rPr lang="cs-CZ" altLang="cs-CZ" smtClean="0">
                <a:solidFill>
                  <a:srgbClr val="A50021"/>
                </a:solidFill>
              </a:rPr>
              <a:t>za</a:t>
            </a:r>
            <a:r>
              <a:rPr lang="cs-CZ" altLang="cs-CZ" smtClean="0"/>
              <a:t> tečkou, čárkou, středníkem, dvojtečkou, otazníkem a vykřičníkem se vždy píše jedna mezera. </a:t>
            </a:r>
          </a:p>
          <a:p>
            <a:pPr algn="just" eaLnBrk="1" hangingPunct="1">
              <a:buFontTx/>
              <a:buNone/>
            </a:pPr>
            <a:endParaRPr lang="cs-CZ" altLang="cs-CZ" smtClean="0"/>
          </a:p>
        </p:txBody>
      </p:sp>
      <p:graphicFrame>
        <p:nvGraphicFramePr>
          <p:cNvPr id="3086" name="Group 14"/>
          <p:cNvGraphicFramePr>
            <a:graphicFrameLocks noGrp="1"/>
          </p:cNvGraphicFramePr>
          <p:nvPr/>
        </p:nvGraphicFramePr>
        <p:xfrm>
          <a:off x="395288" y="1628775"/>
          <a:ext cx="7705725" cy="1152525"/>
        </p:xfrm>
        <a:graphic>
          <a:graphicData uri="http://schemas.openxmlformats.org/drawingml/2006/table">
            <a:tbl>
              <a:tblPr/>
              <a:tblGrid>
                <a:gridCol w="7705725"/>
              </a:tblGrid>
              <a:tr h="1152525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Závorky kulaté ( ) a hranaté [ ]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931150" cy="30527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/>
              <a:t>Navštívil nás a vyprávěl (nikdo mu však nevěřil).</a:t>
            </a:r>
          </a:p>
          <a:p>
            <a:pPr eaLnBrk="1" hangingPunct="1">
              <a:buFontTx/>
              <a:buNone/>
            </a:pPr>
            <a:r>
              <a:rPr lang="cs-CZ" altLang="cs-CZ" smtClean="0"/>
              <a:t>Výslovnost anglického slova child je [čaild].</a:t>
            </a:r>
          </a:p>
          <a:p>
            <a:pPr eaLnBrk="1" hangingPunct="1">
              <a:buFontTx/>
              <a:buNone/>
            </a:pPr>
            <a:r>
              <a:rPr lang="cs-CZ" altLang="cs-CZ" smtClean="0"/>
              <a:t>Matematický zápis výpočtu: y = [(a + b) * c] * 25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11188" y="3573463"/>
            <a:ext cx="7559675" cy="9683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/>
              <a:t>Pravidlo: za levou závorkou a před pravou závorkou se </a:t>
            </a:r>
            <a:r>
              <a:rPr lang="cs-CZ" altLang="cs-CZ" smtClean="0">
                <a:solidFill>
                  <a:srgbClr val="FF3300"/>
                </a:solidFill>
              </a:rPr>
              <a:t>nepíše</a:t>
            </a:r>
            <a:r>
              <a:rPr lang="cs-CZ" altLang="cs-CZ" smtClean="0"/>
              <a:t> mezera.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1873250"/>
          </a:xfrm>
        </p:spPr>
        <p:txBody>
          <a:bodyPr/>
          <a:lstStyle/>
          <a:p>
            <a:pPr eaLnBrk="1" hangingPunct="1"/>
            <a:r>
              <a:rPr lang="cs-CZ" altLang="cs-CZ" sz="4000" smtClean="0"/>
              <a:t>Psaní čísel</a:t>
            </a:r>
            <a:br>
              <a:rPr lang="cs-CZ" altLang="cs-CZ" sz="4000" smtClean="0"/>
            </a:br>
            <a:endParaRPr lang="cs-CZ" altLang="cs-CZ" sz="4000" smtClean="0"/>
          </a:p>
        </p:txBody>
      </p:sp>
      <p:graphicFrame>
        <p:nvGraphicFramePr>
          <p:cNvPr id="12334" name="Group 46"/>
          <p:cNvGraphicFramePr>
            <a:graphicFrameLocks noGrp="1"/>
          </p:cNvGraphicFramePr>
          <p:nvPr>
            <p:ph sz="half" idx="1"/>
          </p:nvPr>
        </p:nvGraphicFramePr>
        <p:xfrm>
          <a:off x="539750" y="1484313"/>
          <a:ext cx="8229600" cy="1463675"/>
        </p:xfrm>
        <a:graphic>
          <a:graphicData uri="http://schemas.openxmlformats.org/drawingml/2006/table">
            <a:tbl>
              <a:tblPr/>
              <a:tblGrid>
                <a:gridCol w="1882775"/>
                <a:gridCol w="1409700"/>
                <a:gridCol w="1644650"/>
                <a:gridCol w="1646238"/>
                <a:gridCol w="1646237"/>
              </a:tblGrid>
              <a:tr h="945290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Desetinné číslo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Kladné číslo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Záporné číslo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Procenta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Stupně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385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125,36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+56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-321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24,5 %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35°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43" name="Rectangle 44"/>
          <p:cNvSpPr>
            <a:spLocks noGrp="1" noChangeArrowheads="1"/>
          </p:cNvSpPr>
          <p:nvPr>
            <p:ph type="body" sz="half" idx="2"/>
          </p:nvPr>
        </p:nvSpPr>
        <p:spPr>
          <a:xfrm>
            <a:off x="468313" y="3284538"/>
            <a:ext cx="8229600" cy="1944687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800" baseline="30000" dirty="0" smtClean="0"/>
              <a:t>Psaní tisíců: čísla se člení po trojicích (vlevo i vpravo od desetinné čárky). Čtyřmístná čísla se mohou psát bez mezery.</a:t>
            </a:r>
          </a:p>
          <a:p>
            <a:pPr eaLnBrk="1" hangingPunct="1">
              <a:buFontTx/>
              <a:buNone/>
            </a:pPr>
            <a:r>
              <a:rPr lang="cs-CZ" altLang="cs-CZ" sz="2800" baseline="30000" dirty="0" smtClean="0"/>
              <a:t> </a:t>
            </a:r>
            <a:r>
              <a:rPr lang="cs-CZ" altLang="cs-CZ" baseline="30000" dirty="0" smtClean="0"/>
              <a:t>23 100		65 123 328		3,432 01	4000</a:t>
            </a:r>
          </a:p>
          <a:p>
            <a:pPr eaLnBrk="1" hangingPunct="1">
              <a:buFontTx/>
              <a:buNone/>
            </a:pPr>
            <a:endParaRPr lang="cs-CZ" altLang="cs-CZ" sz="2800" baseline="30000" dirty="0" smtClean="0"/>
          </a:p>
          <a:p>
            <a:pPr eaLnBrk="1" hangingPunct="1">
              <a:buFontTx/>
              <a:buNone/>
            </a:pPr>
            <a:r>
              <a:rPr lang="cs-CZ" altLang="cs-CZ" sz="2800" baseline="30000" dirty="0" smtClean="0"/>
              <a:t>Letopočty se nečlení (rok 2020). </a:t>
            </a:r>
          </a:p>
          <a:p>
            <a:pPr eaLnBrk="1" hangingPunct="1">
              <a:buFontTx/>
              <a:buNone/>
            </a:pPr>
            <a:r>
              <a:rPr lang="cs-CZ" altLang="cs-CZ" sz="2800" baseline="30000" dirty="0" smtClean="0"/>
              <a:t>Telefonní čísla se píší po trojicích (mobil 606 123 111).</a:t>
            </a:r>
          </a:p>
          <a:p>
            <a:pPr eaLnBrk="1" hangingPunct="1">
              <a:buFontTx/>
              <a:buNone/>
            </a:pPr>
            <a:r>
              <a:rPr lang="cs-CZ" altLang="cs-CZ" baseline="30000" dirty="0" smtClean="0"/>
              <a:t>			</a:t>
            </a:r>
            <a:r>
              <a:rPr lang="cs-CZ" altLang="cs-CZ" sz="2800" baseline="30000" dirty="0" smtClean="0"/>
              <a:t>	</a:t>
            </a:r>
          </a:p>
          <a:p>
            <a:pPr eaLnBrk="1" hangingPunct="1">
              <a:buFontTx/>
              <a:buNone/>
            </a:pPr>
            <a:endParaRPr lang="cs-CZ" altLang="cs-CZ" sz="2800" baseline="30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Psaní číselných a matematických výrazů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8713788" cy="4525963"/>
          </a:xfrm>
          <a:noFill/>
        </p:spPr>
        <p:txBody>
          <a:bodyPr/>
          <a:lstStyle/>
          <a:p>
            <a:pPr marL="342900" indent="-342900" eaLnBrk="1" hangingPunct="1">
              <a:buFontTx/>
              <a:buNone/>
            </a:pPr>
            <a:r>
              <a:rPr lang="cs-CZ" altLang="cs-CZ" dirty="0" smtClean="0"/>
              <a:t>2 + 7 = 9		2,4 * 8 = 19,2	</a:t>
            </a:r>
          </a:p>
          <a:p>
            <a:pPr marL="342900" indent="-342900" eaLnBrk="1" hangingPunct="1">
              <a:buFontTx/>
              <a:buNone/>
            </a:pPr>
            <a:r>
              <a:rPr lang="cs-CZ" altLang="cs-CZ" dirty="0" smtClean="0"/>
              <a:t>4 : 2 = 2		-2 – 7 = -9</a:t>
            </a:r>
          </a:p>
          <a:p>
            <a:pPr marL="342900" indent="-342900" eaLnBrk="1" hangingPunct="1">
              <a:buFontTx/>
              <a:buNone/>
            </a:pPr>
            <a:endParaRPr lang="cs-CZ" altLang="cs-CZ" dirty="0" smtClean="0"/>
          </a:p>
          <a:p>
            <a:pPr marL="342900" indent="-342900" eaLnBrk="1" hangingPunct="1">
              <a:buFontTx/>
              <a:buNone/>
            </a:pPr>
            <a:r>
              <a:rPr lang="cs-CZ" altLang="cs-CZ" dirty="0" smtClean="0"/>
              <a:t>a</a:t>
            </a:r>
            <a:r>
              <a:rPr lang="cs-CZ" altLang="cs-CZ" baseline="30000" dirty="0" smtClean="0"/>
              <a:t>2</a:t>
            </a:r>
            <a:r>
              <a:rPr lang="cs-CZ" altLang="cs-CZ" dirty="0" smtClean="0"/>
              <a:t> + b</a:t>
            </a:r>
            <a:r>
              <a:rPr lang="cs-CZ" altLang="cs-CZ" baseline="30000" dirty="0" smtClean="0"/>
              <a:t>2 </a:t>
            </a:r>
            <a:r>
              <a:rPr lang="cs-CZ" altLang="cs-CZ" dirty="0" smtClean="0"/>
              <a:t>= c</a:t>
            </a:r>
            <a:r>
              <a:rPr lang="cs-CZ" altLang="cs-CZ" baseline="30000" dirty="0" smtClean="0"/>
              <a:t>2	</a:t>
            </a:r>
            <a:r>
              <a:rPr lang="cs-CZ" altLang="cs-CZ" dirty="0" smtClean="0"/>
              <a:t>2(x – 13)(x + 1)	 d = 1/2 c</a:t>
            </a:r>
            <a:endParaRPr lang="cs-CZ" altLang="cs-CZ" baseline="30000" dirty="0" smtClean="0"/>
          </a:p>
          <a:p>
            <a:pPr marL="342900" indent="-342900" eaLnBrk="1" hangingPunct="1">
              <a:buFontTx/>
              <a:buNone/>
            </a:pPr>
            <a:r>
              <a:rPr lang="cs-CZ" altLang="cs-CZ" dirty="0" smtClean="0"/>
              <a:t>sin 90°		tg x		cos 2x</a:t>
            </a:r>
            <a:r>
              <a:rPr lang="cs-CZ" altLang="cs-CZ" baseline="30000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Psaní číselných hodnot </a:t>
            </a:r>
            <a:br>
              <a:rPr lang="cs-CZ" altLang="cs-CZ" sz="4000" smtClean="0"/>
            </a:br>
            <a:r>
              <a:rPr lang="cs-CZ" altLang="cs-CZ" sz="4000" smtClean="0"/>
              <a:t>s jednotkami</a:t>
            </a:r>
          </a:p>
        </p:txBody>
      </p:sp>
      <p:graphicFrame>
        <p:nvGraphicFramePr>
          <p:cNvPr id="10291" name="Group 51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060727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  <a:gridCol w="1646237"/>
              </a:tblGrid>
              <a:tr h="944843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Délka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Váha, objem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Proud, napětí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Čas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Kapacita paměti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155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m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145 kg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A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h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 b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568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25,5 km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t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 mA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 min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 B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568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 cm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 l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220 V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6,5 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128 KB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568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1,2 mm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 ml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kV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ms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 GB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92" name="Rectangle 52"/>
          <p:cNvSpPr>
            <a:spLocks noChangeArrowheads="1"/>
          </p:cNvSpPr>
          <p:nvPr/>
        </p:nvSpPr>
        <p:spPr bwMode="auto">
          <a:xfrm>
            <a:off x="395288" y="4868863"/>
            <a:ext cx="8424862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823913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2319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39888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endParaRPr lang="cs-CZ" altLang="cs-CZ"/>
          </a:p>
          <a:p>
            <a:pPr eaLnBrk="1" hangingPunct="1">
              <a:buFontTx/>
              <a:buNone/>
            </a:pPr>
            <a:r>
              <a:rPr lang="cs-CZ" altLang="cs-CZ"/>
              <a:t>Pravidlo: mezi číselnou hodnotou a jednotkou se píše jedna mezera.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Psaní číselných hodnot – další možnosti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496300" cy="53292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/>
              <a:t>stupně Celsia		25 °C</a:t>
            </a:r>
          </a:p>
          <a:p>
            <a:pPr eaLnBrk="1" hangingPunct="1">
              <a:buFontTx/>
              <a:buNone/>
            </a:pPr>
            <a:r>
              <a:rPr lang="cs-CZ" altLang="cs-CZ" smtClean="0"/>
              <a:t>stopy a palce		6‘ 10‘‘</a:t>
            </a:r>
            <a:r>
              <a:rPr lang="cs-CZ" altLang="cs-CZ" sz="2400" smtClean="0"/>
              <a:t> (šest stop a deset palců)</a:t>
            </a:r>
          </a:p>
          <a:p>
            <a:pPr eaLnBrk="1" hangingPunct="1">
              <a:buFontTx/>
              <a:buNone/>
            </a:pPr>
            <a:r>
              <a:rPr lang="cs-CZ" altLang="cs-CZ" smtClean="0"/>
              <a:t>peněžní částky		</a:t>
            </a:r>
          </a:p>
          <a:p>
            <a:pPr eaLnBrk="1" hangingPunct="1">
              <a:buFontTx/>
              <a:buNone/>
            </a:pPr>
            <a:r>
              <a:rPr lang="cs-CZ" altLang="cs-CZ" smtClean="0"/>
              <a:t>	</a:t>
            </a:r>
            <a:r>
              <a:rPr lang="cs-CZ" altLang="cs-CZ" sz="2400" smtClean="0"/>
              <a:t>obvykle		250 Kč; 12,5 €; </a:t>
            </a:r>
            <a:r>
              <a:rPr lang="en-US" altLang="cs-CZ" sz="2400" smtClean="0"/>
              <a:t>20</a:t>
            </a:r>
            <a:r>
              <a:rPr lang="cs-CZ" altLang="cs-CZ" sz="2400" smtClean="0"/>
              <a:t> </a:t>
            </a:r>
            <a:r>
              <a:rPr lang="en-US" altLang="cs-CZ" sz="2400" smtClean="0"/>
              <a:t>$ </a:t>
            </a:r>
            <a:endParaRPr lang="cs-CZ" altLang="cs-CZ" sz="2400" smtClean="0"/>
          </a:p>
          <a:p>
            <a:pPr eaLnBrk="1" hangingPunct="1">
              <a:buFontTx/>
              <a:buNone/>
            </a:pPr>
            <a:r>
              <a:rPr lang="cs-CZ" altLang="cs-CZ" sz="2400" smtClean="0"/>
              <a:t>	banka			250 CZK; 12,5 EUR; 20 USD</a:t>
            </a:r>
          </a:p>
          <a:p>
            <a:pPr eaLnBrk="1" hangingPunct="1">
              <a:buFontTx/>
              <a:buNone/>
            </a:pPr>
            <a:r>
              <a:rPr lang="cs-CZ" altLang="cs-CZ" smtClean="0"/>
              <a:t>	</a:t>
            </a:r>
            <a:r>
              <a:rPr lang="cs-CZ" altLang="cs-CZ" sz="2400" smtClean="0"/>
              <a:t>měnu lze psát před částkou, např. Kč 250, CZK 250 </a:t>
            </a:r>
            <a:r>
              <a:rPr lang="cs-CZ" altLang="cs-CZ" smtClean="0"/>
              <a:t>	</a:t>
            </a:r>
          </a:p>
          <a:p>
            <a:pPr eaLnBrk="1" hangingPunct="1">
              <a:buFontTx/>
              <a:buNone/>
            </a:pPr>
            <a:r>
              <a:rPr lang="cs-CZ" altLang="cs-CZ" smtClean="0"/>
              <a:t>	</a:t>
            </a:r>
            <a:r>
              <a:rPr lang="cs-CZ" altLang="cs-CZ" sz="2400" smtClean="0"/>
              <a:t>velké částky		6.220.000 Kč nebo 6 220 000 Kč</a:t>
            </a:r>
          </a:p>
          <a:p>
            <a:pPr eaLnBrk="1" hangingPunct="1">
              <a:buFontTx/>
              <a:buNone/>
            </a:pPr>
            <a:r>
              <a:rPr lang="cs-CZ" altLang="cs-CZ" sz="2400" smtClean="0">
                <a:solidFill>
                  <a:srgbClr val="FF0000"/>
                </a:solidFill>
              </a:rPr>
              <a:t>	Zvolený způsob zápisu peněžní měny musí být 	jednotný v celém dokumentu.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8"/>
          <p:cNvSpPr>
            <a:spLocks noGrp="1" noChangeArrowheads="1"/>
          </p:cNvSpPr>
          <p:nvPr>
            <p:ph type="title"/>
          </p:nvPr>
        </p:nvSpPr>
        <p:spPr>
          <a:xfrm>
            <a:off x="425450" y="333375"/>
            <a:ext cx="8229600" cy="935038"/>
          </a:xfrm>
        </p:spPr>
        <p:txBody>
          <a:bodyPr/>
          <a:lstStyle/>
          <a:p>
            <a:pPr eaLnBrk="1" hangingPunct="1"/>
            <a:r>
              <a:rPr lang="cs-CZ" altLang="cs-CZ" smtClean="0"/>
              <a:t>Kalendářní data</a:t>
            </a:r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539750" y="4868863"/>
            <a:ext cx="82296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823913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2319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39888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endParaRPr lang="cs-CZ" altLang="cs-CZ"/>
          </a:p>
        </p:txBody>
      </p:sp>
      <p:sp>
        <p:nvSpPr>
          <p:cNvPr id="9250" name="Rectangle 34"/>
          <p:cNvSpPr>
            <a:spLocks noChangeArrowheads="1"/>
          </p:cNvSpPr>
          <p:nvPr/>
        </p:nvSpPr>
        <p:spPr bwMode="auto">
          <a:xfrm>
            <a:off x="1258888" y="4076700"/>
            <a:ext cx="6985000" cy="25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buFontTx/>
              <a:buNone/>
            </a:pPr>
            <a:r>
              <a:rPr lang="cs-CZ" altLang="cs-CZ" sz="2400"/>
              <a:t>Pravidlo: zápis roku se nesmí krátit.</a:t>
            </a:r>
          </a:p>
          <a:p>
            <a:pPr algn="just" eaLnBrk="1" hangingPunct="1">
              <a:buFontTx/>
              <a:buNone/>
            </a:pPr>
            <a:r>
              <a:rPr lang="cs-CZ" altLang="cs-CZ" sz="2400"/>
              <a:t>Datum bez mezer a se spojovníkem musí mít dvouciferné údaje pro den i měsíc a je dovolen v textech administrativní povahy. </a:t>
            </a:r>
          </a:p>
          <a:p>
            <a:pPr algn="just" eaLnBrk="1" hangingPunct="1">
              <a:buFontTx/>
              <a:buNone/>
            </a:pPr>
            <a:r>
              <a:rPr lang="cs-CZ" altLang="cs-CZ" sz="2400">
                <a:solidFill>
                  <a:srgbClr val="FF0000"/>
                </a:solidFill>
              </a:rPr>
              <a:t>Zvolený způsob číselného zápisu kalendářního data musí být jednotný v celém dokumentu.</a:t>
            </a:r>
          </a:p>
          <a:p>
            <a:pPr algn="just" eaLnBrk="1" hangingPunct="1">
              <a:buFontTx/>
              <a:buNone/>
            </a:pPr>
            <a:endParaRPr lang="cs-CZ" altLang="cs-CZ" sz="2400"/>
          </a:p>
        </p:txBody>
      </p:sp>
      <p:graphicFrame>
        <p:nvGraphicFramePr>
          <p:cNvPr id="9278" name="Group 62"/>
          <p:cNvGraphicFramePr>
            <a:graphicFrameLocks noGrp="1"/>
          </p:cNvGraphicFramePr>
          <p:nvPr>
            <p:ph sz="half" idx="2"/>
          </p:nvPr>
        </p:nvGraphicFramePr>
        <p:xfrm>
          <a:off x="406400" y="1268413"/>
          <a:ext cx="8362950" cy="2451099"/>
        </p:xfrm>
        <a:graphic>
          <a:graphicData uri="http://schemas.openxmlformats.org/drawingml/2006/table">
            <a:tbl>
              <a:tblPr/>
              <a:tblGrid>
                <a:gridCol w="2787650"/>
                <a:gridCol w="2787650"/>
                <a:gridCol w="2787650"/>
              </a:tblGrid>
              <a:tr h="896298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 mezerami</a:t>
                      </a:r>
                    </a:p>
                  </a:txBody>
                  <a:tcPr marT="45729" marB="4572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Bez mezer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Počítačový formát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(se spojovníkem)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67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4. 8. 2015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04.08.2015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2015-08-04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67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14. srpna 2015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14.08.2015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2015-08-14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67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24. X. 2015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24.10.2015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2015-10-24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5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pPr eaLnBrk="1" hangingPunct="1"/>
            <a:r>
              <a:rPr lang="cs-CZ" altLang="cs-CZ" smtClean="0"/>
              <a:t>Psaní časových údajů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341438"/>
            <a:ext cx="8135937" cy="20161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Při psaní údajů o čase se rozlišuje, kolik je hodin či jak dlouho něco trvalo.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hodiny: celé slovo, hod., h., h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minuty: celé slovo, min., min 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sekundy: celé slovo, s</a:t>
            </a:r>
          </a:p>
        </p:txBody>
      </p:sp>
      <p:graphicFrame>
        <p:nvGraphicFramePr>
          <p:cNvPr id="16452" name="Group 68"/>
          <p:cNvGraphicFramePr>
            <a:graphicFrameLocks noGrp="1"/>
          </p:cNvGraphicFramePr>
          <p:nvPr>
            <p:ph sz="half" idx="2"/>
          </p:nvPr>
        </p:nvGraphicFramePr>
        <p:xfrm>
          <a:off x="323850" y="3357563"/>
          <a:ext cx="8435975" cy="2806966"/>
        </p:xfrm>
        <a:graphic>
          <a:graphicData uri="http://schemas.openxmlformats.org/drawingml/2006/table">
            <a:tbl>
              <a:tblPr/>
              <a:tblGrid>
                <a:gridCol w="2880320"/>
                <a:gridCol w="2160240"/>
                <a:gridCol w="3395415"/>
              </a:tblGrid>
              <a:tr h="575886">
                <a:tc gridSpan="2"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Čas jako denní doba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Čas jako doba trvání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5979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10:30:15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5:09; lze také 05:09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10.30:15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5.09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1:08:15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483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9:00 hodin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9:00 h; 9:00 h.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9:00 hod.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9.00 hodin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9.00 h; 9.00 h.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9.00 hod.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538163"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03300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411288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h 8 min 15 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8:15 min = 8 min 15 s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1622</TotalTime>
  <Words>779</Words>
  <Application>Microsoft Office PowerPoint</Application>
  <PresentationFormat>Předvádění na obrazovce (4:3)</PresentationFormat>
  <Paragraphs>212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Výchozí návrh</vt:lpstr>
      <vt:lpstr>Typografická pravidla  </vt:lpstr>
      <vt:lpstr>Tečka, čárka, dvojtečka, středník, otazník, vykřičník</vt:lpstr>
      <vt:lpstr>Závorky kulaté ( ) a hranaté [ ]</vt:lpstr>
      <vt:lpstr>Psaní čísel </vt:lpstr>
      <vt:lpstr>Psaní číselných a matematických výrazů</vt:lpstr>
      <vt:lpstr>Psaní číselných hodnot  s jednotkami</vt:lpstr>
      <vt:lpstr>Psaní číselných hodnot – další možnosti</vt:lpstr>
      <vt:lpstr>Kalendářní data</vt:lpstr>
      <vt:lpstr>Psaní časových údajů</vt:lpstr>
      <vt:lpstr>Spojení čísel se značkami, slovy nebo písmeny</vt:lpstr>
      <vt:lpstr>Časté chyby</vt:lpstr>
      <vt:lpstr>Spojovník a pomlčka</vt:lpstr>
      <vt:lpstr>Spojovník a pomlčka – další možnosti</vt:lpstr>
      <vt:lpstr>Často používané zkratky I.</vt:lpstr>
      <vt:lpstr>Často používané zkratky II.</vt:lpstr>
      <vt:lpstr>Další používané zkratky </vt:lpstr>
      <vt:lpstr>Zkratky titulů</vt:lpstr>
      <vt:lpstr>Psaní titulů se jmény</vt:lpstr>
      <vt:lpstr>Použité 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Typografická pravidla</dc:title>
  <dc:creator>Aubrecht</dc:creator>
  <cp:lastModifiedBy>Admin</cp:lastModifiedBy>
  <cp:revision>56</cp:revision>
  <dcterms:created xsi:type="dcterms:W3CDTF">2012-05-13T19:32:54Z</dcterms:created>
  <dcterms:modified xsi:type="dcterms:W3CDTF">2020-01-07T21:15:35Z</dcterms:modified>
</cp:coreProperties>
</file>