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sldIdLst>
    <p:sldId id="256" r:id="rId2"/>
    <p:sldId id="283" r:id="rId3"/>
    <p:sldId id="284" r:id="rId4"/>
    <p:sldId id="285" r:id="rId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D7CBB-921A-434C-B9E4-82F440D7A355}" type="datetimeFigureOut">
              <a:rPr lang="cs-CZ"/>
              <a:pPr>
                <a:defRPr/>
              </a:pPr>
              <a:t>6.6.2018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8D263-38D2-42D8-A7E8-461CD22C90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679B07-BF5A-41F8-AA24-F0C3420DD20C}" type="datetimeFigureOut">
              <a:rPr lang="cs-CZ"/>
              <a:pPr>
                <a:defRPr/>
              </a:pPr>
              <a:t>6.6.2018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9247F1-2100-4EFE-AE11-F86CB31213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847A8-7A97-437D-939F-AB389998BE29}" type="datetimeFigureOut">
              <a:rPr lang="cs-CZ"/>
              <a:pPr>
                <a:defRPr/>
              </a:pPr>
              <a:t>6.6.2018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1ACD4-E811-4FAB-A672-A3898345D7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D4CD0-1B94-4311-AA12-B9589EED6D40}" type="datetimeFigureOut">
              <a:rPr lang="cs-CZ"/>
              <a:pPr>
                <a:defRPr/>
              </a:pPr>
              <a:t>6.6.2018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038C9-55BE-4B07-BD2E-C71EBCF62C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54B76-DCB0-4B4E-839F-4490514742CA}" type="datetimeFigureOut">
              <a:rPr lang="cs-CZ"/>
              <a:pPr>
                <a:defRPr/>
              </a:pPr>
              <a:t>6.6.2018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0F107-5B26-478E-A865-194556067B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1C721-A515-498B-8FFB-4F2E7CEC5503}" type="datetimeFigureOut">
              <a:rPr lang="cs-CZ"/>
              <a:pPr>
                <a:defRPr/>
              </a:pPr>
              <a:t>6.6.2018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80F9F9-1C0D-417E-80BA-E38027EAEB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ED8CBB-97F7-4BFA-9A5F-66103522A66E}" type="datetimeFigureOut">
              <a:rPr lang="cs-CZ"/>
              <a:pPr>
                <a:defRPr/>
              </a:pPr>
              <a:t>6.6.2018</a:t>
            </a:fld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EBEAA-1803-4440-8554-2EBE87593B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0CFAA-F9E3-48E5-95FB-80BAB6705CA5}" type="datetimeFigureOut">
              <a:rPr lang="cs-CZ"/>
              <a:pPr>
                <a:defRPr/>
              </a:pPr>
              <a:t>6.6.2018</a:t>
            </a:fld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B773B0-C4CE-48E8-9E91-01B954BEDF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A500A-5FF6-4F87-9733-50B2404409F1}" type="datetimeFigureOut">
              <a:rPr lang="cs-CZ"/>
              <a:pPr>
                <a:defRPr/>
              </a:pPr>
              <a:t>6.6.2018</a:t>
            </a:fld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ABF15-3215-4CCE-9812-75C0088065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8CEAEC-E277-41CE-8945-0A9E2D189BD8}" type="datetimeFigureOut">
              <a:rPr lang="cs-CZ"/>
              <a:pPr>
                <a:defRPr/>
              </a:pPr>
              <a:t>6.6.2018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1FF498-8F61-4B16-A9BF-0FB17436F1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9E0206-6FFC-446E-9CF0-94C1742562D2}" type="datetimeFigureOut">
              <a:rPr lang="cs-CZ"/>
              <a:pPr>
                <a:defRPr/>
              </a:pPr>
              <a:t>6.6.2018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3498C-19E8-4824-8DA9-821F331F31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D3356A2C-37DF-4982-9D64-E4E9C08FF5F5}" type="datetimeFigureOut">
              <a:rPr lang="cs-CZ"/>
              <a:pPr>
                <a:defRPr/>
              </a:pPr>
              <a:t>6.6.2018</a:t>
            </a:fld>
            <a:endParaRPr lang="cs-CZ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FAA95A8-2790-4F86-98C8-8A6057E0DA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eskatelevize.cz/ivysilani/10321897020-olympijsky-magazin/214471290290021/obsah/333204-z-historie-oh-antverpy-1920" TargetMode="External"/><Relationship Id="rId13" Type="http://schemas.openxmlformats.org/officeDocument/2006/relationships/hyperlink" Target="http://www.ceskatelevize.cz/ivysilani/10321897020-olympijsky-magazin/214471290290026/obsah/349243-z-historie-oh-londyn-1948" TargetMode="External"/><Relationship Id="rId18" Type="http://schemas.openxmlformats.org/officeDocument/2006/relationships/hyperlink" Target="http://www.ceskatelevize.cz/ivysilani/10321897020-olympijsky-magazin/214471290290031/obsah/349535-z-historie-oh-mexico-city-1968" TargetMode="External"/><Relationship Id="rId26" Type="http://schemas.openxmlformats.org/officeDocument/2006/relationships/hyperlink" Target="http://www.ceskatelevize.cz/ivysilani/10321897020-olympijsky-magazin/214471290290039/obsah/359104-z-historie-oh-sydney-2000" TargetMode="External"/><Relationship Id="rId3" Type="http://schemas.openxmlformats.org/officeDocument/2006/relationships/hyperlink" Target="http://www.ceskatelevize.cz/ivysilani/10321897020-olympijsky-magazin/214471290290016/obsah/326008-z-historie-oh-ateny-1896" TargetMode="External"/><Relationship Id="rId21" Type="http://schemas.openxmlformats.org/officeDocument/2006/relationships/hyperlink" Target="http://www.ceskatelevize.cz/ivysilani/10321897020-olympijsky-magazin/214471290290034/obsah/349719-z-historie-oh-moskva-1980" TargetMode="External"/><Relationship Id="rId7" Type="http://schemas.openxmlformats.org/officeDocument/2006/relationships/hyperlink" Target="http://www.ceskatelevize.cz/ivysilani/10321897020-olympijsky-magazin/214471290290020/obsah/333192-z-historie-oh-stockholm-1912" TargetMode="External"/><Relationship Id="rId12" Type="http://schemas.openxmlformats.org/officeDocument/2006/relationships/hyperlink" Target="http://www.ceskatelevize.cz/ivysilani/10321897020-olympijsky-magazin/214471290290025/obsah/348347-z-historie-oh-berlin-1936" TargetMode="External"/><Relationship Id="rId17" Type="http://schemas.openxmlformats.org/officeDocument/2006/relationships/hyperlink" Target="http://www.ceskatelevize.cz/ivysilani/10321897020-olympijsky-magazin/214471290290030/obsah/349365-z-historie-oh-tokio-1964" TargetMode="External"/><Relationship Id="rId25" Type="http://schemas.openxmlformats.org/officeDocument/2006/relationships/hyperlink" Target="http://www.ceskatelevize.cz/ivysilani/10321897020-olympijsky-magazin/214471290290038/obsah/356294-z-historie-oh-atlanta-1996" TargetMode="External"/><Relationship Id="rId2" Type="http://schemas.openxmlformats.org/officeDocument/2006/relationships/image" Target="../media/image2.jpeg"/><Relationship Id="rId16" Type="http://schemas.openxmlformats.org/officeDocument/2006/relationships/hyperlink" Target="http://www.ceskatelevize.cz/ivysilani/10321897020-olympijsky-magazin/214471290290029/obsah/349327-z-historie-oh-rim-1960" TargetMode="External"/><Relationship Id="rId20" Type="http://schemas.openxmlformats.org/officeDocument/2006/relationships/hyperlink" Target="http://www.ceskatelevize.cz/ivysilani/10321897020-olympijsky-magazin/214471290290033/obsah/349633-z-historie-oh-montreal-1976" TargetMode="External"/><Relationship Id="rId29" Type="http://schemas.openxmlformats.org/officeDocument/2006/relationships/hyperlink" Target="http://www.ceskatelevize.cz/ivysilani/10321897020-olympijsky-magazin/214471290290042/obsah/366200-z-historie-oh-londyn-2012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ceskatelevize.cz/ivysilani/10321897020-olympijsky-magazin/214471290290019/obsah/330172-z-historie-oh-londyn-1908" TargetMode="External"/><Relationship Id="rId11" Type="http://schemas.openxmlformats.org/officeDocument/2006/relationships/hyperlink" Target="http://www.ceskatelevize.cz/ivysilani/10321897020-olympijsky-magazin/214471290290024/obsah/336817-z-historie-oh-los-angeles-1932" TargetMode="External"/><Relationship Id="rId24" Type="http://schemas.openxmlformats.org/officeDocument/2006/relationships/hyperlink" Target="http://www.ceskatelevize.cz/ivysilani/10321897020-olympijsky-magazin/214471290290037/obsah/356285-z-historie-oh-barcelona-1992" TargetMode="External"/><Relationship Id="rId5" Type="http://schemas.openxmlformats.org/officeDocument/2006/relationships/hyperlink" Target="http://www.ceskatelevize.cz/ivysilani/10321897020-olympijsky-magazin/214471290290018/obsah/328164-z-historie-oh-st-louis-1904" TargetMode="External"/><Relationship Id="rId15" Type="http://schemas.openxmlformats.org/officeDocument/2006/relationships/hyperlink" Target="http://www.ceskatelevize.cz/ivysilani/10321897020-olympijsky-magazin/214471290290028/obsah/349278-z-historie-oh-melbourne-1956" TargetMode="External"/><Relationship Id="rId23" Type="http://schemas.openxmlformats.org/officeDocument/2006/relationships/hyperlink" Target="http://www.ceskatelevize.cz/ivysilani/10321897020-olympijsky-magazin/214471290290036/obsah/352844-z-historie-oh-soul-1988" TargetMode="External"/><Relationship Id="rId28" Type="http://schemas.openxmlformats.org/officeDocument/2006/relationships/hyperlink" Target="http://www.ceskatelevize.cz/ivysilani/10321897020-olympijsky-magazin/214471290290041/obsah/360902-z-historie-oh-peking-2008" TargetMode="External"/><Relationship Id="rId10" Type="http://schemas.openxmlformats.org/officeDocument/2006/relationships/hyperlink" Target="http://www.ceskatelevize.cz/ivysilani/10321897020-olympijsky-magazin/214471290290023/obsah/335767-z-historie-oh-amsterdam-1928" TargetMode="External"/><Relationship Id="rId19" Type="http://schemas.openxmlformats.org/officeDocument/2006/relationships/hyperlink" Target="http://www.ceskatelevize.cz/ivysilani/10321897020-olympijsky-magazin/214471290290032/obsah/349604-z-historie-oh-mnichov-1972" TargetMode="External"/><Relationship Id="rId4" Type="http://schemas.openxmlformats.org/officeDocument/2006/relationships/hyperlink" Target="http://www.ceskatelevize.cz/ivysilani/10321897020-olympijsky-magazin/214471290290017/obsah/326252-z-historie-oh-pariz-1900" TargetMode="External"/><Relationship Id="rId9" Type="http://schemas.openxmlformats.org/officeDocument/2006/relationships/hyperlink" Target="http://www.ceskatelevize.cz/ivysilani/10321897020-olympijsky-magazin/214471290290022/obsah/333623-z-historie-oh-pariz-1924" TargetMode="External"/><Relationship Id="rId14" Type="http://schemas.openxmlformats.org/officeDocument/2006/relationships/hyperlink" Target="http://www.ceskatelevize.cz/ivysilani/10321897020-olympijsky-magazin/214471290290027/obsah/349272-z-historie-oh-helsinki-1952" TargetMode="External"/><Relationship Id="rId22" Type="http://schemas.openxmlformats.org/officeDocument/2006/relationships/hyperlink" Target="http://www.ceskatelevize.cz/ivysilani/10321897020-olympijsky-magazin/214471290290035/obsah/351235-z-historie-oh-los-angeles-1984" TargetMode="External"/><Relationship Id="rId27" Type="http://schemas.openxmlformats.org/officeDocument/2006/relationships/hyperlink" Target="http://www.ceskatelevize.cz/ivysilani/10321897020-olympijsky-magazin/214471290290040/obsah/359115-z-historie-oh-ateny-2004" TargetMode="External"/><Relationship Id="rId30" Type="http://schemas.openxmlformats.org/officeDocument/2006/relationships/hyperlink" Target="https://www.olympic.cz/olympiada/60--rio-de-janeiro-2016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eskatelevize.cz/ivysilani/10321897020-olympijsky-magazin/214471290290049/obsah/371745-z-historie-oh-cortina-d-ampezzo-1956" TargetMode="External"/><Relationship Id="rId13" Type="http://schemas.openxmlformats.org/officeDocument/2006/relationships/hyperlink" Target="http://www.ceskatelevize.cz/ivysilani/10321897020-olympijsky-magazin/215471290290005/obsah/382696-z-historie-oh-innsbruck-1976" TargetMode="External"/><Relationship Id="rId18" Type="http://schemas.openxmlformats.org/officeDocument/2006/relationships/hyperlink" Target="http://www.ceskatelevize.cz/ivysilani/10321897020-olympijsky-magazin/215471290290010/obsah/388596-z-historie-oh-lillehammer-1994" TargetMode="External"/><Relationship Id="rId3" Type="http://schemas.openxmlformats.org/officeDocument/2006/relationships/hyperlink" Target="http://www.ceskatelevize.cz/ivysilani/10321897020-olympijsky-magazin/214471290290044/obsah/366591-z-historie-oh-svaty-moric-1928" TargetMode="External"/><Relationship Id="rId21" Type="http://schemas.openxmlformats.org/officeDocument/2006/relationships/hyperlink" Target="http://www.ceskatelevize.cz/ivysilani/10321897020-olympijsky-magazin/215471290290013/obsah/394361-z-historie-oh-turin-2006" TargetMode="External"/><Relationship Id="rId7" Type="http://schemas.openxmlformats.org/officeDocument/2006/relationships/hyperlink" Target="http://www.ceskatelevize.cz/ivysilani/10321897020-olympijsky-magazin/214471290290048/obsah/371735-z-historie-oh-oslo-1952" TargetMode="External"/><Relationship Id="rId12" Type="http://schemas.openxmlformats.org/officeDocument/2006/relationships/hyperlink" Target="http://www.ceskatelevize.cz:8080/ivysilani/10321897020-olympijsky-magazin/215471290290004/obsah/378755-z-historie-oh-sapporo-1972" TargetMode="External"/><Relationship Id="rId17" Type="http://schemas.openxmlformats.org/officeDocument/2006/relationships/hyperlink" Target="http://www.ceskatelevize.cz/ivysilani/10321897020-olympijsky-magazin/215471290290009/obsah/388587-z-historie-oh-albertville-1992" TargetMode="External"/><Relationship Id="rId25" Type="http://schemas.openxmlformats.org/officeDocument/2006/relationships/image" Target="../media/image3.png"/><Relationship Id="rId2" Type="http://schemas.openxmlformats.org/officeDocument/2006/relationships/hyperlink" Target="http://www.ceskatelevize.cz/ivysilani/10321897020-olympijsky-magazin/214471290290043/obsah/366210-z-historie-oh-chamonix-1924" TargetMode="External"/><Relationship Id="rId16" Type="http://schemas.openxmlformats.org/officeDocument/2006/relationships/hyperlink" Target="http://www.ceskatelevize.cz/ivysilani/10321897020-olympijsky-magazin/215471290290008/obsah/384829-z-historie-oh-calgary-1988" TargetMode="External"/><Relationship Id="rId20" Type="http://schemas.openxmlformats.org/officeDocument/2006/relationships/hyperlink" Target="http://www.ceskatelevize.cz/ivysilani/10321897020-olympijsky-magazin/215471290290012/obsah/390759-z-historie-oh-salt-lake-city-2002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ceskatelevize.cz/ivysilani/10321897020-olympijsky-magazin/214471290290047/obsah/369129-z-historie-oh-svaty-moric-1948" TargetMode="External"/><Relationship Id="rId11" Type="http://schemas.openxmlformats.org/officeDocument/2006/relationships/hyperlink" Target="http://www.ceskatelevize.cz/ivysilani/10321897020-olympijsky-magazin/215471290290003/obsah/376752-z-historie-oh-grenoble-1968" TargetMode="External"/><Relationship Id="rId24" Type="http://schemas.openxmlformats.org/officeDocument/2006/relationships/hyperlink" Target="https://www.olympic.cz/olympiada/92--pchjongcchang-2018" TargetMode="External"/><Relationship Id="rId5" Type="http://schemas.openxmlformats.org/officeDocument/2006/relationships/hyperlink" Target="http://www.olympic.cz/olympiada/22--garmisch-partenkirchen-1936" TargetMode="External"/><Relationship Id="rId15" Type="http://schemas.openxmlformats.org/officeDocument/2006/relationships/hyperlink" Target="http://www.ceskatelevize.cz/ivysilani/10321897020-olympijsky-magazin/215471290290007/obsah/382715-z-historie-oh-sarajevo-1984" TargetMode="External"/><Relationship Id="rId23" Type="http://schemas.openxmlformats.org/officeDocument/2006/relationships/hyperlink" Target="https://www.olympic.cz/olympiada/59--soci-2014" TargetMode="External"/><Relationship Id="rId10" Type="http://schemas.openxmlformats.org/officeDocument/2006/relationships/hyperlink" Target="http://www.ceskatelevize.cz/ivysilani/10321897020-olympijsky-magazin/215471290290002/obsah/375774-z-historie-oh-innsbruck-1964" TargetMode="External"/><Relationship Id="rId19" Type="http://schemas.openxmlformats.org/officeDocument/2006/relationships/hyperlink" Target="http://www.ceskatelevize.cz/ivysilani/10321897020-olympijsky-magazin/215471290290011/obsah/388605-z-historie-oh-nagano-1998" TargetMode="External"/><Relationship Id="rId4" Type="http://schemas.openxmlformats.org/officeDocument/2006/relationships/hyperlink" Target="http://www.ceskatelevize.cz/ivysilani/10321897020-olympijsky-magazin/214471290290045/obsah/366601-z-historie-oh-lake-placid-1932" TargetMode="External"/><Relationship Id="rId9" Type="http://schemas.openxmlformats.org/officeDocument/2006/relationships/hyperlink" Target="http://www.ceskatelevize.cz/ivysilani/10321897020-olympijsky-magazin/215471290290001/obsah/375761-z-historie-oh-squaw-valley-1960" TargetMode="External"/><Relationship Id="rId14" Type="http://schemas.openxmlformats.org/officeDocument/2006/relationships/hyperlink" Target="http://www.ceskatelevize.cz/ivysilani/10321897020-olympijsky-magazin/215471290290006/obsah/382705-z-historie-oh-lake-placid-1980" TargetMode="External"/><Relationship Id="rId22" Type="http://schemas.openxmlformats.org/officeDocument/2006/relationships/hyperlink" Target="http://www.ceskatelevize.cz/ivysilani/10321897020-olympijsky-magazin/215471290290014/obsah/394370-z-historie-oh-vancouver-201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Olympijsk&#233;_skand&#225;ly_a_kontroverze" TargetMode="External"/><Relationship Id="rId2" Type="http://schemas.openxmlformats.org/officeDocument/2006/relationships/hyperlink" Target="https://oh.idnes.cz/politika-ovlivnovala-olympijske-hry-vzdy-uz-od-roku-1896-pj1-/olympiada-peking.aspx?c=A080408_111825_sport_oh_bra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hyperlink" Target="http://www.olympic.cz/olympiada/seznam/winter" TargetMode="External"/><Relationship Id="rId4" Type="http://schemas.openxmlformats.org/officeDocument/2006/relationships/hyperlink" Target="http://www.olympic.cz/olympiada/seznam/summ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3"/>
          <p:cNvSpPr txBox="1">
            <a:spLocks noChangeArrowheads="1"/>
          </p:cNvSpPr>
          <p:nvPr/>
        </p:nvSpPr>
        <p:spPr bwMode="auto">
          <a:xfrm>
            <a:off x="827087" y="404664"/>
            <a:ext cx="7418387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7200" b="1" dirty="0">
                <a:latin typeface="Calibri" pitchFamily="34" charset="0"/>
              </a:rPr>
              <a:t>NOVODOBÉ OLYMPIJSKÉ </a:t>
            </a:r>
            <a:r>
              <a:rPr lang="cs-CZ" sz="7200" b="1" dirty="0" smtClean="0">
                <a:latin typeface="Calibri" pitchFamily="34" charset="0"/>
              </a:rPr>
              <a:t>HRY</a:t>
            </a:r>
          </a:p>
        </p:txBody>
      </p:sp>
      <p:pic>
        <p:nvPicPr>
          <p:cNvPr id="3074" name="Picture 2" descr="Výsledek obrázku pro olympijské h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867" y="3212976"/>
            <a:ext cx="6686825" cy="3184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6127930" y="2491974"/>
            <a:ext cx="1589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latin typeface="Calibri" panose="020F0502020204030204" pitchFamily="34" charset="0"/>
              </a:rPr>
              <a:t>videa a odkazy</a:t>
            </a:r>
            <a:endParaRPr lang="cs-CZ" b="1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79512" y="268376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49" name="Picture 1" descr="slu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817318"/>
            <a:ext cx="3240360" cy="2645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23528" y="163860"/>
            <a:ext cx="5904656" cy="6694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/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1.   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1896  Athény, Řecko  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/>
            </a:r>
            <a:b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2.   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/>
              </a:rPr>
              <a:t>1900  Paříž, Francie  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/>
            </a:r>
            <a:b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3.   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5"/>
              </a:rPr>
              <a:t>1904  St. Louis, USA  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/>
            </a:r>
            <a:b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4.   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6"/>
              </a:rPr>
              <a:t>1908  Londýn, Spojené Království  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/>
            </a:r>
            <a:b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5.   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7"/>
              </a:rPr>
              <a:t>1912  Stockholm, Švédsko  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/>
            </a:r>
            <a:b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6.   </a:t>
            </a:r>
            <a:r>
              <a:rPr kumimoji="0" lang="cs-CZ" altLang="cs-CZ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1916  Berlín, Německo </a:t>
            </a:r>
            <a:r>
              <a:rPr lang="cs-CZ" altLang="cs-CZ" sz="1300" b="1" dirty="0">
                <a:latin typeface="Calibri" panose="020F0502020204030204" pitchFamily="34" charset="0"/>
                <a:ea typeface="Times New Roman" panose="02020603050405020304" pitchFamily="18" charset="0"/>
              </a:rPr>
              <a:t>- se nekonaly kvůli válce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/>
            </a:r>
            <a:b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7.   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8"/>
              </a:rPr>
              <a:t>1920  Antverpy,  Belgie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/>
            </a:r>
            <a:b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8.   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9"/>
              </a:rPr>
              <a:t>1924  Paříž, Francie  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/>
            </a:r>
            <a:b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9.   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10"/>
              </a:rPr>
              <a:t>1928  Amsterdam, Nizozemsko  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/>
            </a:r>
            <a:b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10. 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11"/>
              </a:rPr>
              <a:t>1932  Los Angeles, USA 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/>
            </a:r>
            <a:b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11. 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12"/>
              </a:rPr>
              <a:t>1936  Berlín, Německo 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/>
            </a:r>
            <a:b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kumimoji="0" lang="cs-CZ" altLang="cs-CZ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12. 1940  Tokio, Japonsko - se nekonaly kvůli válce </a:t>
            </a:r>
            <a:br>
              <a:rPr kumimoji="0" lang="cs-CZ" altLang="cs-CZ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kumimoji="0" lang="cs-CZ" altLang="cs-CZ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13. 1944  Londýn, Spojené království - se nekonaly kvůli válce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b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14. 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13"/>
              </a:rPr>
              <a:t>1948  Londýn, Spojené království  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/>
            </a:r>
            <a:b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15. 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14"/>
              </a:rPr>
              <a:t>1952  Helsinky, Finsko  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/>
            </a:r>
            <a:b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16. 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15"/>
              </a:rPr>
              <a:t>1956  Melbourne, Austrálie   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/>
            </a:r>
            <a:b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17. 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16"/>
              </a:rPr>
              <a:t>1960  Řím, Itálie 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/>
            </a:r>
            <a:b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18. 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17"/>
              </a:rPr>
              <a:t>1964  Tokio, Japonsko  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/>
            </a:r>
            <a:b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19. 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18"/>
              </a:rPr>
              <a:t>1968  Ciudad de </a:t>
            </a:r>
            <a:r>
              <a:rPr kumimoji="0" lang="cs-CZ" altLang="cs-CZ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18"/>
              </a:rPr>
              <a:t>México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18"/>
              </a:rPr>
              <a:t>, Mexiko   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/>
            </a:r>
            <a:b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20. 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19"/>
              </a:rPr>
              <a:t>1972  Mnichov, Německo 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/>
            </a:r>
            <a:b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21. 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0"/>
              </a:rPr>
              <a:t>1976  </a:t>
            </a:r>
            <a:r>
              <a:rPr kumimoji="0" lang="cs-CZ" altLang="cs-CZ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0"/>
              </a:rPr>
              <a:t>Montréal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0"/>
              </a:rPr>
              <a:t>, Kanada  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/>
            </a:r>
            <a:b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22. 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1"/>
              </a:rPr>
              <a:t>1980  Moskva, Rusko   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/>
            </a:r>
            <a:b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23. 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2"/>
              </a:rPr>
              <a:t>1984  Los Angeles, USA  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/>
            </a:r>
            <a:b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24. 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3"/>
              </a:rPr>
              <a:t>1988  Soul, Jižní Korea  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/>
            </a:r>
            <a:b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25. 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4"/>
              </a:rPr>
              <a:t>1992  Barcelona, Španělsko  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/>
            </a:r>
            <a:b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26. 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5"/>
              </a:rPr>
              <a:t>1996  Atlanta, USA 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/>
            </a:r>
            <a:b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27. 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6"/>
              </a:rPr>
              <a:t>2000  Sydney, Austrálie   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/>
            </a:r>
            <a:b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28. 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7"/>
              </a:rPr>
              <a:t>2004  Athény, Řecko   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/>
            </a:r>
            <a:b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29. 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8"/>
              </a:rPr>
              <a:t>2008  Peking, Čína  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/>
            </a:r>
            <a:b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30. 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9"/>
              </a:rPr>
              <a:t>2012  Londýn, Spojené království </a:t>
            </a:r>
            <a:endParaRPr kumimoji="0" lang="cs-CZ" altLang="cs-CZ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31. 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0"/>
              </a:rPr>
              <a:t>2016  Rio de </a:t>
            </a:r>
            <a:r>
              <a:rPr kumimoji="0" lang="cs-CZ" altLang="cs-CZ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0"/>
              </a:rPr>
              <a:t>Janeiro</a:t>
            </a: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0"/>
              </a:rPr>
              <a:t>, Brazílie</a:t>
            </a:r>
            <a:endParaRPr kumimoji="0" lang="cs-CZ" altLang="cs-CZ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32. 2020  Tokio, Japonsko</a:t>
            </a:r>
            <a:endParaRPr kumimoji="0" lang="cs-CZ" altLang="cs-CZ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002446" y="6237312"/>
            <a:ext cx="196778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300" dirty="0" smtClean="0">
                <a:latin typeface="Calibri" panose="020F0502020204030204" pitchFamily="34" charset="0"/>
              </a:rPr>
              <a:t>33. 2024 Paříž, Francie</a:t>
            </a:r>
          </a:p>
          <a:p>
            <a:r>
              <a:rPr lang="cs-CZ" sz="1300" dirty="0" smtClean="0">
                <a:latin typeface="Calibri" panose="020F0502020204030204" pitchFamily="34" charset="0"/>
              </a:rPr>
              <a:t>34. 2028 Los Angeles, USA</a:t>
            </a:r>
            <a:endParaRPr lang="cs-CZ" sz="13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3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47799" y="188640"/>
            <a:ext cx="5651099" cy="6986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1.   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1924  Chamonix, Francie 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/>
            </a:r>
            <a:b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2.   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1928  St. </a:t>
            </a:r>
            <a:r>
              <a:rPr kumimoji="0" lang="cs-CZ" altLang="cs-CZ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Moritz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, Švýcarsko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/>
            </a:r>
            <a:b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3.   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/>
              </a:rPr>
              <a:t>1932  </a:t>
            </a:r>
            <a:r>
              <a:rPr kumimoji="0" lang="cs-CZ" altLang="cs-CZ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/>
              </a:rPr>
              <a:t>Lake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/>
              </a:rPr>
              <a:t> </a:t>
            </a:r>
            <a:r>
              <a:rPr kumimoji="0" lang="cs-CZ" altLang="cs-CZ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/>
              </a:rPr>
              <a:t>Placid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/>
              </a:rPr>
              <a:t>, USA 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/>
            </a:r>
            <a:b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4.   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5"/>
              </a:rPr>
              <a:t>1936  </a:t>
            </a:r>
            <a:r>
              <a:rPr kumimoji="0" lang="cs-CZ" altLang="cs-CZ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5"/>
              </a:rPr>
              <a:t>Garmisch-Partenkirchen</a:t>
            </a: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5"/>
              </a:rPr>
              <a:t>, Německo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ZOH 1940 </a:t>
            </a:r>
            <a:r>
              <a:rPr kumimoji="0" lang="cs-CZ" altLang="cs-CZ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Sapporo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Japonsko - nekonaly se kvůli válce </a:t>
            </a:r>
            <a:b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ZOH 1944 </a:t>
            </a:r>
            <a:r>
              <a:rPr kumimoji="0" lang="cs-CZ" altLang="cs-CZ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Cortina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kumimoji="0" lang="cs-CZ" altLang="cs-CZ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d´Ampezzo</a:t>
            </a: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Itálie - nekonaly se kvůli válce</a:t>
            </a:r>
          </a:p>
          <a:p>
            <a:pPr lvl="0" eaLnBrk="0" hangingPunct="0"/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5.    </a:t>
            </a: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  <a:hlinkClick r:id="rId6"/>
              </a:rPr>
              <a:t>1948  St. </a:t>
            </a:r>
            <a:r>
              <a:rPr lang="cs-CZ" altLang="cs-CZ" sz="1600" dirty="0" err="1">
                <a:latin typeface="Calibri" panose="020F0502020204030204" pitchFamily="34" charset="0"/>
                <a:ea typeface="Times New Roman" panose="02020603050405020304" pitchFamily="18" charset="0"/>
                <a:hlinkClick r:id="rId6"/>
              </a:rPr>
              <a:t>Moritz</a:t>
            </a: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  <a:hlinkClick r:id="rId6"/>
              </a:rPr>
              <a:t>, Švýcarsko</a:t>
            </a: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  <a:t/>
            </a:r>
            <a:b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6.    </a:t>
            </a: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  <a:hlinkClick r:id="rId7"/>
              </a:rPr>
              <a:t>1952  Oslo, Norsko </a:t>
            </a: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  <a:t/>
            </a:r>
            <a:b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7.    </a:t>
            </a: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  <a:hlinkClick r:id="rId8"/>
              </a:rPr>
              <a:t>1956  </a:t>
            </a:r>
            <a:r>
              <a:rPr lang="cs-CZ" altLang="cs-CZ" sz="1600" dirty="0" err="1">
                <a:latin typeface="Calibri" panose="020F0502020204030204" pitchFamily="34" charset="0"/>
                <a:ea typeface="Times New Roman" panose="02020603050405020304" pitchFamily="18" charset="0"/>
                <a:hlinkClick r:id="rId8"/>
              </a:rPr>
              <a:t>Cortina</a:t>
            </a: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  <a:hlinkClick r:id="rId8"/>
              </a:rPr>
              <a:t> </a:t>
            </a:r>
            <a:r>
              <a:rPr lang="cs-CZ" altLang="cs-CZ" sz="1600" dirty="0" err="1">
                <a:latin typeface="Calibri" panose="020F0502020204030204" pitchFamily="34" charset="0"/>
                <a:ea typeface="Times New Roman" panose="02020603050405020304" pitchFamily="18" charset="0"/>
                <a:hlinkClick r:id="rId8"/>
              </a:rPr>
              <a:t>d´Ampezzo</a:t>
            </a: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  <a:hlinkClick r:id="rId8"/>
              </a:rPr>
              <a:t>, Itálie</a:t>
            </a: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  <a:t/>
            </a:r>
            <a:b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8.    </a:t>
            </a: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  <a:hlinkClick r:id="rId9"/>
              </a:rPr>
              <a:t>1960  Squaw </a:t>
            </a:r>
            <a:r>
              <a:rPr lang="cs-CZ" altLang="cs-CZ" sz="1600" dirty="0" err="1">
                <a:latin typeface="Calibri" panose="020F0502020204030204" pitchFamily="34" charset="0"/>
                <a:ea typeface="Times New Roman" panose="02020603050405020304" pitchFamily="18" charset="0"/>
                <a:hlinkClick r:id="rId9"/>
              </a:rPr>
              <a:t>Valley</a:t>
            </a: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  <a:hlinkClick r:id="rId9"/>
              </a:rPr>
              <a:t>, USA </a:t>
            </a: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  <a:t/>
            </a:r>
            <a:b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9.    </a:t>
            </a: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  <a:hlinkClick r:id="rId10"/>
              </a:rPr>
              <a:t>1964  Innsbruck, Rakousko </a:t>
            </a: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  <a:t/>
            </a:r>
            <a:b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10.  </a:t>
            </a: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  <a:hlinkClick r:id="rId11"/>
              </a:rPr>
              <a:t>1968  Grenoble, Francie</a:t>
            </a: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   </a:t>
            </a:r>
            <a:b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11.  </a:t>
            </a: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  <a:hlinkClick r:id="rId12"/>
              </a:rPr>
              <a:t>1972  </a:t>
            </a:r>
            <a:r>
              <a:rPr lang="cs-CZ" altLang="cs-CZ" sz="1600" dirty="0" err="1">
                <a:latin typeface="Calibri" panose="020F0502020204030204" pitchFamily="34" charset="0"/>
                <a:ea typeface="Times New Roman" panose="02020603050405020304" pitchFamily="18" charset="0"/>
                <a:hlinkClick r:id="rId12"/>
              </a:rPr>
              <a:t>Sapporo</a:t>
            </a: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  <a:hlinkClick r:id="rId12"/>
              </a:rPr>
              <a:t>, Japonsko</a:t>
            </a: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  </a:t>
            </a:r>
            <a:b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12.  </a:t>
            </a: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  <a:hlinkClick r:id="rId13"/>
              </a:rPr>
              <a:t>1976  Innsbruck, Německo</a:t>
            </a: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  </a:t>
            </a:r>
            <a:b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13.  </a:t>
            </a: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  <a:hlinkClick r:id="rId14"/>
              </a:rPr>
              <a:t>1980  </a:t>
            </a:r>
            <a:r>
              <a:rPr lang="cs-CZ" altLang="cs-CZ" sz="1600" dirty="0" err="1">
                <a:latin typeface="Calibri" panose="020F0502020204030204" pitchFamily="34" charset="0"/>
                <a:ea typeface="Times New Roman" panose="02020603050405020304" pitchFamily="18" charset="0"/>
                <a:hlinkClick r:id="rId14"/>
              </a:rPr>
              <a:t>Lake</a:t>
            </a: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  <a:hlinkClick r:id="rId14"/>
              </a:rPr>
              <a:t> </a:t>
            </a:r>
            <a:r>
              <a:rPr lang="cs-CZ" altLang="cs-CZ" sz="1600" dirty="0" err="1">
                <a:latin typeface="Calibri" panose="020F0502020204030204" pitchFamily="34" charset="0"/>
                <a:ea typeface="Times New Roman" panose="02020603050405020304" pitchFamily="18" charset="0"/>
                <a:hlinkClick r:id="rId14"/>
              </a:rPr>
              <a:t>Placid</a:t>
            </a: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  <a:hlinkClick r:id="rId14"/>
              </a:rPr>
              <a:t>, USA </a:t>
            </a: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  <a:t/>
            </a:r>
            <a:b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14.  </a:t>
            </a: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  <a:hlinkClick r:id="rId15"/>
              </a:rPr>
              <a:t>1984  Sarajevo, Jugoslávie</a:t>
            </a: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  <a:t/>
            </a:r>
            <a:b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15.  </a:t>
            </a: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  <a:hlinkClick r:id="rId16"/>
              </a:rPr>
              <a:t>1988  Calgary, Kanada</a:t>
            </a: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  <a:t/>
            </a:r>
            <a:b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16.  </a:t>
            </a: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  <a:hlinkClick r:id="rId17"/>
              </a:rPr>
              <a:t>1992  </a:t>
            </a:r>
            <a:r>
              <a:rPr lang="cs-CZ" altLang="cs-CZ" sz="1600" dirty="0" err="1">
                <a:latin typeface="Calibri" panose="020F0502020204030204" pitchFamily="34" charset="0"/>
                <a:ea typeface="Times New Roman" panose="02020603050405020304" pitchFamily="18" charset="0"/>
                <a:hlinkClick r:id="rId17"/>
              </a:rPr>
              <a:t>Albertville</a:t>
            </a: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  <a:hlinkClick r:id="rId17"/>
              </a:rPr>
              <a:t>, Francie</a:t>
            </a: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b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17.  </a:t>
            </a: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  <a:hlinkClick r:id="rId18"/>
              </a:rPr>
              <a:t>1994  </a:t>
            </a:r>
            <a:r>
              <a:rPr lang="cs-CZ" altLang="cs-CZ" sz="1600" dirty="0" err="1">
                <a:latin typeface="Calibri" panose="020F0502020204030204" pitchFamily="34" charset="0"/>
                <a:ea typeface="Times New Roman" panose="02020603050405020304" pitchFamily="18" charset="0"/>
                <a:hlinkClick r:id="rId18"/>
              </a:rPr>
              <a:t>Lillehammer</a:t>
            </a: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  <a:hlinkClick r:id="rId18"/>
              </a:rPr>
              <a:t>, Finsko</a:t>
            </a:r>
            <a:r>
              <a:rPr lang="cs-CZ" altLang="cs-CZ" sz="1600" b="1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altLang="cs-CZ" sz="1600" b="1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– odklon roku konání ZOH od LOH</a:t>
            </a:r>
            <a:r>
              <a:rPr lang="cs-CZ" altLang="cs-CZ" sz="1600" b="1" dirty="0">
                <a:latin typeface="Calibri" panose="020F0502020204030204" pitchFamily="34" charset="0"/>
                <a:ea typeface="Times New Roman" panose="02020603050405020304" pitchFamily="18" charset="0"/>
              </a:rPr>
              <a:t/>
            </a:r>
            <a:br>
              <a:rPr lang="cs-CZ" altLang="cs-CZ" sz="1600" b="1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18.  </a:t>
            </a: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  <a:hlinkClick r:id="rId19"/>
              </a:rPr>
              <a:t>1998  Nagano</a:t>
            </a:r>
            <a:r>
              <a:rPr lang="cs-CZ" altLang="cs-CZ" sz="1600" dirty="0" smtClean="0">
                <a:latin typeface="Calibri" panose="020F0502020204030204" pitchFamily="34" charset="0"/>
                <a:ea typeface="Times New Roman" panose="02020603050405020304" pitchFamily="18" charset="0"/>
                <a:hlinkClick r:id="rId19"/>
              </a:rPr>
              <a:t>, </a:t>
            </a: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  <a:hlinkClick r:id="rId19"/>
              </a:rPr>
              <a:t>Japonsko</a:t>
            </a: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  </a:t>
            </a:r>
            <a:b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19.  </a:t>
            </a: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  <a:hlinkClick r:id="rId20"/>
              </a:rPr>
              <a:t>2002  Salt </a:t>
            </a:r>
            <a:r>
              <a:rPr lang="cs-CZ" altLang="cs-CZ" sz="1600" dirty="0" err="1">
                <a:latin typeface="Calibri" panose="020F0502020204030204" pitchFamily="34" charset="0"/>
                <a:ea typeface="Times New Roman" panose="02020603050405020304" pitchFamily="18" charset="0"/>
                <a:hlinkClick r:id="rId20"/>
              </a:rPr>
              <a:t>Lake</a:t>
            </a: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  <a:hlinkClick r:id="rId20"/>
              </a:rPr>
              <a:t> City, USA</a:t>
            </a: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  </a:t>
            </a:r>
            <a:b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20.  </a:t>
            </a: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  <a:hlinkClick r:id="rId21"/>
              </a:rPr>
              <a:t>2006  Turín, Itálie</a:t>
            </a: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  </a:t>
            </a:r>
            <a:b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21.  </a:t>
            </a: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  <a:hlinkClick r:id="rId22"/>
              </a:rPr>
              <a:t>2010  Vancouver, Kanada</a:t>
            </a: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  </a:t>
            </a:r>
            <a:b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22.  </a:t>
            </a: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  <a:hlinkClick r:id="rId23"/>
              </a:rPr>
              <a:t>2014  Soči, Rusko</a:t>
            </a:r>
            <a:endParaRPr lang="cs-CZ" altLang="cs-CZ" sz="1600" dirty="0">
              <a:latin typeface="Calibri" panose="020F0502020204030204" pitchFamily="34" charset="0"/>
            </a:endParaRPr>
          </a:p>
          <a:p>
            <a:pPr lvl="0" eaLnBrk="0" hangingPunct="0"/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23.  </a:t>
            </a: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  <a:hlinkClick r:id="rId24"/>
              </a:rPr>
              <a:t>2018  </a:t>
            </a:r>
            <a:r>
              <a:rPr lang="cs-CZ" sz="1600" dirty="0" err="1">
                <a:latin typeface="Calibri" panose="020F0502020204030204" pitchFamily="34" charset="0"/>
                <a:hlinkClick r:id="rId24"/>
              </a:rPr>
              <a:t>Pchjongčchang</a:t>
            </a:r>
            <a:r>
              <a:rPr lang="cs-CZ" altLang="cs-CZ" sz="1600" dirty="0" smtClean="0">
                <a:latin typeface="Calibri" panose="020F0502020204030204" pitchFamily="34" charset="0"/>
                <a:ea typeface="Times New Roman" panose="02020603050405020304" pitchFamily="18" charset="0"/>
                <a:hlinkClick r:id="rId24"/>
              </a:rPr>
              <a:t>, </a:t>
            </a:r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  <a:hlinkClick r:id="rId24"/>
              </a:rPr>
              <a:t>Jižní Korea</a:t>
            </a:r>
            <a:endParaRPr lang="cs-CZ" altLang="cs-CZ" sz="1600" dirty="0">
              <a:latin typeface="Calibri" panose="020F0502020204030204" pitchFamily="34" charset="0"/>
            </a:endParaRPr>
          </a:p>
          <a:p>
            <a:pPr lvl="0" eaLnBrk="0" hangingPunct="0"/>
            <a:r>
              <a:rPr lang="cs-CZ" altLang="cs-CZ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24.  2022  Peking, Čína</a:t>
            </a:r>
            <a:endParaRPr lang="cs-CZ" altLang="cs-CZ" sz="1600" dirty="0"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kumimoji="0" lang="cs-CZ" alt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73" name="Picture 1" descr="vlo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556792"/>
            <a:ext cx="3096344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599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188640"/>
            <a:ext cx="8856985" cy="10002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 smtClean="0">
                <a:latin typeface="Calibri" panose="020F0502020204030204" pitchFamily="34" charset="0"/>
              </a:rPr>
              <a:t>zajímavé odkazy:</a:t>
            </a:r>
          </a:p>
          <a:p>
            <a:endParaRPr lang="cs-CZ" sz="2400" dirty="0" smtClean="0">
              <a:latin typeface="Calibri" panose="020F0502020204030204" pitchFamily="34" charset="0"/>
              <a:hlinkClick r:id="rId2"/>
            </a:endParaRPr>
          </a:p>
          <a:p>
            <a:endParaRPr lang="cs-CZ" sz="2000" dirty="0" smtClean="0">
              <a:latin typeface="Calibri" panose="020F0502020204030204" pitchFamily="34" charset="0"/>
            </a:endParaRPr>
          </a:p>
          <a:p>
            <a:r>
              <a:rPr lang="cs-CZ" sz="2000" dirty="0">
                <a:latin typeface="Calibri" panose="020F0502020204030204" pitchFamily="34" charset="0"/>
                <a:hlinkClick r:id="rId3"/>
              </a:rPr>
              <a:t>o</a:t>
            </a:r>
            <a:r>
              <a:rPr lang="cs-CZ" sz="2000" dirty="0" smtClean="0">
                <a:latin typeface="Calibri" panose="020F0502020204030204" pitchFamily="34" charset="0"/>
                <a:hlinkClick r:id="rId3"/>
              </a:rPr>
              <a:t>lympijské skandály a kontroverze </a:t>
            </a:r>
            <a:endParaRPr lang="cs-CZ" sz="2000" dirty="0">
              <a:latin typeface="Calibri" panose="020F0502020204030204" pitchFamily="34" charset="0"/>
            </a:endParaRPr>
          </a:p>
          <a:p>
            <a:endParaRPr lang="cs-CZ" sz="2000" dirty="0">
              <a:latin typeface="Calibri" panose="020F0502020204030204" pitchFamily="34" charset="0"/>
            </a:endParaRPr>
          </a:p>
          <a:p>
            <a:r>
              <a:rPr lang="cs-CZ" sz="2000" dirty="0">
                <a:latin typeface="Calibri" panose="020F0502020204030204" pitchFamily="34" charset="0"/>
                <a:hlinkClick r:id="rId2"/>
              </a:rPr>
              <a:t>politika</a:t>
            </a:r>
            <a:r>
              <a:rPr lang="cs-CZ" sz="2000" dirty="0">
                <a:latin typeface="Calibri" panose="020F0502020204030204" pitchFamily="34" charset="0"/>
              </a:rPr>
              <a:t> v pozadí her</a:t>
            </a:r>
          </a:p>
          <a:p>
            <a:endParaRPr lang="cs-CZ" sz="2000" dirty="0" smtClean="0">
              <a:latin typeface="Calibri" panose="020F0502020204030204" pitchFamily="34" charset="0"/>
            </a:endParaRPr>
          </a:p>
          <a:p>
            <a:endParaRPr lang="cs-CZ" sz="2000" dirty="0">
              <a:latin typeface="Calibri" panose="020F0502020204030204" pitchFamily="34" charset="0"/>
            </a:endParaRPr>
          </a:p>
          <a:p>
            <a:r>
              <a:rPr lang="cs-CZ" sz="2000" dirty="0">
                <a:latin typeface="Calibri" panose="020F0502020204030204" pitchFamily="34" charset="0"/>
              </a:rPr>
              <a:t>více…</a:t>
            </a:r>
          </a:p>
          <a:p>
            <a:endParaRPr lang="cs-CZ" sz="2000" dirty="0" smtClean="0">
              <a:latin typeface="Calibri" panose="020F0502020204030204" pitchFamily="34" charset="0"/>
            </a:endParaRPr>
          </a:p>
          <a:p>
            <a:r>
              <a:rPr lang="cs-CZ" sz="2800" b="1" dirty="0">
                <a:latin typeface="Calibri" panose="020F0502020204030204" pitchFamily="34" charset="0"/>
              </a:rPr>
              <a:t>LOH</a:t>
            </a:r>
          </a:p>
          <a:p>
            <a:endParaRPr lang="cs-CZ" sz="2000" dirty="0">
              <a:latin typeface="Calibri" panose="020F0502020204030204" pitchFamily="34" charset="0"/>
            </a:endParaRPr>
          </a:p>
          <a:p>
            <a:r>
              <a:rPr lang="cs-CZ" sz="2000" u="sng" dirty="0">
                <a:latin typeface="Calibri" panose="020F0502020204030204" pitchFamily="34" charset="0"/>
                <a:hlinkClick r:id="rId4"/>
              </a:rPr>
              <a:t>http://www.olympic.cz/olympiada/seznam/summer</a:t>
            </a:r>
            <a:endParaRPr lang="cs-CZ" sz="2000" dirty="0">
              <a:latin typeface="Calibri" panose="020F0502020204030204" pitchFamily="34" charset="0"/>
            </a:endParaRPr>
          </a:p>
          <a:p>
            <a:r>
              <a:rPr lang="cs-CZ" sz="2000" dirty="0">
                <a:latin typeface="Calibri" panose="020F0502020204030204" pitchFamily="34" charset="0"/>
              </a:rPr>
              <a:t> </a:t>
            </a:r>
          </a:p>
          <a:p>
            <a:r>
              <a:rPr lang="cs-CZ" sz="2800" b="1" dirty="0">
                <a:latin typeface="Calibri" panose="020F0502020204030204" pitchFamily="34" charset="0"/>
              </a:rPr>
              <a:t>ZOH</a:t>
            </a:r>
          </a:p>
          <a:p>
            <a:endParaRPr lang="cs-CZ" sz="2000" dirty="0">
              <a:latin typeface="Calibri" panose="020F0502020204030204" pitchFamily="34" charset="0"/>
            </a:endParaRPr>
          </a:p>
          <a:p>
            <a:r>
              <a:rPr lang="cs-CZ" sz="2000" u="sng" dirty="0">
                <a:latin typeface="Calibri" panose="020F0502020204030204" pitchFamily="34" charset="0"/>
                <a:hlinkClick r:id="rId5"/>
              </a:rPr>
              <a:t>http://www.olympic.cz/olympiada/seznam/winter</a:t>
            </a:r>
            <a:endParaRPr lang="cs-CZ" sz="2000" dirty="0">
              <a:latin typeface="Calibri" panose="020F0502020204030204" pitchFamily="34" charset="0"/>
            </a:endParaRP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 descr="VÃ½sledek obrÃ¡zku pro odkaz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836712"/>
            <a:ext cx="2880320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862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</TotalTime>
  <Words>48</Words>
  <Application>Microsoft Office PowerPoint</Application>
  <PresentationFormat>Předvádění na obrazovce (4:3)</PresentationFormat>
  <Paragraphs>42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Výchozí návrh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Novodobé olympijské hry</dc:title>
  <dc:creator>Barca</dc:creator>
  <cp:lastModifiedBy>Lynx</cp:lastModifiedBy>
  <cp:revision>50</cp:revision>
  <dcterms:created xsi:type="dcterms:W3CDTF">2012-05-29T23:32:24Z</dcterms:created>
  <dcterms:modified xsi:type="dcterms:W3CDTF">2018-06-06T08:33:54Z</dcterms:modified>
</cp:coreProperties>
</file>